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67" r:id="rId3"/>
    <p:sldId id="268" r:id="rId4"/>
    <p:sldId id="269" r:id="rId5"/>
    <p:sldId id="273" r:id="rId6"/>
    <p:sldId id="270" r:id="rId7"/>
    <p:sldId id="271" r:id="rId8"/>
    <p:sldId id="272" r:id="rId9"/>
    <p:sldId id="274" r:id="rId10"/>
    <p:sldId id="276" r:id="rId11"/>
    <p:sldId id="294" r:id="rId12"/>
    <p:sldId id="296" r:id="rId13"/>
    <p:sldId id="275" r:id="rId14"/>
    <p:sldId id="278" r:id="rId15"/>
    <p:sldId id="279" r:id="rId16"/>
    <p:sldId id="280" r:id="rId17"/>
    <p:sldId id="277" r:id="rId18"/>
    <p:sldId id="281" r:id="rId19"/>
    <p:sldId id="283" r:id="rId20"/>
    <p:sldId id="282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00" r:id="rId30"/>
    <p:sldId id="301" r:id="rId31"/>
    <p:sldId id="26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20E"/>
    <a:srgbClr val="E5F268"/>
    <a:srgbClr val="FF0066"/>
    <a:srgbClr val="F68412"/>
    <a:srgbClr val="FF6600"/>
    <a:srgbClr val="F68A1E"/>
    <a:srgbClr val="5E9F4F"/>
    <a:srgbClr val="F7B075"/>
    <a:srgbClr val="F9DE39"/>
    <a:srgbClr val="93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 autoAdjust="0"/>
    <p:restoredTop sz="97098" autoAdjust="0"/>
  </p:normalViewPr>
  <p:slideViewPr>
    <p:cSldViewPr>
      <p:cViewPr>
        <p:scale>
          <a:sx n="73" d="100"/>
          <a:sy n="73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6093296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15/10/2014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755576" y="5157192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18638"/>
            <a:ext cx="3132580" cy="1306706"/>
          </a:xfrm>
          <a:prstGeom prst="rect">
            <a:avLst/>
          </a:prstGeom>
        </p:spPr>
      </p:pic>
      <p:sp>
        <p:nvSpPr>
          <p:cNvPr id="14" name="Subtitle 19"/>
          <p:cNvSpPr txBox="1">
            <a:spLocks/>
          </p:cNvSpPr>
          <p:nvPr userDrawn="1"/>
        </p:nvSpPr>
        <p:spPr>
          <a:xfrm>
            <a:off x="755576" y="5589240"/>
            <a:ext cx="3816424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maria-cristina.onete@irisa.fr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3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3265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177739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10395"/>
            <a:ext cx="1240519" cy="5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1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0" y="4077072"/>
            <a:ext cx="3132580" cy="13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25/09/2014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160219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16/10/2014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1" r:id="rId4"/>
    <p:sldLayoutId id="2147483673" r:id="rId5"/>
    <p:sldLayoutId id="214748367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6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80.png"/><Relationship Id="rId12" Type="http://schemas.openxmlformats.org/officeDocument/2006/relationships/image" Target="../media/image420.png"/><Relationship Id="rId17" Type="http://schemas.openxmlformats.org/officeDocument/2006/relationships/image" Target="../media/image17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10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400.pn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7.png"/><Relationship Id="rId4" Type="http://schemas.openxmlformats.org/officeDocument/2006/relationships/image" Target="../media/image7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1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gif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17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Message authenticity: Digital Signatures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 Security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Functionality – correctness: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33582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Security: </a:t>
            </a:r>
            <a:r>
              <a:rPr lang="en-US" sz="2100" dirty="0" err="1" smtClean="0"/>
              <a:t>unforgeability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4" y="2204686"/>
            <a:ext cx="479804" cy="5491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48738" y="2145597"/>
            <a:ext cx="569118" cy="576064"/>
            <a:chOff x="4788024" y="4426093"/>
            <a:chExt cx="792088" cy="792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42972" y="4730675"/>
              <a:ext cx="3461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2262642"/>
                <a:ext cx="1368152" cy="3742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62642"/>
                <a:ext cx="1368152" cy="374270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051720" y="243362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1600" y="2202796"/>
                <a:ext cx="487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∀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02796"/>
                <a:ext cx="48763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49" y="2204864"/>
            <a:ext cx="612174" cy="605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905684" y="2570816"/>
            <a:ext cx="317621" cy="397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9695">
            <a:off x="5677493" y="2188194"/>
            <a:ext cx="408340" cy="46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88134"/>
            <a:ext cx="488324" cy="483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7906" y="2275562"/>
                <a:ext cx="210035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Sign(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06" y="2275562"/>
                <a:ext cx="21003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6948264" y="247925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7824" y="3131676"/>
                <a:ext cx="237626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Verify(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,             </m:t>
                    </m:r>
                  </m:oMath>
                </a14:m>
                <a:r>
                  <a:rPr lang="en-US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131676"/>
                <a:ext cx="23762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67945" cy="462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724837" y="3287628"/>
            <a:ext cx="276452" cy="3455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91397" y="2959391"/>
            <a:ext cx="569118" cy="637012"/>
            <a:chOff x="4788024" y="4426093"/>
            <a:chExt cx="792088" cy="875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942972" y="473067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5354859" y="333561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#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17" y="3183972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9120"/>
            <a:ext cx="909527" cy="100811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361068" y="5635604"/>
            <a:ext cx="626756" cy="762978"/>
            <a:chOff x="1475656" y="5635604"/>
            <a:chExt cx="626756" cy="76297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5635604"/>
              <a:ext cx="612174" cy="6055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1784791" y="6001556"/>
              <a:ext cx="317621" cy="3970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094352" y="5661248"/>
            <a:ext cx="626756" cy="737334"/>
            <a:chOff x="2123728" y="5661248"/>
            <a:chExt cx="626756" cy="73733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661248"/>
              <a:ext cx="612174" cy="6055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2432863" y="6001556"/>
              <a:ext cx="317621" cy="3970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835696" y="5661248"/>
            <a:ext cx="626756" cy="762978"/>
            <a:chOff x="3132053" y="5661248"/>
            <a:chExt cx="626756" cy="76297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547664" y="5661248"/>
            <a:ext cx="626756" cy="762978"/>
            <a:chOff x="3132053" y="5661248"/>
            <a:chExt cx="626756" cy="76297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2699792" y="5013176"/>
            <a:ext cx="337514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259632" y="5661248"/>
            <a:ext cx="626756" cy="762978"/>
            <a:chOff x="3132053" y="5661248"/>
            <a:chExt cx="626756" cy="7629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53" y="5661248"/>
              <a:ext cx="612174" cy="6055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82393">
              <a:off x="3441188" y="6027200"/>
              <a:ext cx="317621" cy="397026"/>
            </a:xfrm>
            <a:prstGeom prst="rect">
              <a:avLst/>
            </a:prstGeom>
          </p:spPr>
        </p:pic>
      </p:grpSp>
      <p:sp>
        <p:nvSpPr>
          <p:cNvPr id="49" name="Moon 48"/>
          <p:cNvSpPr/>
          <p:nvPr/>
        </p:nvSpPr>
        <p:spPr>
          <a:xfrm>
            <a:off x="5994211" y="4448020"/>
            <a:ext cx="233973" cy="421140"/>
          </a:xfrm>
          <a:prstGeom prst="moon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Moon 50"/>
          <p:cNvSpPr/>
          <p:nvPr/>
        </p:nvSpPr>
        <p:spPr>
          <a:xfrm flipH="1">
            <a:off x="6444208" y="4437112"/>
            <a:ext cx="198075" cy="421140"/>
          </a:xfrm>
          <a:prstGeom prst="moon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8" y="4695671"/>
            <a:ext cx="612174" cy="6055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393516" y="5065452"/>
            <a:ext cx="317621" cy="397026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012160" y="5661246"/>
            <a:ext cx="569118" cy="637012"/>
            <a:chOff x="4788024" y="4426093"/>
            <a:chExt cx="792088" cy="87589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942972" y="473067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6631877" y="4922118"/>
            <a:ext cx="676427" cy="59511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3"/>
          </p:cNvCxnSpPr>
          <p:nvPr/>
        </p:nvCxnSpPr>
        <p:spPr>
          <a:xfrm flipV="1">
            <a:off x="6581278" y="5517232"/>
            <a:ext cx="727026" cy="43204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08304" y="5327895"/>
            <a:ext cx="1111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Verify</a:t>
            </a:r>
            <a:endParaRPr lang="fr-FR" dirty="0"/>
          </a:p>
        </p:txBody>
      </p:sp>
      <p:pic>
        <p:nvPicPr>
          <p:cNvPr id="63" name="Picture 4" descr="#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55" y="5858063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4" grpId="0"/>
      <p:bldP spid="19" grpId="0" animBg="1"/>
      <p:bldP spid="21" grpId="0" animBg="1"/>
      <p:bldP spid="49" grpId="0" animBg="1"/>
      <p:bldP spid="51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mechanisms?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700808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5576" y="2132856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1701969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PK Encryption</a:t>
            </a:r>
            <a:endParaRPr lang="fr-FR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1701968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Signatures</a:t>
            </a:r>
            <a:endParaRPr lang="fr-FR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91580" y="226758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640" y="2708920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08920"/>
                <a:ext cx="954106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9792" y="2708920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08920"/>
                <a:ext cx="864096" cy="415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1580" y="326640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5656" y="3717032"/>
                <a:ext cx="2016224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17032"/>
                <a:ext cx="2016224" cy="456985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91580" y="434652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75656" y="4864809"/>
                <a:ext cx="19442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64809"/>
                <a:ext cx="1944215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4008" y="227687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64088" y="2718212"/>
                <a:ext cx="80864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18212"/>
                <a:ext cx="80864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60232" y="2718212"/>
                <a:ext cx="720080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18212"/>
                <a:ext cx="720080" cy="415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44008" y="327569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92080" y="3726324"/>
                <a:ext cx="201622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26324"/>
                <a:ext cx="2016224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44008" y="435581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088" y="4874101"/>
                <a:ext cx="1944215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74101"/>
                <a:ext cx="1944215" cy="45698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721231" y="4797152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5795972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Exercise: Find a forgery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 given only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𝒑𝒌</m:t>
                    </m:r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(no signatures)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95972"/>
                <a:ext cx="828092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1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mechanisms?</a:t>
            </a:r>
            <a:endParaRPr lang="fr-F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556792"/>
            <a:ext cx="0" cy="346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55576" y="1988840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59632" y="155795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PK Encryption</a:t>
            </a:r>
            <a:endParaRPr lang="fr-F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557952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Signatures</a:t>
            </a:r>
            <a:endParaRPr lang="fr-F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91580" y="212356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7664" y="2564904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64904"/>
                <a:ext cx="954106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3848" y="2564904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564904"/>
                <a:ext cx="864096" cy="415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1580" y="312238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1680" y="3573016"/>
                <a:ext cx="2016224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73016"/>
                <a:ext cx="2016224" cy="456985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1580" y="420250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5696" y="4720793"/>
                <a:ext cx="19442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20793"/>
                <a:ext cx="1944215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644008" y="213285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00092" y="2574196"/>
                <a:ext cx="95410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574196"/>
                <a:ext cx="95410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56276" y="2574196"/>
                <a:ext cx="864096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574196"/>
                <a:ext cx="864096" cy="415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4008" y="313167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44108" y="3582308"/>
                <a:ext cx="201622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𝐷𝑒𝑐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3582308"/>
                <a:ext cx="2016224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0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644008" y="4211796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88124" y="4730085"/>
                <a:ext cx="1944215" cy="456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𝐸𝑛𝑐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4730085"/>
                <a:ext cx="1944215" cy="456985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45267" y="4653136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5795972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Exercise: </a:t>
                </a:r>
                <a:r>
                  <a:rPr lang="en-US" dirty="0" smtClean="0"/>
                  <a:t>You are answered two signature queries for any two messages you want.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Forge a signature 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95972"/>
                <a:ext cx="82809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5373216"/>
                <a:ext cx="828092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Suppose: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∗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𝑬𝒏𝒄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𝒑𝒌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/>
                  <a:t>for </a:t>
                </a:r>
                <a:r>
                  <a:rPr lang="fr-FR" dirty="0" err="1" smtClean="0"/>
                  <a:t>any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73216"/>
                <a:ext cx="8280920" cy="394210"/>
              </a:xfrm>
              <a:prstGeom prst="rect">
                <a:avLst/>
              </a:prstGeom>
              <a:blipFill rotWithShape="1">
                <a:blip r:embed="rId11"/>
                <a:stretch>
                  <a:fillRect l="-515"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5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Random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9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56" y="407926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36" y="551942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ople_juliane_krug_07c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942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27653"/>
            <a:ext cx="748417" cy="82953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4620689" y="4474210"/>
            <a:ext cx="2399583" cy="118703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 flipV="1">
            <a:off x="5724128" y="4474210"/>
            <a:ext cx="2162428" cy="118703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>
            <a:off x="6119078" y="3930868"/>
            <a:ext cx="1053594" cy="158855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 flipH="1">
            <a:off x="5580112" y="3930868"/>
            <a:ext cx="538966" cy="158855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>
            <a:off x="4225739" y="4869160"/>
            <a:ext cx="850317" cy="9444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80212" y="3717032"/>
            <a:ext cx="1406344" cy="61062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569756" cy="563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058691" y="5040839"/>
            <a:ext cx="260693" cy="3258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34" y="5190771"/>
            <a:ext cx="569756" cy="5635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378901" y="5506466"/>
            <a:ext cx="260693" cy="3258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2"/>
            <a:ext cx="569756" cy="5635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218931" y="3672687"/>
            <a:ext cx="260693" cy="32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49080"/>
            <a:ext cx="569756" cy="5635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858891" y="4464775"/>
            <a:ext cx="260693" cy="3258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66635"/>
            <a:ext cx="569756" cy="5635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34755" y="4282330"/>
            <a:ext cx="260693" cy="3258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82" y="5517232"/>
            <a:ext cx="569756" cy="56357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6664646" y="5850204"/>
            <a:ext cx="260693" cy="3258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73" y="4725144"/>
            <a:ext cx="569756" cy="5635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403237" y="5058116"/>
            <a:ext cx="260693" cy="325866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851920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Their messages are “random”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4725144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374957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sp>
        <p:nvSpPr>
          <p:cNvPr id="4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2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Known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9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ople_juliane_krug_07c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56" y="4079260"/>
            <a:ext cx="789900" cy="789900"/>
          </a:xfrm>
          <a:prstGeom prst="rect">
            <a:avLst/>
          </a:prstGeom>
          <a:noFill/>
          <a:scene3d>
            <a:camera prst="orthographicFront">
              <a:rot lat="0" lon="10799995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15" y="2924367"/>
            <a:ext cx="748417" cy="829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30" y="3861048"/>
            <a:ext cx="569756" cy="563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242997" y="4176743"/>
            <a:ext cx="260693" cy="325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2" y="4542699"/>
            <a:ext cx="569756" cy="5635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331229" y="4858394"/>
            <a:ext cx="260693" cy="325866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851920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313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Knows messages in advance, before re-</a:t>
            </a:r>
            <a:r>
              <a:rPr lang="en-US" dirty="0" err="1" smtClean="0">
                <a:solidFill>
                  <a:srgbClr val="FF0000"/>
                </a:solidFill>
              </a:rPr>
              <a:t>ceiving</a:t>
            </a:r>
            <a:r>
              <a:rPr lang="en-US" dirty="0" smtClean="0">
                <a:solidFill>
                  <a:srgbClr val="FF0000"/>
                </a:solidFill>
              </a:rPr>
              <a:t> any signature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5013176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662989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82269" y="4509120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82269" y="5157192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569756" cy="56357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274715" y="5616903"/>
            <a:ext cx="260693" cy="325866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>
            <a:off x="5013987" y="5949280"/>
            <a:ext cx="268607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6096" y="406778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Hi, how are you?</a:t>
            </a:r>
            <a:endParaRPr lang="fr-FR" dirty="0"/>
          </a:p>
        </p:txBody>
      </p:sp>
      <p:sp>
        <p:nvSpPr>
          <p:cNvPr id="56" name="TextBox 55"/>
          <p:cNvSpPr txBox="1"/>
          <p:nvPr/>
        </p:nvSpPr>
        <p:spPr>
          <a:xfrm>
            <a:off x="5040560" y="450912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fine, thanks.</a:t>
            </a:r>
          </a:p>
          <a:p>
            <a:r>
              <a:rPr lang="en-US" dirty="0" smtClean="0"/>
              <a:t>How are you?</a:t>
            </a:r>
            <a:endParaRPr lang="fr-FR" dirty="0"/>
          </a:p>
        </p:txBody>
      </p:sp>
      <p:sp>
        <p:nvSpPr>
          <p:cNvPr id="57" name="TextBox 56"/>
          <p:cNvSpPr txBox="1"/>
          <p:nvPr/>
        </p:nvSpPr>
        <p:spPr>
          <a:xfrm>
            <a:off x="5544616" y="5301208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very well, thank you</a:t>
            </a:r>
            <a:endParaRPr lang="fr-FR" dirty="0"/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  <p:bldP spid="53" grpId="0"/>
      <p:bldP spid="18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more        knows, the harder it is to get security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Security depends on what the attacker knows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3" y="1916832"/>
            <a:ext cx="748417" cy="829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780928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Chosen</a:t>
            </a:r>
            <a:r>
              <a:rPr lang="en-US" sz="2100" dirty="0" smtClean="0"/>
              <a:t>-message attack: </a:t>
            </a:r>
            <a:endParaRPr lang="fr-FR" sz="2100" dirty="0"/>
          </a:p>
        </p:txBody>
      </p:sp>
      <p:pic>
        <p:nvPicPr>
          <p:cNvPr id="8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0" y="4079260"/>
            <a:ext cx="789900" cy="7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83030"/>
            <a:ext cx="748417" cy="829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6" y="2924944"/>
            <a:ext cx="569756" cy="56357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923928" y="3140968"/>
            <a:ext cx="0" cy="3168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1892" y="3430741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users all around</a:t>
            </a:r>
            <a:endParaRPr lang="fr-FR" dirty="0"/>
          </a:p>
        </p:txBody>
      </p:sp>
      <p:sp>
        <p:nvSpPr>
          <p:cNvPr id="51" name="TextBox 50"/>
          <p:cNvSpPr txBox="1"/>
          <p:nvPr/>
        </p:nvSpPr>
        <p:spPr>
          <a:xfrm>
            <a:off x="861892" y="4078813"/>
            <a:ext cx="31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choose messages that will be signed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892" y="4725144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Adv. gets (m, </a:t>
            </a:r>
            <a:r>
              <a:rPr lang="en-US" dirty="0" err="1" smtClean="0"/>
              <a:t>signa-ture</a:t>
            </a:r>
            <a:r>
              <a:rPr lang="en-US" dirty="0" smtClean="0"/>
              <a:t>) pairs</a:t>
            </a:r>
            <a:endParaRPr lang="fr-FR" dirty="0"/>
          </a:p>
        </p:txBody>
      </p:sp>
      <p:sp>
        <p:nvSpPr>
          <p:cNvPr id="53" name="TextBox 52"/>
          <p:cNvSpPr txBox="1"/>
          <p:nvPr/>
        </p:nvSpPr>
        <p:spPr>
          <a:xfrm>
            <a:off x="861892" y="5374957"/>
            <a:ext cx="291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Forge signature on new message!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45187" y="3488523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15038" y="30346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38" y="3034698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408"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78" y="3560531"/>
            <a:ext cx="569756" cy="5635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75045" y="3876226"/>
            <a:ext cx="260693" cy="325866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245187" y="4136595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1" y="5131248"/>
            <a:ext cx="569756" cy="56357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5220072" y="5694827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89923" y="524100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923" y="5241002"/>
                <a:ext cx="432048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66835"/>
            <a:ext cx="569756" cy="5635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634755" y="6082530"/>
            <a:ext cx="260693" cy="325866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5220072" y="6342899"/>
            <a:ext cx="1343037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20072" y="44998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……………</a:t>
            </a:r>
            <a:endParaRPr lang="fr-FR" dirty="0"/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  <p:bldP spid="53" grpId="0"/>
      <p:bldP spid="18" grpId="0"/>
      <p:bldP spid="38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 against Signatures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4120" y="1844824"/>
            <a:ext cx="0" cy="3816424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4120" y="5661248"/>
            <a:ext cx="611229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1772816"/>
            <a:ext cx="145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of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77" y="1556792"/>
            <a:ext cx="748417" cy="82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21502" y="5723964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55776" y="4653136"/>
            <a:ext cx="1152128" cy="100811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555776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-RMA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265118" y="3933056"/>
            <a:ext cx="1152128" cy="172819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4265118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-KMA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993310" y="2574197"/>
            <a:ext cx="1152128" cy="308705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993310" y="5733256"/>
            <a:ext cx="124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Unf</a:t>
            </a:r>
            <a:r>
              <a:rPr lang="en-US" dirty="0" smtClean="0"/>
              <a:t>-CMA</a:t>
            </a:r>
            <a:endParaRPr lang="fr-F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85707" y="4653136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5707" y="3933056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85707" y="2564904"/>
            <a:ext cx="2540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24" y="4437112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75184" y="3501008"/>
            <a:ext cx="180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strong/ Not weak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2348880"/>
            <a:ext cx="109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</a:t>
            </a:r>
            <a:endParaRPr lang="fr-FR" dirty="0"/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Correct Model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Exercise 1: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adversary is monitoring messages from </a:t>
            </a:r>
            <a:r>
              <a:rPr lang="en-US" dirty="0" err="1" smtClean="0"/>
              <a:t>Amélie’s</a:t>
            </a:r>
            <a:r>
              <a:rPr lang="en-US" dirty="0" smtClean="0"/>
              <a:t> phone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836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Amélie</a:t>
            </a:r>
            <a:r>
              <a:rPr lang="en-US" dirty="0" smtClean="0"/>
              <a:t> conducts a signed </a:t>
            </a:r>
            <a:r>
              <a:rPr lang="en-US" dirty="0" err="1" smtClean="0"/>
              <a:t>sms</a:t>
            </a:r>
            <a:r>
              <a:rPr lang="en-US" dirty="0" smtClean="0"/>
              <a:t>-conversation with Baptiste</a:t>
            </a:r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2924944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30689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ok if the signature protocol resists </a:t>
            </a:r>
            <a:r>
              <a:rPr lang="en-US" b="1" dirty="0" smtClean="0"/>
              <a:t>Random</a:t>
            </a:r>
            <a:r>
              <a:rPr lang="en-US" dirty="0" smtClean="0"/>
              <a:t> msg. attacks?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2838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ok if the signature protocol resists </a:t>
            </a:r>
            <a:r>
              <a:rPr lang="en-US" b="1" dirty="0" smtClean="0"/>
              <a:t>Known</a:t>
            </a:r>
            <a:r>
              <a:rPr lang="en-US" dirty="0" smtClean="0"/>
              <a:t> msg. attacks?</a:t>
            </a:r>
            <a:endParaRPr lang="fr-FR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2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 Correct Model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Exercise 2: 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adversary targets a certification authority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836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can send different parameters to certify</a:t>
            </a:r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2924944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30689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ok if the signature protocol resists </a:t>
            </a:r>
            <a:r>
              <a:rPr lang="en-US" b="1" dirty="0" smtClean="0"/>
              <a:t>Random</a:t>
            </a:r>
            <a:r>
              <a:rPr lang="en-US" dirty="0" smtClean="0"/>
              <a:t> msg. attacks?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39330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ok if the signature protocol resists </a:t>
            </a:r>
            <a:r>
              <a:rPr lang="en-US" b="1" dirty="0" smtClean="0"/>
              <a:t>Known</a:t>
            </a:r>
            <a:r>
              <a:rPr lang="en-US" dirty="0" smtClean="0"/>
              <a:t> msg. attacks?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50131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ok if the signature protocol resists </a:t>
            </a:r>
            <a:r>
              <a:rPr lang="en-US" b="1" dirty="0" smtClean="0"/>
              <a:t>Chosen</a:t>
            </a:r>
            <a:r>
              <a:rPr lang="en-US" dirty="0" smtClean="0"/>
              <a:t> msg. attacks?</a:t>
            </a:r>
            <a:endParaRPr lang="fr-FR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The basics</a:t>
            </a:r>
            <a:endParaRPr lang="fr-F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11596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Properties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780928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Some signature schemes</a:t>
            </a:r>
            <a:endParaRPr lang="fr-FR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7916" y="3275692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RSA-based signatures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1077916" y="364502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Hash-and-sign paradigm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077916" y="400506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DSA 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2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527696" cy="447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sign?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1909216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2917327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6744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2917327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76064" cy="7299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79712" y="2468729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822" y="5210616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Baptiste is waiting for a message from </a:t>
            </a:r>
            <a:r>
              <a:rPr lang="en-US" dirty="0" err="1" smtClean="0"/>
              <a:t>Amélie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2" y="2917327"/>
            <a:ext cx="1080120" cy="119719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979712" y="2684753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04048" y="2684753"/>
            <a:ext cx="1800200" cy="72008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062671"/>
            <a:ext cx="540060" cy="6843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6801"/>
            <a:ext cx="540060" cy="6843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1560" y="4715852"/>
            <a:ext cx="6840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Message authenticity</a:t>
            </a:r>
            <a:endParaRPr lang="fr-FR" sz="2100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5570656"/>
            <a:ext cx="71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he make sure it’s really from her?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0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and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Textbook RSA signatures</a:t>
            </a:r>
            <a:endParaRPr lang="fr-FR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73216"/>
            <a:ext cx="804642" cy="795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blipFill rotWithShape="1">
                <a:blip r:embed="rId3"/>
                <a:stretch>
                  <a:fillRect l="-1145" t="-5405" r="-1908" b="-24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2483768" y="2785859"/>
            <a:ext cx="1728192" cy="71514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4211960" y="2785859"/>
            <a:ext cx="2088232" cy="6431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573016"/>
            <a:ext cx="540060" cy="6180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23728" y="3573016"/>
            <a:ext cx="792088" cy="792088"/>
            <a:chOff x="4788024" y="4426093"/>
            <a:chExt cx="792088" cy="7920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10994" y="473067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299695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Everyone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2084" y="3831431"/>
                <a:ext cx="73782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84" y="3831431"/>
                <a:ext cx="73782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68144" y="3831431"/>
                <a:ext cx="43204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31431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3216"/>
            <a:ext cx="804642" cy="795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03648" y="5230941"/>
                <a:ext cx="208823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230941"/>
                <a:ext cx="2088231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4988096" y="4242749"/>
            <a:ext cx="1441710" cy="13888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92846" y="4509120"/>
            <a:ext cx="1447106" cy="112251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97308" y="4862626"/>
                <a:ext cx="65481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r>
                        <a:rPr lang="en-US" sz="2100" b="0" i="1" smtClean="0">
                          <a:latin typeface="Cambria Math"/>
                        </a:rPr>
                        <m:t>𝑚</m:t>
                      </m:r>
                      <m:r>
                        <a:rPr lang="en-US" sz="2100" b="0" i="1" smtClean="0">
                          <a:latin typeface="Cambria Math"/>
                        </a:rPr>
                        <m:t>,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08" y="4862626"/>
                <a:ext cx="654818" cy="4154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004048" y="5733256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32240" y="4726305"/>
                <a:ext cx="2016224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26305"/>
                <a:ext cx="2016224" cy="436979"/>
              </a:xfrm>
              <a:prstGeom prst="rect">
                <a:avLst/>
              </a:prstGeom>
              <a:blipFill rotWithShape="1">
                <a:blip r:embed="rId12"/>
                <a:stretch>
                  <a:fillRect l="-3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4" descr="people_juliane_krug_07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7" y="3429000"/>
            <a:ext cx="1005924" cy="10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5" y="3528537"/>
            <a:ext cx="908575" cy="9085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1" y="3528537"/>
            <a:ext cx="908575" cy="908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" y="3528537"/>
            <a:ext cx="908575" cy="908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" y="3528537"/>
            <a:ext cx="908575" cy="9085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593316" y="5860018"/>
            <a:ext cx="317621" cy="397026"/>
          </a:xfrm>
          <a:prstGeom prst="rect">
            <a:avLst/>
          </a:prstGeom>
        </p:spPr>
      </p:pic>
      <p:pic>
        <p:nvPicPr>
          <p:cNvPr id="35" name="Picture 2" descr="#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#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31" y="458418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60915" y="5163284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RSA: Sign/Encrypt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1691264"/>
            <a:ext cx="0" cy="375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55576" y="2059688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1628801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RSA Signature</a:t>
            </a:r>
            <a:endParaRPr lang="fr-FR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1628800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RSA Encryption</a:t>
            </a:r>
            <a:endParaRPr lang="fr-FR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580" y="219441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4680012" y="220370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Generation: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2635752"/>
                <a:ext cx="145816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𝑁</m:t>
                      </m:r>
                      <m:r>
                        <a:rPr lang="en-US" sz="2100" b="0" i="1" smtClean="0">
                          <a:latin typeface="Cambria Math"/>
                        </a:rPr>
                        <m:t>,</m:t>
                      </m:r>
                      <m:r>
                        <a:rPr lang="en-US" sz="21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35752"/>
                <a:ext cx="145816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09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5816" y="2635752"/>
                <a:ext cx="115212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635752"/>
                <a:ext cx="1152128" cy="4154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88024" y="2635752"/>
                <a:ext cx="1458162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𝑝𝑘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𝑁</m:t>
                      </m:r>
                      <m:r>
                        <a:rPr lang="en-US" sz="2100" b="0" i="1" smtClean="0">
                          <a:latin typeface="Cambria Math"/>
                        </a:rPr>
                        <m:t>,</m:t>
                      </m:r>
                      <m:r>
                        <a:rPr lang="en-US" sz="21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635752"/>
                <a:ext cx="1458162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140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60232" y="2635752"/>
                <a:ext cx="115212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𝑠𝑘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635752"/>
                <a:ext cx="1152128" cy="4154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91580" y="319323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Sign: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4680012" y="320252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3643864"/>
                <a:ext cx="2016224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43864"/>
                <a:ext cx="2016224" cy="436979"/>
              </a:xfrm>
              <a:prstGeom prst="rect">
                <a:avLst/>
              </a:prstGeom>
              <a:blipFill rotWithShape="1">
                <a:blip r:embed="rId6"/>
                <a:stretch>
                  <a:fillRect l="-6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36096" y="3643864"/>
                <a:ext cx="2016224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43864"/>
                <a:ext cx="2016224" cy="4369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91580" y="427335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Verify: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680012" y="42826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Decrypt: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36096" y="4791061"/>
                <a:ext cx="2016224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791061"/>
                <a:ext cx="2016224" cy="436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91680" y="4791641"/>
                <a:ext cx="2088231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91641"/>
                <a:ext cx="2088231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148947" y="4723984"/>
            <a:ext cx="3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5661248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FF0000"/>
                </a:solidFill>
              </a:rPr>
              <a:t>Exercise: check that the two attacks we did before work on this signature scheme!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Hashed RSA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Modification: Hash before signing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2060848"/>
                <a:ext cx="2520280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2520280" cy="436979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3085510"/>
                <a:ext cx="81369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Verification: receive (m,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85510"/>
                <a:ext cx="81369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49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447764" y="2060848"/>
            <a:ext cx="756084" cy="508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761910" y="2591020"/>
            <a:ext cx="18362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Hash function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Elbow Connector 13"/>
          <p:cNvCxnSpPr>
            <a:stCxn id="11" idx="4"/>
            <a:endCxn id="12" idx="1"/>
          </p:cNvCxnSpPr>
          <p:nvPr/>
        </p:nvCxnSpPr>
        <p:spPr>
          <a:xfrm rot="16200000" flipH="1">
            <a:off x="3190933" y="2204708"/>
            <a:ext cx="205851" cy="936104"/>
          </a:xfrm>
          <a:prstGeom prst="bentConnector2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5596" y="3563724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Compute: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563724"/>
                <a:ext cx="536459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" t="-7692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596" y="3964994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Check: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964994"/>
                <a:ext cx="536459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4438273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How about those attacks?   </a:t>
            </a:r>
            <a:endParaRPr lang="fr-FR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487032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Exercise:</a:t>
            </a:r>
            <a:r>
              <a:rPr lang="en-US" dirty="0" smtClean="0">
                <a:ea typeface="Cambria Math"/>
              </a:rPr>
              <a:t> Assume H(m) is not-invertible. Show that our random-message attack doesn’t work</a:t>
            </a:r>
            <a:endParaRPr lang="fr-FR" sz="1900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 animBg="1"/>
      <p:bldP spid="12" grpId="0" animBg="1"/>
      <p:bldP spid="15" grpId="0"/>
      <p:bldP spid="16" grpId="0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Hashed RSA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Modification: Hash before signing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1988840"/>
                <a:ext cx="2520280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88840"/>
                <a:ext cx="2520280" cy="436979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2492896"/>
                <a:ext cx="81369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Verification: receive (m,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81369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49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5596" y="2971110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Compute: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971110"/>
                <a:ext cx="536459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596" y="3372380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Check: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372380"/>
                <a:ext cx="536459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378904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How about those attacks?   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1600" y="4293096"/>
                <a:ext cx="7776864" cy="971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1" dirty="0" smtClean="0">
                    <a:solidFill>
                      <a:srgbClr val="FF0000"/>
                    </a:solidFill>
                    <a:ea typeface="Cambria Math"/>
                  </a:rPr>
                  <a:t>Exercise</a:t>
                </a:r>
                <a:r>
                  <a:rPr lang="en-US" sz="1900" b="0" dirty="0" smtClean="0">
                    <a:ea typeface="Cambria Math"/>
                  </a:rPr>
                  <a:t>: Assume H is hard to invert. Show that our attack, in which we were given signatures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b="0" dirty="0" smtClean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900" b="0" dirty="0" smtClean="0">
                    <a:ea typeface="Cambria Math"/>
                  </a:rPr>
                  <a:t> doesn’t work </a:t>
                </a:r>
                <a:endParaRPr lang="fr-FR" sz="19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7776864" cy="971933"/>
              </a:xfrm>
              <a:prstGeom prst="rect">
                <a:avLst/>
              </a:prstGeom>
              <a:blipFill rotWithShape="1">
                <a:blip r:embed="rId6"/>
                <a:stretch>
                  <a:fillRect l="-549" t="-12500" r="-2194" b="-4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8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Hashed RSA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Modification: Hash before signing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1988840"/>
                <a:ext cx="2520280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88840"/>
                <a:ext cx="2520280" cy="436979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2492896"/>
                <a:ext cx="81369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Verification: receive (m,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81369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49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5596" y="2971110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Compute: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971110"/>
                <a:ext cx="536459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5596" y="3372380"/>
                <a:ext cx="5364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Check: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372380"/>
                <a:ext cx="536459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0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1560" y="378904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How about those attacks?   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1600" y="4293096"/>
                <a:ext cx="7776864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0" dirty="0" smtClean="0">
                    <a:solidFill>
                      <a:srgbClr val="FF0000"/>
                    </a:solidFill>
                    <a:ea typeface="Cambria Math"/>
                  </a:rPr>
                  <a:t>In fact the construction is secure if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fr-FR" sz="1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900" dirty="0" err="1" smtClean="0">
                    <a:solidFill>
                      <a:srgbClr val="FF0000"/>
                    </a:solidFill>
                  </a:rPr>
                  <a:t>works</a:t>
                </a:r>
                <a:r>
                  <a:rPr lang="fr-FR" sz="1900" dirty="0" smtClean="0">
                    <a:solidFill>
                      <a:srgbClr val="FF0000"/>
                    </a:solidFill>
                  </a:rPr>
                  <a:t> as a </a:t>
                </a:r>
                <a:r>
                  <a:rPr lang="fr-FR" sz="1900" dirty="0" err="1" smtClean="0">
                    <a:solidFill>
                      <a:srgbClr val="FF0000"/>
                    </a:solidFill>
                  </a:rPr>
                  <a:t>really</a:t>
                </a:r>
                <a:r>
                  <a:rPr lang="fr-FR" sz="1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900" dirty="0" err="1" smtClean="0">
                    <a:solidFill>
                      <a:srgbClr val="FF0000"/>
                    </a:solidFill>
                  </a:rPr>
                  <a:t>random</a:t>
                </a:r>
                <a:r>
                  <a:rPr lang="fr-FR" sz="1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900" dirty="0" err="1" smtClean="0">
                    <a:solidFill>
                      <a:srgbClr val="FF0000"/>
                    </a:solidFill>
                  </a:rPr>
                  <a:t>function</a:t>
                </a:r>
                <a:r>
                  <a:rPr lang="fr-FR" sz="1900" dirty="0" smtClean="0">
                    <a:solidFill>
                      <a:srgbClr val="FF0000"/>
                    </a:solidFill>
                  </a:rPr>
                  <a:t>! </a:t>
                </a:r>
                <a:endParaRPr lang="fr-FR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93096"/>
                <a:ext cx="7776864" cy="677108"/>
              </a:xfrm>
              <a:prstGeom prst="rect">
                <a:avLst/>
              </a:prstGeom>
              <a:blipFill rotWithShape="1">
                <a:blip r:embed="rId6"/>
                <a:stretch>
                  <a:fillRect l="-549" t="-5405" b="-144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2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and Sign in general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smtClean="0"/>
              <a:t>Use the same thing in general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Signature scheme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7884" y="1988840"/>
                <a:ext cx="2556284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𝐾𝐺𝑒𝑛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𝑆𝑖𝑔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𝑆𝑖𝑔𝑛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𝑉𝑓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1988840"/>
                <a:ext cx="2556284" cy="425053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560" y="2420888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Hash function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2420888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𝑮𝒆𝒏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420888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1560" y="299695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Key generation: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1600" y="3501008"/>
                <a:ext cx="7038352" cy="408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0" dirty="0" smtClean="0">
                    <a:ea typeface="Cambria Math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𝑠𝑘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𝑝𝑘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ea typeface="Cambria Math"/>
                      </a:rPr>
                      <m:t>)←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𝐾𝐺𝑒𝑛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fr-FR" sz="19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𝐺𝑒𝑛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fr-FR" sz="19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7038352" cy="408510"/>
              </a:xfrm>
              <a:prstGeom prst="rect">
                <a:avLst/>
              </a:prstGeom>
              <a:blipFill rotWithShape="1">
                <a:blip r:embed="rId4"/>
                <a:stretch>
                  <a:fillRect l="-606" t="-10448" b="-16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483768" y="3519615"/>
            <a:ext cx="756084" cy="41344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/>
          <p:cNvSpPr/>
          <p:nvPr/>
        </p:nvSpPr>
        <p:spPr>
          <a:xfrm>
            <a:off x="4986046" y="3501009"/>
            <a:ext cx="378042" cy="40851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>
            <a:stCxn id="12" idx="7"/>
          </p:cNvCxnSpPr>
          <p:nvPr/>
        </p:nvCxnSpPr>
        <p:spPr>
          <a:xfrm flipV="1">
            <a:off x="3129126" y="3092498"/>
            <a:ext cx="2234962" cy="487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0"/>
          </p:cNvCxnSpPr>
          <p:nvPr/>
        </p:nvCxnSpPr>
        <p:spPr>
          <a:xfrm flipV="1">
            <a:off x="5175067" y="3068960"/>
            <a:ext cx="189021" cy="432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42" y="2636912"/>
            <a:ext cx="576064" cy="57606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89702" y="3501008"/>
            <a:ext cx="738082" cy="40851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Connector 25"/>
          <p:cNvCxnSpPr>
            <a:endCxn id="21" idx="4"/>
          </p:cNvCxnSpPr>
          <p:nvPr/>
        </p:nvCxnSpPr>
        <p:spPr>
          <a:xfrm flipV="1">
            <a:off x="2123728" y="3909518"/>
            <a:ext cx="135015" cy="383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09">
            <a:off x="1814877" y="4042736"/>
            <a:ext cx="408340" cy="4673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71600" y="4532658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 smtClean="0">
                <a:ea typeface="Cambria Math"/>
              </a:rPr>
              <a:t>Signing: </a:t>
            </a:r>
            <a:endParaRPr lang="fr-FR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39751" y="4936237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𝑆𝑖𝑔𝑛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1" y="4936237"/>
                <a:ext cx="2835315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0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971600" y="5373216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 smtClean="0">
                <a:ea typeface="Cambria Math"/>
              </a:rPr>
              <a:t>Verifying:</a:t>
            </a:r>
            <a:endParaRPr lang="fr-FR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9672" y="5806425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Compute:</a:t>
                </a:r>
                <a:r>
                  <a:rPr lang="fr-FR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fr-FR" sz="2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𝒔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06425"/>
                <a:ext cx="2835315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713" t="-2740" r="-857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04048" y="5805264"/>
                <a:ext cx="283531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𝑉𝑓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805264"/>
                <a:ext cx="2835315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2740" b="-164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21" grpId="0" animBg="1"/>
      <p:bldP spid="30" grpId="0"/>
      <p:bldP spid="31" grpId="0" animBg="1"/>
      <p:bldP spid="32" grpId="0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DSA (Digital Signature Alg.)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Faster than RSA-based signatures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90001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With inbuilt hash 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u="sng" dirty="0" smtClean="0">
                <a:ea typeface="Cambria Math"/>
              </a:rPr>
              <a:t>Setup (parameters):</a:t>
            </a:r>
            <a:endParaRPr lang="fr-FR" sz="19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2852936"/>
                <a:ext cx="374441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of 160 bits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3744416" cy="392993"/>
              </a:xfrm>
              <a:prstGeom prst="rect">
                <a:avLst/>
              </a:prstGeom>
              <a:blipFill rotWithShape="1">
                <a:blip r:embed="rId2"/>
                <a:stretch>
                  <a:fillRect l="-1303" t="-3125" b="-23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3212976"/>
                <a:ext cx="684076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Choose prime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of at least 512 bits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12976"/>
                <a:ext cx="6840760" cy="392993"/>
              </a:xfrm>
              <a:prstGeom prst="rect">
                <a:avLst/>
              </a:prstGeom>
              <a:blipFill rotWithShape="1">
                <a:blip r:embed="rId3"/>
                <a:stretch>
                  <a:fillRect l="-713" t="-3077" b="-2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9832" y="3573016"/>
                <a:ext cx="3528392" cy="5034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=11;   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=23; 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73016"/>
                <a:ext cx="3528392" cy="5034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71600" y="5060503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u="sng" dirty="0" smtClean="0">
                <a:ea typeface="Cambria Math"/>
              </a:rPr>
              <a:t>Key Generation  (each user):</a:t>
            </a:r>
            <a:endParaRPr lang="fr-FR" sz="19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4139788"/>
                <a:ext cx="684076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dirty="0" smtClean="0"/>
                  <a:t> such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−1)/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fr-FR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 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−1)/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39788"/>
                <a:ext cx="6840760" cy="380810"/>
              </a:xfrm>
              <a:prstGeom prst="rect">
                <a:avLst/>
              </a:prstGeom>
              <a:blipFill rotWithShape="1">
                <a:blip r:embed="rId5"/>
                <a:stretch>
                  <a:fillRect l="-713" t="-4762" b="-2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4643844"/>
                <a:ext cx="288032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=5;   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=2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23)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643844"/>
                <a:ext cx="28803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75656" y="5484279"/>
                <a:ext cx="712879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Given: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b="0" dirty="0" smtClean="0"/>
                  <a:t>),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484279"/>
                <a:ext cx="7128792" cy="374270"/>
              </a:xfrm>
              <a:prstGeom prst="rect">
                <a:avLst/>
              </a:prstGeom>
              <a:blipFill rotWithShape="1">
                <a:blip r:embed="rId7"/>
                <a:stretch>
                  <a:fillRect l="-68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91880" y="5939988"/>
                <a:ext cx="288032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=3;    </m:t>
                      </m:r>
                      <m:r>
                        <a:rPr lang="en-US" b="0" i="1" smtClean="0">
                          <a:latin typeface="Cambria Math"/>
                        </a:rPr>
                        <m:t>𝑝𝑘</m:t>
                      </m:r>
                      <m:r>
                        <a:rPr lang="en-US" b="0" i="1" smtClean="0">
                          <a:latin typeface="Cambria Math"/>
                        </a:rPr>
                        <m:t>=8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23)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39988"/>
                <a:ext cx="288032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DSA (Digital Signature Alg.)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Parameters:</a:t>
            </a:r>
            <a:endParaRPr lang="fr-FR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u="sng" dirty="0" smtClean="0">
                <a:ea typeface="Cambria Math"/>
              </a:rPr>
              <a:t>Signing:</a:t>
            </a:r>
            <a:endParaRPr lang="fr-FR" sz="19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2852936"/>
                <a:ext cx="576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Start with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fr-FR" dirty="0" smtClean="0"/>
                  <a:t> Hash 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576064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1880" y="3275692"/>
                <a:ext cx="266429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=12;   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75692"/>
                <a:ext cx="266429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3779748"/>
                <a:ext cx="7344816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Choose ephemeral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. </a:t>
                </a:r>
                <a:r>
                  <a:rPr lang="fr-FR" dirty="0" err="1" smtClean="0"/>
                  <a:t>Compute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79748"/>
                <a:ext cx="7344816" cy="404983"/>
              </a:xfrm>
              <a:prstGeom prst="rect">
                <a:avLst/>
              </a:prstGeom>
              <a:blipFill rotWithShape="1">
                <a:blip r:embed="rId4"/>
                <a:stretch>
                  <a:fillRect l="-664" t="-4545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5656" y="4170118"/>
                <a:ext cx="7344816" cy="41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Compute: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70118"/>
                <a:ext cx="7344816" cy="411010"/>
              </a:xfrm>
              <a:prstGeom prst="rect">
                <a:avLst/>
              </a:prstGeom>
              <a:blipFill rotWithShape="1">
                <a:blip r:embed="rId6"/>
                <a:stretch>
                  <a:fillRect l="-664" t="-137313" b="-213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75656" y="4571836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Signature is: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571836"/>
                <a:ext cx="734481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64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63688" y="1988840"/>
                <a:ext cx="54726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=23;  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=11; 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=2; </m:t>
                      </m:r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=3;  </m:t>
                      </m:r>
                      <m:r>
                        <a:rPr lang="en-US" b="0" i="1" smtClean="0">
                          <a:latin typeface="Cambria Math"/>
                        </a:rPr>
                        <m:t>𝑝𝑘</m:t>
                      </m:r>
                      <m:r>
                        <a:rPr lang="en-US" b="0" i="1" smtClean="0">
                          <a:latin typeface="Cambria Math"/>
                        </a:rPr>
                        <m:t>=8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988840"/>
                <a:ext cx="547260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71600" y="4988495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u="sng" dirty="0" smtClean="0">
                <a:solidFill>
                  <a:srgbClr val="FF0000"/>
                </a:solidFill>
                <a:ea typeface="Cambria Math"/>
              </a:rPr>
              <a:t>Exercise: compute signature for message m = 12</a:t>
            </a:r>
            <a:endParaRPr lang="fr-FR" sz="1900" u="sng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7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  <p:bldP spid="17" grpId="0"/>
      <p:bldP spid="19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DSA (Digital Signature Alg.)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420888"/>
                <a:ext cx="7038352" cy="389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b="0" u="sng" dirty="0" smtClean="0">
                    <a:ea typeface="Cambria Math"/>
                  </a:rPr>
                  <a:t>Verification, given (</a:t>
                </a:r>
                <a14:m>
                  <m:oMath xmlns:m="http://schemas.openxmlformats.org/officeDocument/2006/math"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900" b="0" u="sng" dirty="0" smtClean="0">
                    <a:ea typeface="Cambria Math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𝑝𝑘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sz="1900" b="0" i="1" u="sng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900" b="0" i="1" u="sng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sz="1900" b="0" i="1" u="sng" smtClean="0">
                            <a:latin typeface="Cambria Math"/>
                            <a:ea typeface="Cambria Math"/>
                          </a:rPr>
                          <m:t>𝑠𝑘</m:t>
                        </m:r>
                      </m:sup>
                    </m:sSup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1900" b="0" i="1" u="sng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900" b="0" u="sng" dirty="0" smtClean="0">
                    <a:ea typeface="Cambria Math"/>
                  </a:rPr>
                  <a:t>:</a:t>
                </a:r>
                <a:endParaRPr lang="fr-FR" sz="1900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20888"/>
                <a:ext cx="7038352" cy="389979"/>
              </a:xfrm>
              <a:prstGeom prst="rect">
                <a:avLst/>
              </a:prstGeom>
              <a:blipFill rotWithShape="1">
                <a:blip r:embed="rId2"/>
                <a:stretch>
                  <a:fillRect l="-606" t="-781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2852936"/>
                <a:ext cx="576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Compute hash</a:t>
                </a:r>
                <a:r>
                  <a:rPr lang="fr-FR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576064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1760" y="3275692"/>
                <a:ext cx="37444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=12;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275692"/>
                <a:ext cx="37444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3744097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44097"/>
                <a:ext cx="734481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64" t="-116393" b="-1786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Parameters:</a:t>
            </a:r>
            <a:endParaRPr lang="fr-F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63688" y="1988840"/>
                <a:ext cx="54726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=23;   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=11;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=2; </m:t>
                      </m:r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=3;  </m:t>
                      </m:r>
                      <m:r>
                        <a:rPr lang="en-US" b="0" i="1" smtClean="0">
                          <a:latin typeface="Cambria Math"/>
                        </a:rPr>
                        <m:t>𝑝𝑘</m:t>
                      </m:r>
                      <m:r>
                        <a:rPr lang="en-US" b="0" i="1" smtClean="0">
                          <a:latin typeface="Cambria Math"/>
                        </a:rPr>
                        <m:t>=8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988840"/>
                <a:ext cx="547260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75656" y="4062842"/>
                <a:ext cx="734481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Accept signature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 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62842"/>
                <a:ext cx="7344816" cy="374270"/>
              </a:xfrm>
              <a:prstGeom prst="rect">
                <a:avLst/>
              </a:prstGeom>
              <a:blipFill rotWithShape="1">
                <a:blip r:embed="rId9"/>
                <a:stretch>
                  <a:fillRect l="-664"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71600" y="4437112"/>
            <a:ext cx="7038352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u="sng" dirty="0" smtClean="0">
                <a:solidFill>
                  <a:srgbClr val="FF0000"/>
                </a:solidFill>
                <a:ea typeface="Cambria Math"/>
              </a:rPr>
              <a:t>Exercise: check you signature for message m = 12</a:t>
            </a:r>
            <a:endParaRPr lang="fr-FR" sz="1900" u="sng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7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/>
      <p:bldP spid="21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thought: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Say you have a signature scheme</a:t>
            </a:r>
            <a:endParaRPr lang="fr-FR" sz="2100" dirty="0"/>
          </a:p>
        </p:txBody>
      </p:sp>
      <p:sp>
        <p:nvSpPr>
          <p:cNvPr id="5" name="Rectangle 4"/>
          <p:cNvSpPr/>
          <p:nvPr/>
        </p:nvSpPr>
        <p:spPr>
          <a:xfrm>
            <a:off x="2051720" y="2051556"/>
            <a:ext cx="36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SScheme</a:t>
            </a:r>
            <a:r>
              <a:rPr lang="en-US" dirty="0" smtClean="0"/>
              <a:t> = (</a:t>
            </a:r>
            <a:r>
              <a:rPr lang="en-US" dirty="0" err="1" smtClean="0"/>
              <a:t>KGen</a:t>
            </a:r>
            <a:r>
              <a:rPr lang="en-US" dirty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Say this scheme is unforgeable against CMA</a:t>
            </a:r>
            <a:endParaRPr lang="fr-FR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923783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Modify the signature algorithm: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576" y="3430876"/>
                <a:ext cx="3295967" cy="399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𝑆𝑖𝑔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𝑆𝑖𝑔𝑛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30876"/>
                <a:ext cx="3295967" cy="399661"/>
              </a:xfrm>
              <a:prstGeom prst="rect">
                <a:avLst/>
              </a:prstGeom>
              <a:blipFill rotWithShape="1"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1560" y="4221088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Is this still unforgeable against CMA? 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5976" y="3440168"/>
                <a:ext cx="4016047" cy="708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𝑉𝑓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iff</a:t>
                </a:r>
                <a:r>
                  <a:rPr lang="fr-FR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 smtClean="0"/>
                  <a:t>  &amp;</a:t>
                </a:r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= 1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40168"/>
                <a:ext cx="4016047" cy="708912"/>
              </a:xfrm>
              <a:prstGeom prst="rect">
                <a:avLst/>
              </a:prstGeom>
              <a:blipFill rotWithShape="1">
                <a:blip r:embed="rId4"/>
                <a:stretch>
                  <a:fillRect l="-608" t="-2564" r="-1216" b="-8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Sign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1585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More importantly: Telling good content from bad</a:t>
            </a:r>
            <a:endParaRPr lang="fr-FR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63" y="5176831"/>
            <a:ext cx="2397609" cy="1276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01008"/>
            <a:ext cx="643342" cy="55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3" y="2672022"/>
            <a:ext cx="867544" cy="828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00" y="2039969"/>
            <a:ext cx="601154" cy="601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79047"/>
            <a:ext cx="1080120" cy="11971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48454" y="3728171"/>
            <a:ext cx="2263506" cy="32611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1963382" y="3086515"/>
            <a:ext cx="2248578" cy="6911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802620">
            <a:off x="2313634" y="34215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updates</a:t>
            </a:r>
            <a:endParaRPr lang="fr-FR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07398" y="2420888"/>
            <a:ext cx="2104562" cy="94165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484810">
            <a:off x="2329556" y="2564343"/>
            <a:ext cx="152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irus</a:t>
            </a:r>
          </a:p>
          <a:p>
            <a:pPr algn="ctr"/>
            <a:r>
              <a:rPr lang="en-US" dirty="0" smtClean="0"/>
              <a:t>definitions</a:t>
            </a:r>
            <a:endParaRPr lang="fr-F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20951"/>
            <a:ext cx="908575" cy="9085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92280" y="3301534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20072" y="3212976"/>
            <a:ext cx="1872208" cy="8247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</p:cNvCxnSpPr>
          <p:nvPr/>
        </p:nvCxnSpPr>
        <p:spPr>
          <a:xfrm flipV="1">
            <a:off x="5292080" y="2891713"/>
            <a:ext cx="1800200" cy="88593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200132">
            <a:off x="5750936" y="36563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 rot="19938495">
            <a:off x="5427279" y="3105914"/>
            <a:ext cx="11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trojans</a:t>
            </a:r>
            <a:endParaRPr lang="fr-FR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20072" y="2420888"/>
            <a:ext cx="1799208" cy="10081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938495">
            <a:off x="5313090" y="2657940"/>
            <a:ext cx="113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viruses</a:t>
            </a: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914822" y="5210616"/>
            <a:ext cx="507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Updates vs. malware and </a:t>
            </a:r>
            <a:r>
              <a:rPr lang="en-US" dirty="0" err="1" smtClean="0"/>
              <a:t>trojans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914822" y="5579948"/>
            <a:ext cx="555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 should be sent by authorized party</a:t>
            </a:r>
            <a:endParaRPr lang="fr-FR" dirty="0"/>
          </a:p>
        </p:txBody>
      </p: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1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  <p:bldP spid="17" grpId="0"/>
      <p:bldP spid="29" grpId="0"/>
      <p:bldP spid="30" grpId="0"/>
      <p:bldP spid="33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thought: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We have an </a:t>
            </a:r>
            <a:r>
              <a:rPr lang="en-US" sz="2100" i="1" dirty="0" smtClean="0"/>
              <a:t>arbitrary</a:t>
            </a:r>
            <a:r>
              <a:rPr lang="en-US" sz="2100" dirty="0" smtClean="0"/>
              <a:t> unforgeable signature scheme:</a:t>
            </a:r>
            <a:endParaRPr lang="fr-FR" sz="2100" dirty="0"/>
          </a:p>
        </p:txBody>
      </p:sp>
      <p:sp>
        <p:nvSpPr>
          <p:cNvPr id="5" name="Rectangle 4"/>
          <p:cNvSpPr/>
          <p:nvPr/>
        </p:nvSpPr>
        <p:spPr>
          <a:xfrm>
            <a:off x="2051720" y="2051556"/>
            <a:ext cx="366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SScheme</a:t>
            </a:r>
            <a:r>
              <a:rPr lang="en-US" dirty="0" smtClean="0"/>
              <a:t> = (</a:t>
            </a:r>
            <a:r>
              <a:rPr lang="en-US" dirty="0" err="1" smtClean="0"/>
              <a:t>KGen</a:t>
            </a:r>
            <a:r>
              <a:rPr lang="en-US" dirty="0"/>
              <a:t>, Sign, </a:t>
            </a:r>
            <a:r>
              <a:rPr lang="en-US" dirty="0" err="1" smtClean="0"/>
              <a:t>Vf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8532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And we also have </a:t>
            </a:r>
            <a:r>
              <a:rPr lang="en-US" sz="2100" i="1" dirty="0" smtClean="0"/>
              <a:t>any</a:t>
            </a:r>
            <a:r>
              <a:rPr lang="en-US" sz="2100" dirty="0" smtClean="0"/>
              <a:t> IND-CCA encryption scheme</a:t>
            </a:r>
            <a:endParaRPr lang="fr-FR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342900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Say we want to ensure that a (confidential) message comes from a given party. Can we send: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9612" y="4221088"/>
                <a:ext cx="6516724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𝐸𝑛𝑐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𝑒𝑛𝑐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 smtClean="0"/>
                  <a:t>   ?</a:t>
                </a:r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221088"/>
                <a:ext cx="6516724" cy="414281"/>
              </a:xfrm>
              <a:prstGeom prst="rect">
                <a:avLst/>
              </a:prstGeom>
              <a:blipFill rotWithShape="1">
                <a:blip r:embed="rId2"/>
                <a:stretch>
                  <a:fillRect l="-561" t="-4412" b="-1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51720" y="2915652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Scheme</a:t>
            </a:r>
            <a:r>
              <a:rPr lang="en-US" dirty="0" smtClean="0"/>
              <a:t> = (</a:t>
            </a:r>
            <a:r>
              <a:rPr lang="en-US" dirty="0" err="1" smtClean="0"/>
              <a:t>KGen</a:t>
            </a:r>
            <a:r>
              <a:rPr lang="en-US" dirty="0"/>
              <a:t>, </a:t>
            </a:r>
            <a:r>
              <a:rPr lang="en-US" dirty="0" err="1" smtClean="0"/>
              <a:t>Enc</a:t>
            </a:r>
            <a:r>
              <a:rPr lang="en-US" dirty="0" smtClean="0"/>
              <a:t>, Dec)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9612" y="4680971"/>
                <a:ext cx="6516724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𝑒𝑛𝑐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𝑆𝑖𝑔𝑛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fr-FR" dirty="0" smtClean="0"/>
                  <a:t>  ?</a:t>
                </a:r>
                <a:endParaRPr lang="fr-F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680971"/>
                <a:ext cx="6516724" cy="404213"/>
              </a:xfrm>
              <a:prstGeom prst="rect">
                <a:avLst/>
              </a:prstGeom>
              <a:blipFill rotWithShape="1">
                <a:blip r:embed="rId3"/>
                <a:stretch>
                  <a:fillRect l="-561" t="-9091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9612" y="5113019"/>
                <a:ext cx="6516724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𝑒𝑛𝑐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𝑆𝑖𝑔𝑛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fr-FR" dirty="0" smtClean="0"/>
                  <a:t>  ?</a:t>
                </a:r>
                <a:endParaRPr lang="fr-F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5113019"/>
                <a:ext cx="6516724" cy="404213"/>
              </a:xfrm>
              <a:prstGeom prst="rect">
                <a:avLst/>
              </a:prstGeom>
              <a:blipFill rotWithShape="1">
                <a:blip r:embed="rId4"/>
                <a:stretch>
                  <a:fillRect l="-561" t="-9091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signatures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1909216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2917327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6744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2917327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76064" cy="729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79712" y="2468729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2" y="2917327"/>
            <a:ext cx="1080120" cy="11971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79712" y="2684753"/>
            <a:ext cx="1944216" cy="6480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2684753"/>
            <a:ext cx="1800200" cy="7200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062671"/>
            <a:ext cx="540060" cy="684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6801"/>
            <a:ext cx="540060" cy="684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1909216"/>
            <a:ext cx="343911" cy="3936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47298" y="1782680"/>
            <a:ext cx="569118" cy="576064"/>
            <a:chOff x="4788024" y="3934613"/>
            <a:chExt cx="792088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072823" y="2115602"/>
            <a:ext cx="317621" cy="397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720895" y="3481276"/>
            <a:ext cx="317621" cy="397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997258" y="3513714"/>
            <a:ext cx="317621" cy="3970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60" y="4365104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err="1" smtClean="0"/>
              <a:t>Amélie</a:t>
            </a:r>
            <a:r>
              <a:rPr lang="en-US" sz="2100" dirty="0" smtClean="0"/>
              <a:t> uses a secret key (that only she knows) to sign</a:t>
            </a:r>
            <a:endParaRPr lang="fr-FR" sz="21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560" y="4741694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Baptiste receives message and signature </a:t>
            </a:r>
            <a:endParaRPr lang="fr-FR" sz="2100" dirty="0"/>
          </a:p>
        </p:txBody>
      </p:sp>
      <p:sp>
        <p:nvSpPr>
          <p:cNvPr id="25" name="TextBox 24"/>
          <p:cNvSpPr txBox="1"/>
          <p:nvPr/>
        </p:nvSpPr>
        <p:spPr>
          <a:xfrm>
            <a:off x="1005908" y="5147900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signature using </a:t>
            </a:r>
            <a:r>
              <a:rPr lang="en-US" dirty="0" err="1" smtClean="0"/>
              <a:t>Amélie’s</a:t>
            </a:r>
            <a:r>
              <a:rPr lang="en-US" dirty="0" smtClean="0"/>
              <a:t> public key</a:t>
            </a:r>
            <a:endParaRPr lang="fr-FR" dirty="0"/>
          </a:p>
        </p:txBody>
      </p:sp>
      <p:pic>
        <p:nvPicPr>
          <p:cNvPr id="27" name="Picture 2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589240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#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09329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95736" y="5579948"/>
            <a:ext cx="21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OK: from </a:t>
            </a:r>
            <a:r>
              <a:rPr lang="en-US" dirty="0" err="1" smtClean="0"/>
              <a:t>Amélie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2195736" y="6084004"/>
            <a:ext cx="29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Alert: not from </a:t>
            </a:r>
            <a:r>
              <a:rPr lang="en-US" dirty="0" err="1" smtClean="0"/>
              <a:t>Amélie</a:t>
            </a:r>
            <a:r>
              <a:rPr lang="en-US" dirty="0" smtClean="0"/>
              <a:t>!</a:t>
            </a:r>
            <a:endParaRPr lang="fr-FR" dirty="0"/>
          </a:p>
        </p:txBody>
      </p:sp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signatures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1909216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2917327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6744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2917327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76064" cy="729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79712" y="2468729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2" y="2917327"/>
            <a:ext cx="1080120" cy="11971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79712" y="2684753"/>
            <a:ext cx="1944216" cy="64807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2684753"/>
            <a:ext cx="1800200" cy="7200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062671"/>
            <a:ext cx="540060" cy="684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16801"/>
            <a:ext cx="540060" cy="684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1909216"/>
            <a:ext cx="343911" cy="3936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47298" y="1782680"/>
            <a:ext cx="569118" cy="576064"/>
            <a:chOff x="4788024" y="3934613"/>
            <a:chExt cx="792088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072823" y="2115602"/>
            <a:ext cx="317621" cy="397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720895" y="3481276"/>
            <a:ext cx="317621" cy="397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5997258" y="3513714"/>
            <a:ext cx="317621" cy="3970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60" y="4653136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Goals of signature schemes</a:t>
            </a:r>
            <a:endParaRPr lang="fr-FR" sz="2100" dirty="0"/>
          </a:p>
        </p:txBody>
      </p:sp>
      <p:sp>
        <p:nvSpPr>
          <p:cNvPr id="25" name="TextBox 24"/>
          <p:cNvSpPr txBox="1"/>
          <p:nvPr/>
        </p:nvSpPr>
        <p:spPr>
          <a:xfrm>
            <a:off x="1005908" y="5085184"/>
            <a:ext cx="731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 </a:t>
            </a:r>
            <a:r>
              <a:rPr lang="en-US" b="1" dirty="0" smtClean="0"/>
              <a:t>integrity</a:t>
            </a:r>
            <a:r>
              <a:rPr lang="en-US" dirty="0" smtClean="0"/>
              <a:t>: the message has not been modified </a:t>
            </a:r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1005908" y="5435932"/>
            <a:ext cx="731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 </a:t>
            </a:r>
            <a:r>
              <a:rPr lang="en-US" b="1" dirty="0" smtClean="0"/>
              <a:t>origin</a:t>
            </a:r>
            <a:r>
              <a:rPr lang="en-US" dirty="0" smtClean="0"/>
              <a:t>: the message was sent by correct party </a:t>
            </a:r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1005908" y="5795972"/>
            <a:ext cx="781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Non-repudiation</a:t>
            </a:r>
            <a:r>
              <a:rPr lang="en-US" dirty="0" smtClean="0"/>
              <a:t>: sender can’t deny she sent the message</a:t>
            </a:r>
            <a:endParaRPr lang="fr-FR" dirty="0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6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The basics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411596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Properties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780928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Some signature schemes</a:t>
            </a:r>
            <a:endParaRPr lang="fr-FR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077916" y="3275692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RSA-based signatures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077916" y="364502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Hash-and-sign paradigm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16" y="4005064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DSA 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1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misconception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" y="2365431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8" y="3373542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92959"/>
            <a:ext cx="908575" cy="90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3373542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10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2" y="4741695"/>
            <a:ext cx="920874" cy="9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0806" y="5749806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/>
              <a:t>Amélie</a:t>
            </a:r>
            <a:endParaRPr lang="en-US" sz="21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9223"/>
            <a:ext cx="908575" cy="908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0272" y="5749806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556792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13978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  <a:endParaRPr lang="fr-FR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2482" y="2000372"/>
            <a:ext cx="569118" cy="631521"/>
            <a:chOff x="4788024" y="3934613"/>
            <a:chExt cx="792088" cy="8683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1979712" y="5445224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812360" y="4437112"/>
            <a:ext cx="569118" cy="576064"/>
            <a:chOff x="4788024" y="3934613"/>
            <a:chExt cx="792088" cy="7920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942972" y="4231645"/>
              <a:ext cx="34614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691680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3" y="2132856"/>
            <a:ext cx="343911" cy="3936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8" y="4547564"/>
            <a:ext cx="343911" cy="39360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35696" y="1916832"/>
            <a:ext cx="896783" cy="903146"/>
            <a:chOff x="1835696" y="3140968"/>
            <a:chExt cx="1285278" cy="117643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364088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78" y="2216395"/>
            <a:ext cx="1175956" cy="107306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283968" y="2780928"/>
            <a:ext cx="569118" cy="631521"/>
            <a:chOff x="4788024" y="3934613"/>
            <a:chExt cx="792088" cy="86834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42972" y="4231645"/>
              <a:ext cx="346149" cy="57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3136"/>
            <a:ext cx="540060" cy="6843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2486869" y="5065452"/>
            <a:ext cx="317621" cy="397026"/>
          </a:xfrm>
          <a:prstGeom prst="rect">
            <a:avLst/>
          </a:prstGeom>
        </p:spPr>
      </p:pic>
      <p:pic>
        <p:nvPicPr>
          <p:cNvPr id="44" name="Picture 2" descr="#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4881354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#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80" y="574980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31840" y="3717032"/>
            <a:ext cx="2808312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Inverse mechanisms?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195497" y="1916832"/>
            <a:ext cx="896783" cy="903146"/>
            <a:chOff x="1835696" y="3140968"/>
            <a:chExt cx="1285278" cy="117643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2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4" grpId="0"/>
      <p:bldP spid="1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940152" y="5229200"/>
            <a:ext cx="1781350" cy="450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550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3209201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5" name="TextBox 34"/>
          <p:cNvSpPr txBox="1"/>
          <p:nvPr/>
        </p:nvSpPr>
        <p:spPr>
          <a:xfrm>
            <a:off x="5940152" y="3713257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5940152" y="4217313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5940152" y="4721369"/>
            <a:ext cx="178135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misconception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Can we build signatures from encryption?</a:t>
            </a:r>
            <a:endParaRPr lang="fr-F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1005908" y="2060848"/>
            <a:ext cx="56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Completely different functionality and goals!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1149924" y="2551837"/>
            <a:ext cx="29900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Property</a:t>
            </a:r>
          </a:p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39952" y="2551837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Encryption</a:t>
            </a:r>
          </a:p>
          <a:p>
            <a:pPr algn="ctr"/>
            <a:r>
              <a:rPr lang="en-US" dirty="0" smtClean="0"/>
              <a:t>schemes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2551837"/>
            <a:ext cx="17813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Signatures</a:t>
            </a:r>
          </a:p>
          <a:p>
            <a:pPr algn="ctr"/>
            <a:r>
              <a:rPr lang="en-US" dirty="0" smtClean="0"/>
              <a:t>schemes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1149924" y="3199909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Message integrity</a:t>
            </a:r>
            <a:endParaRPr lang="fr-FR" dirty="0"/>
          </a:p>
        </p:txBody>
      </p:sp>
      <p:sp>
        <p:nvSpPr>
          <p:cNvPr id="19" name="TextBox 18"/>
          <p:cNvSpPr txBox="1"/>
          <p:nvPr/>
        </p:nvSpPr>
        <p:spPr>
          <a:xfrm>
            <a:off x="1149924" y="3713257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Message confidentiality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1149924" y="4217313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Non-repudiation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1149924" y="4721369"/>
            <a:ext cx="299002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Sender authentication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3199909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4139952" y="3713257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4217313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4139952" y="4721369"/>
            <a:ext cx="18002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30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3281209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79" y="4793377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80" y="378526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8526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1209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3377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11560" y="5893822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100" dirty="0" smtClean="0"/>
              <a:t>Using one primitive to get the other is dangerous!</a:t>
            </a:r>
            <a:endParaRPr lang="fr-FR" sz="2100" dirty="0"/>
          </a:p>
        </p:txBody>
      </p:sp>
      <p:sp>
        <p:nvSpPr>
          <p:cNvPr id="44" name="TextBox 43"/>
          <p:cNvSpPr txBox="1"/>
          <p:nvPr/>
        </p:nvSpPr>
        <p:spPr>
          <a:xfrm>
            <a:off x="1149924" y="5225425"/>
            <a:ext cx="2990028" cy="451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Single receiver</a:t>
            </a:r>
            <a:endParaRPr lang="fr-FR" dirty="0"/>
          </a:p>
        </p:txBody>
      </p:sp>
      <p:sp>
        <p:nvSpPr>
          <p:cNvPr id="45" name="TextBox 44"/>
          <p:cNvSpPr txBox="1"/>
          <p:nvPr/>
        </p:nvSpPr>
        <p:spPr>
          <a:xfrm>
            <a:off x="4139952" y="5225425"/>
            <a:ext cx="1800200" cy="450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550" dirty="0"/>
          </a:p>
        </p:txBody>
      </p:sp>
      <p:pic>
        <p:nvPicPr>
          <p:cNvPr id="46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30120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9" name="Picture 2" descr="#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#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35" grpId="0" animBg="1"/>
      <p:bldP spid="36" grpId="0" animBg="1"/>
      <p:bldP spid="37" grpId="0" animBg="1"/>
      <p:bldP spid="4" grpId="0"/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42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73216"/>
            <a:ext cx="804642" cy="795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Signatures – Structure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SSchemes</a:t>
            </a:r>
            <a:r>
              <a:rPr lang="en-US" sz="2400" dirty="0" smtClean="0"/>
              <a:t> = (</a:t>
            </a:r>
            <a:r>
              <a:rPr lang="en-US" sz="2400" dirty="0" err="1" smtClean="0"/>
              <a:t>KGen</a:t>
            </a:r>
            <a:r>
              <a:rPr lang="en-US" sz="2400" dirty="0" smtClean="0"/>
              <a:t>, Sign, Verify)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blipFill rotWithShape="1">
                <a:blip r:embed="rId3"/>
                <a:stretch>
                  <a:fillRect l="-1145" t="-5405" r="-1908" b="-24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483768" y="2785859"/>
            <a:ext cx="1728192" cy="71514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4211960" y="2785859"/>
            <a:ext cx="2088232" cy="6431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573016"/>
            <a:ext cx="540060" cy="6180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23728" y="3573016"/>
            <a:ext cx="792088" cy="792088"/>
            <a:chOff x="4788024" y="4426093"/>
            <a:chExt cx="792088" cy="7920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10994" y="473067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A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211960" y="2324864"/>
            <a:ext cx="776136" cy="533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328592" y="2136201"/>
            <a:ext cx="347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Security parameter:</a:t>
            </a:r>
          </a:p>
          <a:p>
            <a:r>
              <a:rPr lang="en-US" sz="2400" dirty="0" smtClean="0"/>
              <a:t>determines key size</a:t>
            </a:r>
            <a:endParaRPr lang="fr-F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99695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Everyone</a:t>
            </a:r>
            <a:endParaRPr lang="fr-FR" sz="2400" dirty="0" smtClean="0"/>
          </a:p>
        </p:txBody>
      </p:sp>
      <p:sp>
        <p:nvSpPr>
          <p:cNvPr id="20" name="Oval 19"/>
          <p:cNvSpPr/>
          <p:nvPr/>
        </p:nvSpPr>
        <p:spPr>
          <a:xfrm>
            <a:off x="2123728" y="3471391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2084" y="3831431"/>
                <a:ext cx="5938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084" y="3831431"/>
                <a:ext cx="59381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020" r="-2020" b="-19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6380" y="3831431"/>
                <a:ext cx="5938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80" y="3831431"/>
                <a:ext cx="5938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3216"/>
            <a:ext cx="804642" cy="795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4419" y="5230941"/>
                <a:ext cx="1796854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Vf(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19" y="5230941"/>
                <a:ext cx="1796854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6849" r="-337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32" idx="3"/>
          </p:cNvCxnSpPr>
          <p:nvPr/>
        </p:nvCxnSpPr>
        <p:spPr>
          <a:xfrm flipH="1">
            <a:off x="5004048" y="4242749"/>
            <a:ext cx="1425758" cy="138888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92846" y="4509120"/>
            <a:ext cx="1447106" cy="112251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631631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214" y="4862626"/>
                <a:ext cx="654818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𝑚</m:t>
                      </m:r>
                      <m:r>
                        <a:rPr lang="en-US" sz="2100" b="0" i="1" smtClean="0">
                          <a:latin typeface="Cambria Math"/>
                        </a:rPr>
                        <m:t>,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214" y="4862626"/>
                <a:ext cx="654818" cy="4154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6316144" y="3356992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04048" y="5733256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32240" y="4726305"/>
                <a:ext cx="194421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Sign(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726305"/>
                <a:ext cx="1944216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6849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 descr="people_juliane_krug_07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47" y="3429000"/>
            <a:ext cx="1005924" cy="10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5" y="3528537"/>
            <a:ext cx="908575" cy="9085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1" y="3528537"/>
            <a:ext cx="908575" cy="9085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7" y="3528537"/>
            <a:ext cx="908575" cy="9085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3" y="3528537"/>
            <a:ext cx="908575" cy="9085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4593316" y="5860018"/>
            <a:ext cx="317621" cy="397026"/>
          </a:xfrm>
          <a:prstGeom prst="rect">
            <a:avLst/>
          </a:prstGeom>
        </p:spPr>
      </p:pic>
      <p:pic>
        <p:nvPicPr>
          <p:cNvPr id="55" name="Picture 2" descr="#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#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31" y="4584185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15/10/2014       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2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  <p:bldP spid="13" grpId="0"/>
      <p:bldP spid="15" grpId="0"/>
      <p:bldP spid="20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2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44914</TotalTime>
  <Words>1999</Words>
  <Application>Microsoft Office PowerPoint</Application>
  <PresentationFormat>On-screen Show (4:3)</PresentationFormat>
  <Paragraphs>340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Message authenticity: Digital Signatures</vt:lpstr>
      <vt:lpstr>Why sign?</vt:lpstr>
      <vt:lpstr>Why Sign</vt:lpstr>
      <vt:lpstr>Principle of signatures</vt:lpstr>
      <vt:lpstr>Principle of signatures</vt:lpstr>
      <vt:lpstr>Contents</vt:lpstr>
      <vt:lpstr>Common misconception</vt:lpstr>
      <vt:lpstr>Common misconception</vt:lpstr>
      <vt:lpstr>Digital Signatures – Structure</vt:lpstr>
      <vt:lpstr>Signature Security</vt:lpstr>
      <vt:lpstr>Inverse mechanisms?</vt:lpstr>
      <vt:lpstr>Inverse mechanisms?</vt:lpstr>
      <vt:lpstr>Attacks against Signatures</vt:lpstr>
      <vt:lpstr>Attacks against Signatures</vt:lpstr>
      <vt:lpstr>Attacks against Signatures</vt:lpstr>
      <vt:lpstr>Attacks against Signatures</vt:lpstr>
      <vt:lpstr>Choosing a Correct Model</vt:lpstr>
      <vt:lpstr>Choosing a Correct Model</vt:lpstr>
      <vt:lpstr>Contents</vt:lpstr>
      <vt:lpstr>Textbook RSA and Signatures</vt:lpstr>
      <vt:lpstr>Textbook RSA: Sign/Encrypt</vt:lpstr>
      <vt:lpstr>Hashed RSA</vt:lpstr>
      <vt:lpstr>Hashed RSA</vt:lpstr>
      <vt:lpstr>Hashed RSA</vt:lpstr>
      <vt:lpstr>Hash and Sign in general</vt:lpstr>
      <vt:lpstr>DSA (Digital Signature Alg.)</vt:lpstr>
      <vt:lpstr>DSA (Digital Signature Alg.)</vt:lpstr>
      <vt:lpstr>DSA (Digital Signature Alg.)</vt:lpstr>
      <vt:lpstr>Some thought:</vt:lpstr>
      <vt:lpstr>Some thought: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3659</cp:revision>
  <dcterms:created xsi:type="dcterms:W3CDTF">2013-09-18T18:56:52Z</dcterms:created>
  <dcterms:modified xsi:type="dcterms:W3CDTF">2014-10-16T21:12:09Z</dcterms:modified>
</cp:coreProperties>
</file>