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56" r:id="rId2"/>
    <p:sldId id="322" r:id="rId3"/>
    <p:sldId id="324" r:id="rId4"/>
    <p:sldId id="325" r:id="rId5"/>
    <p:sldId id="326" r:id="rId6"/>
    <p:sldId id="327" r:id="rId7"/>
    <p:sldId id="330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A20E"/>
    <a:srgbClr val="E5F268"/>
    <a:srgbClr val="FF0066"/>
    <a:srgbClr val="F68412"/>
    <a:srgbClr val="FF6600"/>
    <a:srgbClr val="F68A1E"/>
    <a:srgbClr val="5E9F4F"/>
    <a:srgbClr val="F7B075"/>
    <a:srgbClr val="F9DE39"/>
    <a:srgbClr val="935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53" autoAdjust="0"/>
    <p:restoredTop sz="97098" autoAdjust="0"/>
  </p:normalViewPr>
  <p:slideViewPr>
    <p:cSldViewPr>
      <p:cViewPr>
        <p:scale>
          <a:sx n="73" d="100"/>
          <a:sy n="73" d="100"/>
        </p:scale>
        <p:origin x="-306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3C154-E174-414B-91C0-837E48453F8E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3BE01-C2ED-48B9-A63C-9CD154878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273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620688"/>
            <a:ext cx="8306809" cy="213074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8890" cap="rnd" cmpd="sng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 hasCustomPrompt="1"/>
          </p:nvPr>
        </p:nvSpPr>
        <p:spPr>
          <a:xfrm>
            <a:off x="683568" y="908720"/>
            <a:ext cx="7954080" cy="1440160"/>
          </a:xfrm>
        </p:spPr>
        <p:txBody>
          <a:bodyPr lIns="45720" rIns="45720" bIns="45720">
            <a:noAutofit/>
          </a:bodyPr>
          <a:lstStyle>
            <a:lvl1pPr algn="l">
              <a:defRPr sz="4000" b="1" baseline="0">
                <a:solidFill>
                  <a:schemeClr val="accent2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Calibri" pitchFamily="34" charset="0"/>
              </a:defRPr>
            </a:lvl1pPr>
            <a:extLst/>
          </a:lstStyle>
          <a:p>
            <a:r>
              <a:rPr kumimoji="0" lang="en-US" dirty="0" smtClean="0"/>
              <a:t>Notions of Privacy: Identity-Hiding, </a:t>
            </a:r>
            <a:r>
              <a:rPr kumimoji="0" lang="en-US" dirty="0" err="1" smtClean="0"/>
              <a:t>Untraceability</a:t>
            </a:r>
            <a:r>
              <a:rPr kumimoji="0" lang="en-US" dirty="0" smtClean="0"/>
              <a:t> &amp; </a:t>
            </a:r>
            <a:r>
              <a:rPr kumimoji="0" lang="en-US" dirty="0" err="1" smtClean="0"/>
              <a:t>Prover</a:t>
            </a:r>
            <a:r>
              <a:rPr kumimoji="0" lang="en-US" dirty="0" smtClean="0"/>
              <a:t> Anonymity</a:t>
            </a:r>
            <a:endParaRPr kumimoji="0" lang="en-US" dirty="0"/>
          </a:p>
        </p:txBody>
      </p:sp>
      <p:sp>
        <p:nvSpPr>
          <p:cNvPr id="12" name="Subtitle 19"/>
          <p:cNvSpPr txBox="1">
            <a:spLocks/>
          </p:cNvSpPr>
          <p:nvPr userDrawn="1"/>
        </p:nvSpPr>
        <p:spPr>
          <a:xfrm>
            <a:off x="755576" y="6093296"/>
            <a:ext cx="2986672" cy="576064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Rennes, 23/10/2014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ubtitle 19"/>
          <p:cNvSpPr txBox="1">
            <a:spLocks/>
          </p:cNvSpPr>
          <p:nvPr userDrawn="1"/>
        </p:nvSpPr>
        <p:spPr>
          <a:xfrm>
            <a:off x="755576" y="5157192"/>
            <a:ext cx="2088232" cy="576064"/>
          </a:xfrm>
          <a:prstGeom prst="rect">
            <a:avLst/>
          </a:prstGeom>
        </p:spPr>
        <p:txBody>
          <a:bodyPr vert="horz" lIns="182880" tIns="0">
            <a:normAutofit fontScale="92500"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Cristina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Onete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5218638"/>
            <a:ext cx="3132580" cy="1306706"/>
          </a:xfrm>
          <a:prstGeom prst="rect">
            <a:avLst/>
          </a:prstGeom>
        </p:spPr>
      </p:pic>
      <p:sp>
        <p:nvSpPr>
          <p:cNvPr id="14" name="Subtitle 19"/>
          <p:cNvSpPr txBox="1">
            <a:spLocks/>
          </p:cNvSpPr>
          <p:nvPr userDrawn="1"/>
        </p:nvSpPr>
        <p:spPr>
          <a:xfrm>
            <a:off x="755576" y="5589240"/>
            <a:ext cx="3816424" cy="576064"/>
          </a:xfrm>
          <a:prstGeom prst="rect">
            <a:avLst/>
          </a:prstGeom>
        </p:spPr>
        <p:txBody>
          <a:bodyPr vert="horz" lIns="182880" tIns="0">
            <a:normAutofit fontScale="92500"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maria-cristina.onete@irisa.fr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7230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9EB1B4-89A5-42F6-8A2D-BAA8967CE5F3}" type="datetime1">
              <a:rPr lang="en-GB" smtClean="0"/>
              <a:t>11/11/2014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2DE0C-5AA1-499B-A129-411AD52265A9}" type="datetime1">
              <a:rPr lang="en-GB" smtClean="0"/>
              <a:t>11/11/2014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C7CA68-FE10-403F-9E2F-DC5E51237E8C}" type="datetime1">
              <a:rPr lang="en-GB" smtClean="0"/>
              <a:t>11/11/2014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0302F5-9172-4F14-AA4C-ADEF218FF0C6}" type="datetime1">
              <a:rPr lang="en-GB" smtClean="0"/>
              <a:t>11/11/2014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A3DD95-53F3-45D3-A7DF-59013775420A}" type="datetime1">
              <a:rPr lang="en-GB" smtClean="0"/>
              <a:t>11/11/2014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04A9B-06C3-4E9A-9807-4070CE1F3A84}" type="datetime1">
              <a:rPr lang="en-GB" smtClean="0"/>
              <a:t>11/11/2014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6AA6D-430A-4EDD-A0A6-580D5FEA068B}" type="datetime1">
              <a:rPr lang="en-GB" smtClean="0"/>
              <a:t>11/11/2014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32656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7" y="548680"/>
            <a:ext cx="7177739" cy="864096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19050" cap="rnd" cmpd="dbl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 wrap="square"/>
          <a:lstStyle>
            <a:lvl1pPr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23/10/2014       ||     </a:t>
            </a:r>
            <a:fld id="{D8472E0F-1C1C-4907-A0E0-D21603F3961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539552" y="755993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4000" dirty="0" smtClean="0"/>
              <a:t> </a:t>
            </a:r>
            <a:endParaRPr lang="en-GB" sz="4000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1068640" y="892858"/>
            <a:ext cx="6743720" cy="447910"/>
          </a:xfrm>
        </p:spPr>
        <p:txBody>
          <a:bodyPr/>
          <a:lstStyle>
            <a:lvl1pPr>
              <a:defRPr b="0">
                <a:solidFill>
                  <a:srgbClr val="B72F3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710395"/>
            <a:ext cx="1240519" cy="54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31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620688"/>
            <a:ext cx="8306809" cy="213074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8890" cap="rnd" cmpd="sng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 hasCustomPrompt="1"/>
          </p:nvPr>
        </p:nvSpPr>
        <p:spPr>
          <a:xfrm>
            <a:off x="683568" y="1340768"/>
            <a:ext cx="7954080" cy="648072"/>
          </a:xfrm>
        </p:spPr>
        <p:txBody>
          <a:bodyPr lIns="45720" rIns="45720" bIns="45720">
            <a:noAutofit/>
          </a:bodyPr>
          <a:lstStyle>
            <a:lvl1pPr algn="ctr">
              <a:defRPr sz="4000" b="1" baseline="0">
                <a:solidFill>
                  <a:schemeClr val="accent2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Calibri" pitchFamily="34" charset="0"/>
              </a:defRPr>
            </a:lvl1pPr>
            <a:extLst/>
          </a:lstStyle>
          <a:p>
            <a:r>
              <a:rPr kumimoji="0" lang="en-US" dirty="0" smtClean="0"/>
              <a:t>Thanks!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710" y="4077072"/>
            <a:ext cx="3132580" cy="130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435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620688"/>
            <a:ext cx="8306809" cy="213074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8890" cap="rnd" cmpd="sng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 hasCustomPrompt="1"/>
          </p:nvPr>
        </p:nvSpPr>
        <p:spPr>
          <a:xfrm>
            <a:off x="683568" y="908720"/>
            <a:ext cx="7954080" cy="1440160"/>
          </a:xfrm>
        </p:spPr>
        <p:txBody>
          <a:bodyPr lIns="45720" rIns="45720" bIns="45720">
            <a:noAutofit/>
          </a:bodyPr>
          <a:lstStyle>
            <a:lvl1pPr algn="l">
              <a:defRPr sz="4000" b="1" baseline="0">
                <a:solidFill>
                  <a:schemeClr val="accent2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Calibri" pitchFamily="34" charset="0"/>
              </a:defRPr>
            </a:lvl1pPr>
            <a:extLst/>
          </a:lstStyle>
          <a:p>
            <a:r>
              <a:rPr kumimoji="0" lang="en-US" dirty="0" smtClean="0"/>
              <a:t>Notions of Privacy: Identity-Hiding, </a:t>
            </a:r>
            <a:r>
              <a:rPr kumimoji="0" lang="en-US" dirty="0" err="1" smtClean="0"/>
              <a:t>Untraceability</a:t>
            </a:r>
            <a:r>
              <a:rPr kumimoji="0" lang="en-US" dirty="0" smtClean="0"/>
              <a:t> &amp; </a:t>
            </a:r>
            <a:r>
              <a:rPr kumimoji="0" lang="en-US" dirty="0" err="1" smtClean="0"/>
              <a:t>Prover</a:t>
            </a:r>
            <a:r>
              <a:rPr kumimoji="0" lang="en-US" dirty="0" smtClean="0"/>
              <a:t> Anonymity</a:t>
            </a:r>
            <a:endParaRPr kumimoji="0" lang="en-US" dirty="0"/>
          </a:p>
        </p:txBody>
      </p:sp>
      <p:pic>
        <p:nvPicPr>
          <p:cNvPr id="9" name="Picture 8" descr="CIDRE500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79912" y="3427848"/>
            <a:ext cx="2016224" cy="2161392"/>
          </a:xfrm>
          <a:prstGeom prst="rect">
            <a:avLst/>
          </a:prstGeom>
          <a:effectLst>
            <a:outerShdw blurRad="152400" dist="317500" dir="5400000" sx="90000" sy="-19000" rotWithShape="0">
              <a:schemeClr val="accent1">
                <a:lumMod val="75000"/>
                <a:alpha val="15000"/>
              </a:schemeClr>
            </a:outerShdw>
          </a:effectLst>
        </p:spPr>
      </p:pic>
      <p:sp>
        <p:nvSpPr>
          <p:cNvPr id="12" name="Subtitle 19"/>
          <p:cNvSpPr txBox="1">
            <a:spLocks/>
          </p:cNvSpPr>
          <p:nvPr userDrawn="1"/>
        </p:nvSpPr>
        <p:spPr>
          <a:xfrm>
            <a:off x="755576" y="5589240"/>
            <a:ext cx="2986672" cy="576064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Rennes, 25/09/2014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ubtitle 19"/>
          <p:cNvSpPr txBox="1">
            <a:spLocks/>
          </p:cNvSpPr>
          <p:nvPr userDrawn="1"/>
        </p:nvSpPr>
        <p:spPr>
          <a:xfrm>
            <a:off x="5758472" y="5589240"/>
            <a:ext cx="2088232" cy="576064"/>
          </a:xfrm>
          <a:prstGeom prst="rect">
            <a:avLst/>
          </a:prstGeom>
        </p:spPr>
        <p:txBody>
          <a:bodyPr vert="horz" lIns="182880" tIns="0">
            <a:normAutofit fontScale="92500"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Cristina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Onete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19"/>
          <p:cNvSpPr txBox="1">
            <a:spLocks/>
          </p:cNvSpPr>
          <p:nvPr userDrawn="1"/>
        </p:nvSpPr>
        <p:spPr>
          <a:xfrm>
            <a:off x="4139952" y="5733256"/>
            <a:ext cx="1181408" cy="360040"/>
          </a:xfrm>
          <a:prstGeom prst="rect">
            <a:avLst/>
          </a:prstGeom>
        </p:spPr>
        <p:txBody>
          <a:bodyPr vert="horz" lIns="182880" tIns="0">
            <a:normAutofit fontScale="92500"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CIDRE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7" y="548680"/>
            <a:ext cx="7393763" cy="864096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19050" cap="rnd" cmpd="dbl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pic>
        <p:nvPicPr>
          <p:cNvPr id="9" name="Picture 8" descr="CIDRE500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548680"/>
            <a:ext cx="864096" cy="926311"/>
          </a:xfrm>
          <a:prstGeom prst="rect">
            <a:avLst/>
          </a:prstGeom>
          <a:effectLst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4896544" y="6160219"/>
            <a:ext cx="3923928" cy="365125"/>
          </a:xfrm>
        </p:spPr>
        <p:txBody>
          <a:bodyPr wrap="square"/>
          <a:lstStyle>
            <a:lvl1pPr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25/09/2014       ||     </a:t>
            </a:r>
            <a:fld id="{D8472E0F-1C1C-4907-A0E0-D21603F3961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539552" y="755993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4000" dirty="0" smtClean="0"/>
              <a:t> </a:t>
            </a:r>
            <a:endParaRPr lang="en-GB" sz="4000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1068640" y="892858"/>
            <a:ext cx="6743720" cy="447910"/>
          </a:xfrm>
        </p:spPr>
        <p:txBody>
          <a:bodyPr/>
          <a:lstStyle>
            <a:lvl1pPr>
              <a:defRPr b="0">
                <a:solidFill>
                  <a:srgbClr val="B72F3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620688"/>
            <a:ext cx="8306809" cy="213074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8890" cap="rnd" cmpd="sng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 hasCustomPrompt="1"/>
          </p:nvPr>
        </p:nvSpPr>
        <p:spPr>
          <a:xfrm>
            <a:off x="683568" y="1340768"/>
            <a:ext cx="7954080" cy="648072"/>
          </a:xfrm>
        </p:spPr>
        <p:txBody>
          <a:bodyPr lIns="45720" rIns="45720" bIns="45720">
            <a:noAutofit/>
          </a:bodyPr>
          <a:lstStyle>
            <a:lvl1pPr algn="ctr">
              <a:defRPr sz="4000" b="1" baseline="0">
                <a:solidFill>
                  <a:schemeClr val="accent2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Calibri" pitchFamily="34" charset="0"/>
              </a:defRPr>
            </a:lvl1pPr>
            <a:extLst/>
          </a:lstStyle>
          <a:p>
            <a:r>
              <a:rPr kumimoji="0" lang="en-US" dirty="0" smtClean="0"/>
              <a:t>Thanks!</a:t>
            </a:r>
            <a:endParaRPr kumimoji="0" lang="en-US" dirty="0"/>
          </a:p>
        </p:txBody>
      </p:sp>
      <p:pic>
        <p:nvPicPr>
          <p:cNvPr id="9" name="Picture 8" descr="CIDRE500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79912" y="3427848"/>
            <a:ext cx="2016224" cy="2161392"/>
          </a:xfrm>
          <a:prstGeom prst="rect">
            <a:avLst/>
          </a:prstGeom>
          <a:effectLst>
            <a:outerShdw blurRad="152400" dist="317500" dir="5400000" sx="90000" sy="-19000" rotWithShape="0">
              <a:schemeClr val="accent1">
                <a:lumMod val="75000"/>
                <a:alpha val="15000"/>
              </a:schemeClr>
            </a:outerShdw>
          </a:effectLst>
        </p:spPr>
      </p:pic>
      <p:sp>
        <p:nvSpPr>
          <p:cNvPr id="6" name="Subtitle 19"/>
          <p:cNvSpPr txBox="1">
            <a:spLocks/>
          </p:cNvSpPr>
          <p:nvPr userDrawn="1"/>
        </p:nvSpPr>
        <p:spPr>
          <a:xfrm>
            <a:off x="4139952" y="5733256"/>
            <a:ext cx="1181408" cy="360040"/>
          </a:xfrm>
          <a:prstGeom prst="rect">
            <a:avLst/>
          </a:prstGeom>
        </p:spPr>
        <p:txBody>
          <a:bodyPr vert="horz" lIns="182880" tIns="0">
            <a:normAutofit fontScale="92500"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CIDRE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18F0B0-4C8D-4557-8A30-48AF1A8CCC30}" type="datetime1">
              <a:rPr lang="en-GB" smtClean="0"/>
              <a:t>11/11/2014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B6EAA-C50E-4BFC-A0E4-4A6EC9695F71}" type="datetime1">
              <a:rPr lang="en-GB" smtClean="0"/>
              <a:t>11/11/2014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1E457-61BD-4CE2-9A13-B767272EC860}" type="datetime1">
              <a:rPr lang="en-GB" smtClean="0"/>
              <a:t>11/11/2014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D2CAB74-605F-4EB0-82AA-FAA37C28CF51}" type="datetime1">
              <a:rPr lang="en-GB" smtClean="0"/>
              <a:t>11/11/2014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61" r:id="rId4"/>
    <p:sldLayoutId id="2147483673" r:id="rId5"/>
    <p:sldLayoutId id="2147483672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png"/><Relationship Id="rId2" Type="http://schemas.openxmlformats.org/officeDocument/2006/relationships/image" Target="../media/image1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dirty="0" smtClean="0"/>
              <a:t>Graded Exercises &amp; Authentication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Challenge-Response</a:t>
            </a:r>
            <a:endParaRPr lang="fr-FR" dirty="0"/>
          </a:p>
        </p:txBody>
      </p:sp>
      <p:pic>
        <p:nvPicPr>
          <p:cNvPr id="4" name="Picture 4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942" y="2476017"/>
            <a:ext cx="70485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506202"/>
            <a:ext cx="696889" cy="6968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63688" y="3172906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Prover</a:t>
            </a:r>
            <a:endParaRPr lang="fr-FR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324491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Verifier</a:t>
            </a:r>
            <a:endParaRPr lang="fr-FR" sz="20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987824" y="2740858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059832" y="3148930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922305" y="2332786"/>
            <a:ext cx="140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challenge</a:t>
            </a:r>
            <a:endParaRPr lang="fr-FR" dirty="0"/>
          </a:p>
        </p:txBody>
      </p:sp>
      <p:sp>
        <p:nvSpPr>
          <p:cNvPr id="11" name="TextBox 10"/>
          <p:cNvSpPr txBox="1"/>
          <p:nvPr/>
        </p:nvSpPr>
        <p:spPr>
          <a:xfrm>
            <a:off x="3923928" y="2779598"/>
            <a:ext cx="140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response</a:t>
            </a:r>
            <a:endParaRPr lang="fr-FR" dirty="0"/>
          </a:p>
        </p:txBody>
      </p:sp>
      <p:sp>
        <p:nvSpPr>
          <p:cNvPr id="12" name="TextBox 11"/>
          <p:cNvSpPr txBox="1"/>
          <p:nvPr/>
        </p:nvSpPr>
        <p:spPr>
          <a:xfrm>
            <a:off x="611560" y="3661574"/>
            <a:ext cx="76328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Symmetric authentication:</a:t>
            </a:r>
            <a:endParaRPr lang="fr-FR" dirty="0"/>
          </a:p>
        </p:txBody>
      </p:sp>
      <p:sp>
        <p:nvSpPr>
          <p:cNvPr id="13" name="TextBox 12"/>
          <p:cNvSpPr txBox="1"/>
          <p:nvPr/>
        </p:nvSpPr>
        <p:spPr>
          <a:xfrm>
            <a:off x="827584" y="4124399"/>
            <a:ext cx="79928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Verifier stores a </a:t>
            </a:r>
            <a:r>
              <a:rPr lang="en-US" sz="1900" dirty="0" err="1" smtClean="0"/>
              <a:t>keyring</a:t>
            </a:r>
            <a:r>
              <a:rPr lang="en-US" sz="1900" dirty="0" smtClean="0"/>
              <a:t> of many keys (each corresponding to one </a:t>
            </a:r>
            <a:r>
              <a:rPr lang="en-US" sz="1900" dirty="0" err="1" smtClean="0"/>
              <a:t>prover</a:t>
            </a:r>
            <a:r>
              <a:rPr lang="en-US" sz="1900" dirty="0" smtClean="0"/>
              <a:t>)</a:t>
            </a:r>
            <a:endParaRPr lang="fr-FR" sz="1900" dirty="0"/>
          </a:p>
        </p:txBody>
      </p:sp>
      <p:sp>
        <p:nvSpPr>
          <p:cNvPr id="14" name="TextBox 13"/>
          <p:cNvSpPr txBox="1"/>
          <p:nvPr/>
        </p:nvSpPr>
        <p:spPr>
          <a:xfrm>
            <a:off x="827584" y="4869160"/>
            <a:ext cx="79928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Goal of challenge-response: verifier can decide whether the </a:t>
            </a:r>
            <a:r>
              <a:rPr lang="en-US" sz="1900" dirty="0" err="1" smtClean="0"/>
              <a:t>prover</a:t>
            </a:r>
            <a:r>
              <a:rPr lang="en-US" sz="1900" dirty="0" smtClean="0"/>
              <a:t> is legitimate or not </a:t>
            </a:r>
            <a:endParaRPr lang="fr-FR" sz="1900" dirty="0"/>
          </a:p>
        </p:txBody>
      </p:sp>
      <p:sp>
        <p:nvSpPr>
          <p:cNvPr id="18" name="TextBox 17"/>
          <p:cNvSpPr txBox="1"/>
          <p:nvPr/>
        </p:nvSpPr>
        <p:spPr>
          <a:xfrm>
            <a:off x="3922305" y="1772816"/>
            <a:ext cx="122575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Shared</a:t>
            </a:r>
            <a:endParaRPr lang="fr-FR" i="1" dirty="0"/>
          </a:p>
        </p:txBody>
      </p:sp>
      <p:cxnSp>
        <p:nvCxnSpPr>
          <p:cNvPr id="19" name="Straight Connector 18"/>
          <p:cNvCxnSpPr>
            <a:stCxn id="18" idx="1"/>
            <a:endCxn id="4" idx="0"/>
          </p:cNvCxnSpPr>
          <p:nvPr/>
        </p:nvCxnSpPr>
        <p:spPr>
          <a:xfrm flipH="1">
            <a:off x="2347367" y="1957482"/>
            <a:ext cx="1574938" cy="5185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0"/>
            <a:endCxn id="18" idx="3"/>
          </p:cNvCxnSpPr>
          <p:nvPr/>
        </p:nvCxnSpPr>
        <p:spPr>
          <a:xfrm flipH="1" flipV="1">
            <a:off x="5148064" y="1957482"/>
            <a:ext cx="1644589" cy="5487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19194" y="1769287"/>
            <a:ext cx="328870" cy="37639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827584" y="5589240"/>
            <a:ext cx="799288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b="1" dirty="0" smtClean="0">
                <a:solidFill>
                  <a:srgbClr val="FF0000"/>
                </a:solidFill>
              </a:rPr>
              <a:t>Property 1</a:t>
            </a:r>
            <a:r>
              <a:rPr lang="en-US" sz="1900" dirty="0" smtClean="0"/>
              <a:t>: a legitimate </a:t>
            </a:r>
            <a:r>
              <a:rPr lang="en-US" sz="1900" dirty="0" err="1" smtClean="0"/>
              <a:t>prover</a:t>
            </a:r>
            <a:r>
              <a:rPr lang="en-US" sz="1900" dirty="0" smtClean="0"/>
              <a:t> can always authenticate</a:t>
            </a:r>
            <a:endParaRPr lang="fr-FR" sz="1900" dirty="0"/>
          </a:p>
        </p:txBody>
      </p:sp>
      <p:sp>
        <p:nvSpPr>
          <p:cNvPr id="28" name="TextBox 27"/>
          <p:cNvSpPr txBox="1"/>
          <p:nvPr/>
        </p:nvSpPr>
        <p:spPr>
          <a:xfrm>
            <a:off x="827584" y="5924599"/>
            <a:ext cx="799288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b="1" dirty="0" smtClean="0">
                <a:solidFill>
                  <a:srgbClr val="FF0000"/>
                </a:solidFill>
              </a:rPr>
              <a:t>Property 2</a:t>
            </a:r>
            <a:r>
              <a:rPr lang="en-US" sz="1900" dirty="0" smtClean="0"/>
              <a:t>: an illegitimate </a:t>
            </a:r>
            <a:r>
              <a:rPr lang="en-US" sz="1900" dirty="0" err="1" smtClean="0"/>
              <a:t>prover</a:t>
            </a:r>
            <a:r>
              <a:rPr lang="en-US" sz="1900" dirty="0" smtClean="0"/>
              <a:t> can never authenticate</a:t>
            </a:r>
            <a:endParaRPr lang="fr-FR" sz="1900" dirty="0"/>
          </a:p>
        </p:txBody>
      </p:sp>
      <p:sp>
        <p:nvSpPr>
          <p:cNvPr id="21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06/11/2014       ||     </a:t>
            </a:r>
            <a:fld id="{D8472E0F-1C1C-4907-A0E0-D21603F39614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8612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8" grpId="0" animBg="1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Challenge-Response</a:t>
            </a:r>
            <a:endParaRPr lang="fr-FR" dirty="0"/>
          </a:p>
        </p:txBody>
      </p:sp>
      <p:pic>
        <p:nvPicPr>
          <p:cNvPr id="4" name="Picture 4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942" y="2204079"/>
            <a:ext cx="70485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234264"/>
            <a:ext cx="696889" cy="6968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63688" y="290096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Prover</a:t>
            </a:r>
            <a:endParaRPr lang="fr-FR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972976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Verifier</a:t>
            </a:r>
            <a:endParaRPr lang="fr-FR" sz="20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987824" y="2468920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059832" y="2876992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922305" y="2060848"/>
            <a:ext cx="140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challenge</a:t>
            </a:r>
            <a:endParaRPr lang="fr-FR" dirty="0"/>
          </a:p>
        </p:txBody>
      </p:sp>
      <p:sp>
        <p:nvSpPr>
          <p:cNvPr id="11" name="TextBox 10"/>
          <p:cNvSpPr txBox="1"/>
          <p:nvPr/>
        </p:nvSpPr>
        <p:spPr>
          <a:xfrm>
            <a:off x="3923928" y="2507660"/>
            <a:ext cx="140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response</a:t>
            </a:r>
            <a:endParaRPr lang="fr-FR" dirty="0"/>
          </a:p>
        </p:txBody>
      </p:sp>
      <p:sp>
        <p:nvSpPr>
          <p:cNvPr id="16" name="TextBox 15"/>
          <p:cNvSpPr txBox="1"/>
          <p:nvPr/>
        </p:nvSpPr>
        <p:spPr>
          <a:xfrm>
            <a:off x="611560" y="3661574"/>
            <a:ext cx="76328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Exercise 5:</a:t>
            </a:r>
            <a:endParaRPr lang="fr-FR" dirty="0"/>
          </a:p>
        </p:txBody>
      </p:sp>
      <p:sp>
        <p:nvSpPr>
          <p:cNvPr id="17" name="TextBox 16"/>
          <p:cNvSpPr txBox="1"/>
          <p:nvPr/>
        </p:nvSpPr>
        <p:spPr>
          <a:xfrm>
            <a:off x="827584" y="4124399"/>
            <a:ext cx="79928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Design a challenge-response protocol using a symmetric encryption function</a:t>
            </a:r>
            <a:endParaRPr lang="fr-FR" sz="1900" dirty="0"/>
          </a:p>
        </p:txBody>
      </p:sp>
      <p:sp>
        <p:nvSpPr>
          <p:cNvPr id="18" name="TextBox 17"/>
          <p:cNvSpPr txBox="1"/>
          <p:nvPr/>
        </p:nvSpPr>
        <p:spPr>
          <a:xfrm>
            <a:off x="827584" y="4797152"/>
            <a:ext cx="799288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Now use a PK encryption scheme</a:t>
            </a:r>
            <a:endParaRPr lang="fr-FR" sz="1900" dirty="0"/>
          </a:p>
        </p:txBody>
      </p:sp>
      <p:sp>
        <p:nvSpPr>
          <p:cNvPr id="19" name="TextBox 18"/>
          <p:cNvSpPr txBox="1"/>
          <p:nvPr/>
        </p:nvSpPr>
        <p:spPr>
          <a:xfrm>
            <a:off x="827584" y="5157192"/>
            <a:ext cx="799288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Use a pseudo-random hash function</a:t>
            </a:r>
            <a:endParaRPr lang="fr-FR" sz="1900" dirty="0"/>
          </a:p>
        </p:txBody>
      </p:sp>
      <p:sp>
        <p:nvSpPr>
          <p:cNvPr id="20" name="TextBox 19"/>
          <p:cNvSpPr txBox="1"/>
          <p:nvPr/>
        </p:nvSpPr>
        <p:spPr>
          <a:xfrm>
            <a:off x="827584" y="5492551"/>
            <a:ext cx="799288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Now use a signature scheme</a:t>
            </a:r>
            <a:endParaRPr lang="fr-FR" sz="1900" dirty="0"/>
          </a:p>
        </p:txBody>
      </p:sp>
      <p:sp>
        <p:nvSpPr>
          <p:cNvPr id="21" name="TextBox 20"/>
          <p:cNvSpPr txBox="1"/>
          <p:nvPr/>
        </p:nvSpPr>
        <p:spPr>
          <a:xfrm>
            <a:off x="827584" y="5877272"/>
            <a:ext cx="799288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Use a commitment scheme and a 1-way hash function</a:t>
            </a:r>
            <a:endParaRPr lang="fr-FR" sz="1900" dirty="0"/>
          </a:p>
        </p:txBody>
      </p:sp>
      <p:sp>
        <p:nvSpPr>
          <p:cNvPr id="22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06/11/2014       ||     </a:t>
            </a:r>
            <a:fld id="{D8472E0F-1C1C-4907-A0E0-D21603F39614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266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Exercises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3661574"/>
            <a:ext cx="76328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Exercise 6:</a:t>
            </a:r>
            <a:endParaRPr lang="fr-FR" dirty="0"/>
          </a:p>
        </p:txBody>
      </p:sp>
      <p:pic>
        <p:nvPicPr>
          <p:cNvPr id="5" name="Picture 4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942" y="2204079"/>
            <a:ext cx="70485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234264"/>
            <a:ext cx="696889" cy="6968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63688" y="290096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Prover</a:t>
            </a:r>
            <a:endParaRPr lang="fr-FR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228184" y="2972976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Verifier</a:t>
            </a:r>
            <a:endParaRPr lang="fr-FR" sz="20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987824" y="2468920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059832" y="2876992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22305" y="2060848"/>
                <a:ext cx="14041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𝑐h𝑔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←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𝑅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2305" y="2060848"/>
                <a:ext cx="1404156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2165" b="-147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51920" y="2507660"/>
                <a:ext cx="1728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𝑟𝑠𝑝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𝐾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𝑐h𝑔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507660"/>
                <a:ext cx="1728192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353" b="-147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827584" y="4124399"/>
            <a:ext cx="79928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Use the protocol above, assuming the hash function </a:t>
            </a:r>
            <a:r>
              <a:rPr lang="en-US" sz="1900" dirty="0" err="1" smtClean="0"/>
              <a:t>produ-ces</a:t>
            </a:r>
            <a:r>
              <a:rPr lang="en-US" sz="1900" dirty="0" smtClean="0"/>
              <a:t> pseudo-random outputs</a:t>
            </a:r>
            <a:endParaRPr lang="fr-FR" sz="19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27584" y="4840124"/>
                <a:ext cx="7992888" cy="9694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900" dirty="0" smtClean="0"/>
                  <a:t>Imagine the verifier stores a large number of symmetric keys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9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900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sz="19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900" dirty="0" smtClean="0"/>
                  <a:t> (of possible legitimate </a:t>
                </a:r>
                <a:r>
                  <a:rPr lang="en-US" sz="1900" dirty="0" err="1" smtClean="0"/>
                  <a:t>provers</a:t>
                </a:r>
                <a:r>
                  <a:rPr lang="en-US" sz="1900" dirty="0" smtClean="0"/>
                  <a:t>). What is the problem with this?</a:t>
                </a:r>
                <a:endParaRPr lang="fr-FR" sz="19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840124"/>
                <a:ext cx="7992888" cy="969496"/>
              </a:xfrm>
              <a:prstGeom prst="rect">
                <a:avLst/>
              </a:prstGeom>
              <a:blipFill rotWithShape="1">
                <a:blip r:embed="rId6"/>
                <a:stretch>
                  <a:fillRect l="-610" t="-3774" r="-686" b="-943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827584" y="5771872"/>
            <a:ext cx="79928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What is a simple denial-of-service attack that an attacker can run against a verifier who stores very many keys?</a:t>
            </a:r>
            <a:endParaRPr lang="fr-FR" sz="1900" dirty="0"/>
          </a:p>
        </p:txBody>
      </p:sp>
      <p:sp>
        <p:nvSpPr>
          <p:cNvPr id="16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06/11/2014       ||     </a:t>
            </a:r>
            <a:fld id="{D8472E0F-1C1C-4907-A0E0-D21603F39614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45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Exercises</a:t>
            </a:r>
            <a:endParaRPr lang="fr-FR" dirty="0"/>
          </a:p>
        </p:txBody>
      </p:sp>
      <p:pic>
        <p:nvPicPr>
          <p:cNvPr id="4" name="Picture 3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942" y="2204079"/>
            <a:ext cx="70485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234264"/>
            <a:ext cx="696889" cy="6968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63688" y="290096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Prover</a:t>
            </a:r>
            <a:endParaRPr lang="fr-FR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972976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Verifier</a:t>
            </a:r>
            <a:endParaRPr lang="fr-FR" sz="20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987824" y="2468920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059832" y="2876992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922305" y="2060848"/>
                <a:ext cx="14041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𝑐h𝑔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2305" y="2060848"/>
                <a:ext cx="1404156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79912" y="2507660"/>
                <a:ext cx="1728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𝑟𝑠𝑝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507660"/>
                <a:ext cx="1728192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611560" y="3717032"/>
            <a:ext cx="76328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Exercise 7:</a:t>
            </a:r>
            <a:endParaRPr lang="fr-FR" dirty="0"/>
          </a:p>
        </p:txBody>
      </p:sp>
      <p:sp>
        <p:nvSpPr>
          <p:cNvPr id="15" name="TextBox 14"/>
          <p:cNvSpPr txBox="1"/>
          <p:nvPr/>
        </p:nvSpPr>
        <p:spPr>
          <a:xfrm>
            <a:off x="827584" y="4124399"/>
            <a:ext cx="79928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A </a:t>
            </a:r>
            <a:r>
              <a:rPr lang="en-US" sz="1900" i="1" dirty="0" smtClean="0"/>
              <a:t>mutual authentication</a:t>
            </a:r>
            <a:r>
              <a:rPr lang="en-US" sz="1900" dirty="0" smtClean="0"/>
              <a:t> protocol is one in which both parties can verify the legitimacy of their partner </a:t>
            </a:r>
            <a:endParaRPr lang="fr-FR" sz="1900" dirty="0"/>
          </a:p>
        </p:txBody>
      </p:sp>
      <p:sp>
        <p:nvSpPr>
          <p:cNvPr id="16" name="TextBox 15"/>
          <p:cNvSpPr txBox="1"/>
          <p:nvPr/>
        </p:nvSpPr>
        <p:spPr>
          <a:xfrm>
            <a:off x="827584" y="4840124"/>
            <a:ext cx="7992888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Start from a basic 2-move challenge-response protocol. Can you think of a 3-move protocol that ensures MUTUAL authentication?</a:t>
            </a:r>
            <a:endParaRPr lang="fr-FR" sz="1900" dirty="0"/>
          </a:p>
        </p:txBody>
      </p:sp>
      <p:sp>
        <p:nvSpPr>
          <p:cNvPr id="17" name="TextBox 16"/>
          <p:cNvSpPr txBox="1"/>
          <p:nvPr/>
        </p:nvSpPr>
        <p:spPr>
          <a:xfrm>
            <a:off x="827584" y="5805264"/>
            <a:ext cx="79928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Design a mutual authentication protocol using only a (keyed) hash function. What are the required properties?</a:t>
            </a:r>
            <a:endParaRPr lang="fr-FR" sz="1900" dirty="0"/>
          </a:p>
        </p:txBody>
      </p:sp>
      <p:sp>
        <p:nvSpPr>
          <p:cNvPr id="18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06/11/2014       ||     </a:t>
            </a:r>
            <a:fld id="{D8472E0F-1C1C-4907-A0E0-D21603F39614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12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 8: the age game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628800"/>
            <a:ext cx="82089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One of your friends, a girl, asks you to guess her age</a:t>
            </a:r>
            <a:endParaRPr lang="fr-FR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2077398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You know the penalty for guessing she is too old: she’ll kick you and punch you, and probably then kill you</a:t>
            </a:r>
            <a:endParaRPr lang="fr-FR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2852936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So you say: I bet you I know your age. But you have to give me your ID card to check it. If it’s right, I will prove to you that I knew your age. If I am wrong, I’m buying you flowers, chocolates, and an expensive dinner</a:t>
            </a:r>
            <a:endParaRPr lang="fr-FR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4293096"/>
            <a:ext cx="784887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Use a commitment scheme. The idea is that you want to be</a:t>
            </a:r>
            <a:r>
              <a:rPr lang="fr-FR" sz="1900" dirty="0"/>
              <a:t> </a:t>
            </a:r>
            <a:r>
              <a:rPr lang="fr-FR" sz="1900" dirty="0" smtClean="0"/>
              <a:t>able to </a:t>
            </a:r>
            <a:r>
              <a:rPr lang="fr-FR" sz="1900" dirty="0" err="1" smtClean="0"/>
              <a:t>prove</a:t>
            </a:r>
            <a:r>
              <a:rPr lang="fr-FR" sz="1900" dirty="0" smtClean="0"/>
              <a:t> </a:t>
            </a:r>
            <a:r>
              <a:rPr lang="fr-FR" sz="1900" dirty="0" err="1" smtClean="0"/>
              <a:t>that</a:t>
            </a:r>
            <a:r>
              <a:rPr lang="fr-FR" sz="1900" dirty="0" smtClean="0"/>
              <a:t> </a:t>
            </a:r>
            <a:r>
              <a:rPr lang="fr-FR" sz="1900" dirty="0" err="1" smtClean="0"/>
              <a:t>your</a:t>
            </a:r>
            <a:r>
              <a:rPr lang="fr-FR" sz="1900" dirty="0" smtClean="0"/>
              <a:t> </a:t>
            </a:r>
            <a:r>
              <a:rPr lang="fr-FR" sz="1900" dirty="0" err="1" smtClean="0"/>
              <a:t>guess</a:t>
            </a:r>
            <a:r>
              <a:rPr lang="fr-FR" sz="1900" dirty="0" smtClean="0"/>
              <a:t> </a:t>
            </a:r>
            <a:r>
              <a:rPr lang="fr-FR" sz="1900" dirty="0" err="1" smtClean="0"/>
              <a:t>was</a:t>
            </a:r>
            <a:r>
              <a:rPr lang="fr-FR" sz="1900" dirty="0" smtClean="0"/>
              <a:t> right (if the </a:t>
            </a:r>
            <a:r>
              <a:rPr lang="fr-FR" sz="1900" dirty="0" err="1" smtClean="0"/>
              <a:t>number</a:t>
            </a:r>
            <a:r>
              <a:rPr lang="fr-FR" sz="1900" dirty="0" smtClean="0"/>
              <a:t> </a:t>
            </a:r>
            <a:r>
              <a:rPr lang="fr-FR" sz="1900" dirty="0" err="1" smtClean="0"/>
              <a:t>you</a:t>
            </a:r>
            <a:r>
              <a:rPr lang="fr-FR" sz="1900" dirty="0" smtClean="0"/>
              <a:t> </a:t>
            </a:r>
            <a:r>
              <a:rPr lang="fr-FR" sz="1900" dirty="0" err="1" smtClean="0"/>
              <a:t>guessed</a:t>
            </a:r>
            <a:r>
              <a:rPr lang="fr-FR" sz="1900" dirty="0" smtClean="0"/>
              <a:t> </a:t>
            </a:r>
            <a:r>
              <a:rPr lang="fr-FR" sz="1900" dirty="0" err="1" smtClean="0"/>
              <a:t>is</a:t>
            </a:r>
            <a:r>
              <a:rPr lang="fr-FR" sz="1900" dirty="0" smtClean="0"/>
              <a:t> at </a:t>
            </a:r>
            <a:r>
              <a:rPr lang="fr-FR" sz="1900" dirty="0" err="1" smtClean="0"/>
              <a:t>most</a:t>
            </a:r>
            <a:r>
              <a:rPr lang="fr-FR" sz="1900" dirty="0" smtClean="0"/>
              <a:t> </a:t>
            </a:r>
            <a:r>
              <a:rPr lang="fr-FR" sz="1900" dirty="0" err="1" smtClean="0"/>
              <a:t>her</a:t>
            </a:r>
            <a:r>
              <a:rPr lang="fr-FR" sz="1900" dirty="0" smtClean="0"/>
              <a:t> </a:t>
            </a:r>
            <a:r>
              <a:rPr lang="fr-FR" sz="1900" dirty="0" err="1" smtClean="0"/>
              <a:t>age</a:t>
            </a:r>
            <a:r>
              <a:rPr lang="fr-FR" sz="1900" dirty="0" smtClean="0"/>
              <a:t> – as </a:t>
            </a:r>
            <a:r>
              <a:rPr lang="fr-FR" sz="1900" dirty="0" err="1" smtClean="0"/>
              <a:t>you</a:t>
            </a:r>
            <a:r>
              <a:rPr lang="fr-FR" sz="1900" dirty="0" smtClean="0"/>
              <a:t> </a:t>
            </a:r>
            <a:r>
              <a:rPr lang="fr-FR" sz="1900" dirty="0" err="1" smtClean="0"/>
              <a:t>will</a:t>
            </a:r>
            <a:r>
              <a:rPr lang="fr-FR" sz="1900" dirty="0" smtClean="0"/>
              <a:t> </a:t>
            </a:r>
            <a:r>
              <a:rPr lang="fr-FR" sz="1900" dirty="0" err="1" smtClean="0"/>
              <a:t>see</a:t>
            </a:r>
            <a:r>
              <a:rPr lang="fr-FR" sz="1900" dirty="0" smtClean="0"/>
              <a:t> </a:t>
            </a:r>
            <a:r>
              <a:rPr lang="fr-FR" sz="1900" dirty="0" err="1" smtClean="0"/>
              <a:t>from</a:t>
            </a:r>
            <a:r>
              <a:rPr lang="fr-FR" sz="1900" dirty="0" smtClean="0"/>
              <a:t> </a:t>
            </a:r>
            <a:r>
              <a:rPr lang="fr-FR" sz="1900" dirty="0" err="1" smtClean="0"/>
              <a:t>her</a:t>
            </a:r>
            <a:r>
              <a:rPr lang="fr-FR" sz="1900" dirty="0" smtClean="0"/>
              <a:t> ID) or </a:t>
            </a:r>
            <a:r>
              <a:rPr lang="fr-FR" sz="1900" dirty="0" err="1" smtClean="0"/>
              <a:t>withold</a:t>
            </a:r>
            <a:r>
              <a:rPr lang="fr-FR" sz="1900" dirty="0" smtClean="0"/>
              <a:t> </a:t>
            </a:r>
            <a:r>
              <a:rPr lang="fr-FR" sz="1900" dirty="0" err="1" smtClean="0"/>
              <a:t>any</a:t>
            </a:r>
            <a:r>
              <a:rPr lang="fr-FR" sz="1900" dirty="0" smtClean="0"/>
              <a:t> information about </a:t>
            </a:r>
            <a:r>
              <a:rPr lang="fr-FR" sz="1900" dirty="0" err="1" smtClean="0"/>
              <a:t>your</a:t>
            </a:r>
            <a:r>
              <a:rPr lang="fr-FR" sz="1900" dirty="0" smtClean="0"/>
              <a:t> </a:t>
            </a:r>
            <a:r>
              <a:rPr lang="fr-FR" sz="1900" dirty="0" err="1" smtClean="0"/>
              <a:t>guess</a:t>
            </a:r>
            <a:r>
              <a:rPr lang="fr-FR" sz="1900" dirty="0" smtClean="0"/>
              <a:t> (if </a:t>
            </a:r>
            <a:r>
              <a:rPr lang="fr-FR" sz="1900" dirty="0" err="1" smtClean="0"/>
              <a:t>you</a:t>
            </a:r>
            <a:r>
              <a:rPr lang="fr-FR" sz="1900" dirty="0" smtClean="0"/>
              <a:t> </a:t>
            </a:r>
            <a:r>
              <a:rPr lang="fr-FR" sz="1900" dirty="0" err="1" smtClean="0"/>
              <a:t>guessed</a:t>
            </a:r>
            <a:r>
              <a:rPr lang="fr-FR" sz="1900" dirty="0" smtClean="0"/>
              <a:t> </a:t>
            </a:r>
            <a:r>
              <a:rPr lang="fr-FR" sz="1900" dirty="0" err="1" smtClean="0"/>
              <a:t>wrongly</a:t>
            </a:r>
            <a:r>
              <a:rPr lang="fr-FR" sz="1900" dirty="0" smtClean="0"/>
              <a:t>). That </a:t>
            </a:r>
            <a:r>
              <a:rPr lang="fr-FR" sz="1900" dirty="0" err="1" smtClean="0"/>
              <a:t>way</a:t>
            </a:r>
            <a:r>
              <a:rPr lang="fr-FR" sz="1900" dirty="0" smtClean="0"/>
              <a:t>, </a:t>
            </a:r>
            <a:r>
              <a:rPr lang="fr-FR" sz="1900" dirty="0" err="1" smtClean="0"/>
              <a:t>she</a:t>
            </a:r>
            <a:r>
              <a:rPr lang="fr-FR" sz="1900" dirty="0" smtClean="0"/>
              <a:t> </a:t>
            </a:r>
            <a:r>
              <a:rPr lang="fr-FR" sz="1900" dirty="0" err="1" smtClean="0"/>
              <a:t>will</a:t>
            </a:r>
            <a:r>
              <a:rPr lang="fr-FR" sz="1900" dirty="0" smtClean="0"/>
              <a:t> at least not know how </a:t>
            </a:r>
            <a:r>
              <a:rPr lang="fr-FR" sz="1900" dirty="0" err="1" smtClean="0"/>
              <a:t>old</a:t>
            </a:r>
            <a:r>
              <a:rPr lang="fr-FR" sz="1900" dirty="0" smtClean="0"/>
              <a:t> </a:t>
            </a:r>
            <a:r>
              <a:rPr lang="fr-FR" sz="1900" dirty="0" err="1" smtClean="0"/>
              <a:t>you</a:t>
            </a:r>
            <a:r>
              <a:rPr lang="fr-FR" sz="1900" dirty="0" smtClean="0"/>
              <a:t> </a:t>
            </a:r>
            <a:r>
              <a:rPr lang="fr-FR" sz="1900" dirty="0" err="1" smtClean="0"/>
              <a:t>thought</a:t>
            </a:r>
            <a:r>
              <a:rPr lang="fr-FR" sz="1900" dirty="0" smtClean="0"/>
              <a:t> </a:t>
            </a:r>
            <a:r>
              <a:rPr lang="fr-FR" sz="1900" dirty="0" err="1" smtClean="0"/>
              <a:t>she</a:t>
            </a:r>
            <a:r>
              <a:rPr lang="fr-FR" sz="1900" dirty="0" smtClean="0"/>
              <a:t> </a:t>
            </a:r>
            <a:r>
              <a:rPr lang="fr-FR" sz="1900" dirty="0" err="1" smtClean="0"/>
              <a:t>was</a:t>
            </a:r>
            <a:r>
              <a:rPr lang="fr-FR" sz="1900" dirty="0" smtClean="0"/>
              <a:t> </a:t>
            </a:r>
            <a:endParaRPr lang="en-US" sz="1900" dirty="0" smtClean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06/11/2014       ||     </a:t>
            </a:r>
            <a:fld id="{D8472E0F-1C1C-4907-A0E0-D21603F39614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446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thought: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556792"/>
            <a:ext cx="81369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We have an </a:t>
            </a:r>
            <a:r>
              <a:rPr lang="en-US" sz="2100" i="1" dirty="0" smtClean="0"/>
              <a:t>arbitrary</a:t>
            </a:r>
            <a:r>
              <a:rPr lang="en-US" sz="2100" dirty="0" smtClean="0"/>
              <a:t> unforgeable signature scheme:</a:t>
            </a:r>
            <a:endParaRPr lang="fr-FR" sz="2100" dirty="0"/>
          </a:p>
        </p:txBody>
      </p:sp>
      <p:sp>
        <p:nvSpPr>
          <p:cNvPr id="5" name="Rectangle 4"/>
          <p:cNvSpPr/>
          <p:nvPr/>
        </p:nvSpPr>
        <p:spPr>
          <a:xfrm>
            <a:off x="2051720" y="2051556"/>
            <a:ext cx="3662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SScheme</a:t>
            </a:r>
            <a:r>
              <a:rPr lang="en-US" dirty="0" smtClean="0"/>
              <a:t> = (</a:t>
            </a:r>
            <a:r>
              <a:rPr lang="en-US" dirty="0" err="1" smtClean="0"/>
              <a:t>KGen</a:t>
            </a:r>
            <a:r>
              <a:rPr lang="en-US" dirty="0"/>
              <a:t>, Sign, </a:t>
            </a:r>
            <a:r>
              <a:rPr lang="en-US" dirty="0" err="1" smtClean="0"/>
              <a:t>Vf</a:t>
            </a:r>
            <a:r>
              <a:rPr lang="en-US" dirty="0" smtClean="0"/>
              <a:t>)</a:t>
            </a:r>
            <a:endParaRPr lang="fr-FR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2492896"/>
            <a:ext cx="853244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And we also have </a:t>
            </a:r>
            <a:r>
              <a:rPr lang="en-US" sz="2100" i="1" dirty="0" smtClean="0"/>
              <a:t>any</a:t>
            </a:r>
            <a:r>
              <a:rPr lang="en-US" sz="2100" dirty="0" smtClean="0"/>
              <a:t> IND-CCA encryption scheme</a:t>
            </a:r>
            <a:endParaRPr lang="fr-FR" sz="2100" dirty="0"/>
          </a:p>
        </p:txBody>
      </p:sp>
      <p:sp>
        <p:nvSpPr>
          <p:cNvPr id="12" name="TextBox 11"/>
          <p:cNvSpPr txBox="1"/>
          <p:nvPr/>
        </p:nvSpPr>
        <p:spPr>
          <a:xfrm>
            <a:off x="611560" y="3429000"/>
            <a:ext cx="81369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Say we want to ensure that a (confidential) message comes from a given party. Can we send:</a:t>
            </a:r>
            <a:endParaRPr lang="fr-FR" sz="2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79612" y="4221088"/>
                <a:ext cx="6516724" cy="4142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𝑆𝑖𝑔𝑛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𝑠𝑘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𝐸𝑛𝑐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𝑝𝑘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𝑒𝑛𝑐</m:t>
                                </m:r>
                              </m:sub>
                            </m:sSub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</m:d>
                      </m:e>
                    </m:d>
                  </m:oMath>
                </a14:m>
                <a:r>
                  <a:rPr lang="fr-FR" dirty="0" smtClean="0"/>
                  <a:t>   ?</a:t>
                </a:r>
                <a:endParaRPr lang="fr-F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612" y="4221088"/>
                <a:ext cx="6516724" cy="414281"/>
              </a:xfrm>
              <a:prstGeom prst="rect">
                <a:avLst/>
              </a:prstGeom>
              <a:blipFill rotWithShape="1">
                <a:blip r:embed="rId2"/>
                <a:stretch>
                  <a:fillRect l="-561" t="-4412" b="-147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2051720" y="2915652"/>
            <a:ext cx="36166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E</a:t>
            </a:r>
            <a:r>
              <a:rPr lang="en-US" dirty="0" err="1" smtClean="0"/>
              <a:t>Scheme</a:t>
            </a:r>
            <a:r>
              <a:rPr lang="en-US" dirty="0" smtClean="0"/>
              <a:t> = (</a:t>
            </a:r>
            <a:r>
              <a:rPr lang="en-US" dirty="0" err="1" smtClean="0"/>
              <a:t>KGen</a:t>
            </a:r>
            <a:r>
              <a:rPr lang="en-US" dirty="0"/>
              <a:t>, </a:t>
            </a:r>
            <a:r>
              <a:rPr lang="en-US" dirty="0" err="1" smtClean="0"/>
              <a:t>Enc</a:t>
            </a:r>
            <a:r>
              <a:rPr lang="en-US" dirty="0" smtClean="0"/>
              <a:t>, Dec)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079612" y="4680971"/>
                <a:ext cx="6516724" cy="404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𝐸𝑛𝑐</m:t>
                        </m:r>
                      </m:e>
                      <m:sub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𝑝𝑘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𝑒𝑛𝑐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;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𝑆𝑖𝑔𝑛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𝑠𝑘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e>
                    </m:d>
                  </m:oMath>
                </a14:m>
                <a:r>
                  <a:rPr lang="fr-FR" dirty="0" smtClean="0"/>
                  <a:t>  ?</a:t>
                </a:r>
                <a:endParaRPr lang="fr-F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612" y="4680971"/>
                <a:ext cx="6516724" cy="404213"/>
              </a:xfrm>
              <a:prstGeom prst="rect">
                <a:avLst/>
              </a:prstGeom>
              <a:blipFill rotWithShape="1">
                <a:blip r:embed="rId3"/>
                <a:stretch>
                  <a:fillRect l="-561" t="-9091" b="-136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079612" y="5113019"/>
                <a:ext cx="6516724" cy="404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𝐸𝑛𝑐</m:t>
                        </m:r>
                      </m:e>
                      <m:sub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𝑝𝑘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𝑒𝑛𝑐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  <m:r>
                          <a:rPr lang="en-US" b="0" i="1" smtClean="0">
                            <a:latin typeface="Cambria Math"/>
                          </a:rPr>
                          <m:t>|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𝑆𝑖𝑔𝑛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𝑠𝑘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𝑚</m:t>
                        </m:r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</m:d>
                  </m:oMath>
                </a14:m>
                <a:r>
                  <a:rPr lang="fr-FR" dirty="0" smtClean="0"/>
                  <a:t>  ?</a:t>
                </a:r>
                <a:endParaRPr lang="fr-F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612" y="5113019"/>
                <a:ext cx="6516724" cy="404213"/>
              </a:xfrm>
              <a:prstGeom prst="rect">
                <a:avLst/>
              </a:prstGeom>
              <a:blipFill rotWithShape="1">
                <a:blip r:embed="rId4"/>
                <a:stretch>
                  <a:fillRect l="-561" t="-9091" b="-136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15/10/2014       ||     </a:t>
            </a:r>
            <a:fld id="{D8472E0F-1C1C-4907-A0E0-D21603F39614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0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2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Thanks!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52965</TotalTime>
  <Words>569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Aspect</vt:lpstr>
      <vt:lpstr>Graded Exercises &amp; Authentication</vt:lpstr>
      <vt:lpstr>Challenge-Response</vt:lpstr>
      <vt:lpstr>Challenge-Response</vt:lpstr>
      <vt:lpstr>Exercises</vt:lpstr>
      <vt:lpstr>Exercises</vt:lpstr>
      <vt:lpstr>Exercise 8: the age game</vt:lpstr>
      <vt:lpstr>Some thought: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 Cristina</dc:creator>
  <cp:lastModifiedBy>Maria Cristina Onete</cp:lastModifiedBy>
  <cp:revision>3760</cp:revision>
  <dcterms:created xsi:type="dcterms:W3CDTF">2013-09-18T18:56:52Z</dcterms:created>
  <dcterms:modified xsi:type="dcterms:W3CDTF">2014-11-12T05:12:33Z</dcterms:modified>
</cp:coreProperties>
</file>