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322" r:id="rId3"/>
    <p:sldId id="331" r:id="rId4"/>
    <p:sldId id="332" r:id="rId5"/>
    <p:sldId id="333" r:id="rId6"/>
    <p:sldId id="334" r:id="rId7"/>
    <p:sldId id="33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A20E"/>
    <a:srgbClr val="E5F268"/>
    <a:srgbClr val="FF0066"/>
    <a:srgbClr val="F68412"/>
    <a:srgbClr val="FF6600"/>
    <a:srgbClr val="F68A1E"/>
    <a:srgbClr val="5E9F4F"/>
    <a:srgbClr val="F7B075"/>
    <a:srgbClr val="F9DE39"/>
    <a:srgbClr val="935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53" autoAdjust="0"/>
    <p:restoredTop sz="97098" autoAdjust="0"/>
  </p:normalViewPr>
  <p:slideViewPr>
    <p:cSldViewPr>
      <p:cViewPr>
        <p:scale>
          <a:sx n="73" d="100"/>
          <a:sy n="73" d="100"/>
        </p:scale>
        <p:origin x="-30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3C154-E174-414B-91C0-837E48453F8E}" type="datetimeFigureOut">
              <a:rPr lang="en-GB" smtClean="0"/>
              <a:t>26/11/2014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3BE01-C2ED-48B9-A63C-9CD154878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27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908720"/>
            <a:ext cx="7954080" cy="1440160"/>
          </a:xfrm>
        </p:spPr>
        <p:txBody>
          <a:bodyPr lIns="45720" rIns="45720" bIns="45720">
            <a:noAutofit/>
          </a:bodyPr>
          <a:lstStyle>
            <a:lvl1pPr algn="l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Notions of Privacy: Identity-Hiding, </a:t>
            </a:r>
            <a:r>
              <a:rPr kumimoji="0" lang="en-US" dirty="0" err="1" smtClean="0"/>
              <a:t>Untraceability</a:t>
            </a:r>
            <a:r>
              <a:rPr kumimoji="0" lang="en-US" dirty="0" smtClean="0"/>
              <a:t> &amp; </a:t>
            </a:r>
            <a:r>
              <a:rPr kumimoji="0" lang="en-US" dirty="0" err="1" smtClean="0"/>
              <a:t>Prover</a:t>
            </a:r>
            <a:r>
              <a:rPr kumimoji="0" lang="en-US" dirty="0" smtClean="0"/>
              <a:t> Anonymity</a:t>
            </a:r>
            <a:endParaRPr kumimoji="0" lang="en-US" dirty="0"/>
          </a:p>
        </p:txBody>
      </p:sp>
      <p:sp>
        <p:nvSpPr>
          <p:cNvPr id="12" name="Subtitle 19"/>
          <p:cNvSpPr txBox="1">
            <a:spLocks/>
          </p:cNvSpPr>
          <p:nvPr userDrawn="1"/>
        </p:nvSpPr>
        <p:spPr>
          <a:xfrm>
            <a:off x="755576" y="6093296"/>
            <a:ext cx="2986672" cy="576064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Rennes,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27/11/2014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title 19"/>
          <p:cNvSpPr txBox="1">
            <a:spLocks/>
          </p:cNvSpPr>
          <p:nvPr userDrawn="1"/>
        </p:nvSpPr>
        <p:spPr>
          <a:xfrm>
            <a:off x="755576" y="5157192"/>
            <a:ext cx="2088232" cy="576064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Cristina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Onete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5218638"/>
            <a:ext cx="3132580" cy="1306706"/>
          </a:xfrm>
          <a:prstGeom prst="rect">
            <a:avLst/>
          </a:prstGeom>
        </p:spPr>
      </p:pic>
      <p:sp>
        <p:nvSpPr>
          <p:cNvPr id="14" name="Subtitle 19"/>
          <p:cNvSpPr txBox="1">
            <a:spLocks/>
          </p:cNvSpPr>
          <p:nvPr userDrawn="1"/>
        </p:nvSpPr>
        <p:spPr>
          <a:xfrm>
            <a:off x="755576" y="5589240"/>
            <a:ext cx="3816424" cy="576064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maria-cristina.onete@irisa.fr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7230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9EB1B4-89A5-42F6-8A2D-BAA8967CE5F3}" type="datetime1">
              <a:rPr lang="en-GB" smtClean="0"/>
              <a:t>26/11/2014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2DE0C-5AA1-499B-A129-411AD52265A9}" type="datetime1">
              <a:rPr lang="en-GB" smtClean="0"/>
              <a:t>26/11/2014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7CA68-FE10-403F-9E2F-DC5E51237E8C}" type="datetime1">
              <a:rPr lang="en-GB" smtClean="0"/>
              <a:t>26/11/2014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0302F5-9172-4F14-AA4C-ADEF218FF0C6}" type="datetime1">
              <a:rPr lang="en-GB" smtClean="0"/>
              <a:t>26/11/2014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A3DD95-53F3-45D3-A7DF-59013775420A}" type="datetime1">
              <a:rPr lang="en-GB" smtClean="0"/>
              <a:t>26/11/2014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04A9B-06C3-4E9A-9807-4070CE1F3A84}" type="datetime1">
              <a:rPr lang="en-GB" smtClean="0"/>
              <a:t>26/11/2014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6AA6D-430A-4EDD-A0A6-580D5FEA068B}" type="datetime1">
              <a:rPr lang="en-GB" smtClean="0"/>
              <a:t>26/11/2014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32656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548680"/>
            <a:ext cx="7177739" cy="864096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19050" cap="rnd" cmpd="dbl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 wrap="square"/>
          <a:lstStyle>
            <a:lvl1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27/11/2014       ||     </a:t>
            </a:r>
            <a:fld id="{D8472E0F-1C1C-4907-A0E0-D21603F3961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39552" y="755993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4000" dirty="0" smtClean="0"/>
              <a:t> </a:t>
            </a:r>
            <a:endParaRPr lang="en-GB" sz="4000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68640" y="892858"/>
            <a:ext cx="6743720" cy="447910"/>
          </a:xfrm>
        </p:spPr>
        <p:txBody>
          <a:bodyPr/>
          <a:lstStyle>
            <a:lvl1pPr>
              <a:defRPr b="0">
                <a:solidFill>
                  <a:srgbClr val="B72F3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710395"/>
            <a:ext cx="1240519" cy="54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31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1340768"/>
            <a:ext cx="7954080" cy="648072"/>
          </a:xfrm>
        </p:spPr>
        <p:txBody>
          <a:bodyPr lIns="45720" rIns="45720" bIns="45720">
            <a:noAutofit/>
          </a:bodyPr>
          <a:lstStyle>
            <a:lvl1pPr algn="ctr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Thanks!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710" y="4077072"/>
            <a:ext cx="3132580" cy="130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35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908720"/>
            <a:ext cx="7954080" cy="1440160"/>
          </a:xfrm>
        </p:spPr>
        <p:txBody>
          <a:bodyPr lIns="45720" rIns="45720" bIns="45720">
            <a:noAutofit/>
          </a:bodyPr>
          <a:lstStyle>
            <a:lvl1pPr algn="l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Notions of Privacy: Identity-Hiding, </a:t>
            </a:r>
            <a:r>
              <a:rPr kumimoji="0" lang="en-US" dirty="0" err="1" smtClean="0"/>
              <a:t>Untraceability</a:t>
            </a:r>
            <a:r>
              <a:rPr kumimoji="0" lang="en-US" dirty="0" smtClean="0"/>
              <a:t> &amp; </a:t>
            </a:r>
            <a:r>
              <a:rPr kumimoji="0" lang="en-US" dirty="0" err="1" smtClean="0"/>
              <a:t>Prover</a:t>
            </a:r>
            <a:r>
              <a:rPr kumimoji="0" lang="en-US" dirty="0" smtClean="0"/>
              <a:t> Anonymity</a:t>
            </a:r>
            <a:endParaRPr kumimoji="0" lang="en-US" dirty="0"/>
          </a:p>
        </p:txBody>
      </p:sp>
      <p:pic>
        <p:nvPicPr>
          <p:cNvPr id="9" name="Picture 8" descr="CIDRE5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9912" y="3427848"/>
            <a:ext cx="2016224" cy="2161392"/>
          </a:xfrm>
          <a:prstGeom prst="rect">
            <a:avLst/>
          </a:prstGeom>
          <a:effectLst>
            <a:outerShdw blurRad="152400" dist="317500" dir="5400000" sx="90000" sy="-19000" rotWithShape="0">
              <a:schemeClr val="accent1">
                <a:lumMod val="75000"/>
                <a:alpha val="15000"/>
              </a:schemeClr>
            </a:outerShdw>
          </a:effectLst>
        </p:spPr>
      </p:pic>
      <p:sp>
        <p:nvSpPr>
          <p:cNvPr id="12" name="Subtitle 19"/>
          <p:cNvSpPr txBox="1">
            <a:spLocks/>
          </p:cNvSpPr>
          <p:nvPr userDrawn="1"/>
        </p:nvSpPr>
        <p:spPr>
          <a:xfrm>
            <a:off x="755576" y="5589240"/>
            <a:ext cx="2986672" cy="576064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Rennes, 25/09/2014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title 19"/>
          <p:cNvSpPr txBox="1">
            <a:spLocks/>
          </p:cNvSpPr>
          <p:nvPr userDrawn="1"/>
        </p:nvSpPr>
        <p:spPr>
          <a:xfrm>
            <a:off x="5758472" y="5589240"/>
            <a:ext cx="2088232" cy="576064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Cristina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Onete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19"/>
          <p:cNvSpPr txBox="1">
            <a:spLocks/>
          </p:cNvSpPr>
          <p:nvPr userDrawn="1"/>
        </p:nvSpPr>
        <p:spPr>
          <a:xfrm>
            <a:off x="4139952" y="5733256"/>
            <a:ext cx="1181408" cy="360040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CIDRE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548680"/>
            <a:ext cx="7393763" cy="864096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19050" cap="rnd" cmpd="dbl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pic>
        <p:nvPicPr>
          <p:cNvPr id="9" name="Picture 8" descr="CIDRE5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548680"/>
            <a:ext cx="864096" cy="926311"/>
          </a:xfrm>
          <a:prstGeom prst="rect">
            <a:avLst/>
          </a:prstGeom>
          <a:effectLst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896544" y="6160219"/>
            <a:ext cx="3923928" cy="365125"/>
          </a:xfrm>
        </p:spPr>
        <p:txBody>
          <a:bodyPr wrap="square"/>
          <a:lstStyle>
            <a:lvl1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25/09/2014       ||     </a:t>
            </a:r>
            <a:fld id="{D8472E0F-1C1C-4907-A0E0-D21603F3961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39552" y="755993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4000" dirty="0" smtClean="0"/>
              <a:t> </a:t>
            </a:r>
            <a:endParaRPr lang="en-GB" sz="4000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68640" y="892858"/>
            <a:ext cx="6743720" cy="447910"/>
          </a:xfrm>
        </p:spPr>
        <p:txBody>
          <a:bodyPr/>
          <a:lstStyle>
            <a:lvl1pPr>
              <a:defRPr b="0">
                <a:solidFill>
                  <a:srgbClr val="B72F3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1340768"/>
            <a:ext cx="7954080" cy="648072"/>
          </a:xfrm>
        </p:spPr>
        <p:txBody>
          <a:bodyPr lIns="45720" rIns="45720" bIns="45720">
            <a:noAutofit/>
          </a:bodyPr>
          <a:lstStyle>
            <a:lvl1pPr algn="ctr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Thanks!</a:t>
            </a:r>
            <a:endParaRPr kumimoji="0" lang="en-US" dirty="0"/>
          </a:p>
        </p:txBody>
      </p:sp>
      <p:pic>
        <p:nvPicPr>
          <p:cNvPr id="9" name="Picture 8" descr="CIDRE5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9912" y="3427848"/>
            <a:ext cx="2016224" cy="2161392"/>
          </a:xfrm>
          <a:prstGeom prst="rect">
            <a:avLst/>
          </a:prstGeom>
          <a:effectLst>
            <a:outerShdw blurRad="152400" dist="317500" dir="5400000" sx="90000" sy="-19000" rotWithShape="0">
              <a:schemeClr val="accent1">
                <a:lumMod val="75000"/>
                <a:alpha val="15000"/>
              </a:schemeClr>
            </a:outerShdw>
          </a:effectLst>
        </p:spPr>
      </p:pic>
      <p:sp>
        <p:nvSpPr>
          <p:cNvPr id="6" name="Subtitle 19"/>
          <p:cNvSpPr txBox="1">
            <a:spLocks/>
          </p:cNvSpPr>
          <p:nvPr userDrawn="1"/>
        </p:nvSpPr>
        <p:spPr>
          <a:xfrm>
            <a:off x="4139952" y="5733256"/>
            <a:ext cx="1181408" cy="360040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CIDRE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18F0B0-4C8D-4557-8A30-48AF1A8CCC30}" type="datetime1">
              <a:rPr lang="en-GB" smtClean="0"/>
              <a:t>26/11/2014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B6EAA-C50E-4BFC-A0E4-4A6EC9695F71}" type="datetime1">
              <a:rPr lang="en-GB" smtClean="0"/>
              <a:t>26/11/2014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1E457-61BD-4CE2-9A13-B767272EC860}" type="datetime1">
              <a:rPr lang="en-GB" smtClean="0"/>
              <a:t>26/11/2014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D2CAB74-605F-4EB0-82AA-FAA37C28CF51}" type="datetime1">
              <a:rPr lang="en-GB" smtClean="0"/>
              <a:t>26/11/2014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61" r:id="rId4"/>
    <p:sldLayoutId id="2147483673" r:id="rId5"/>
    <p:sldLayoutId id="2147483672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/>
              <a:t>Subject Review, Questions, and Exam Practice 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: </a:t>
            </a:r>
            <a:r>
              <a:rPr lang="en-US" dirty="0" err="1" smtClean="0"/>
              <a:t>Feistel</a:t>
            </a:r>
            <a:r>
              <a:rPr lang="en-US" dirty="0" smtClean="0"/>
              <a:t> schemes</a:t>
            </a:r>
            <a:endParaRPr lang="fr-FR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2060848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Some properties:</a:t>
            </a:r>
            <a:endParaRPr lang="fr-FR" dirty="0"/>
          </a:p>
        </p:txBody>
      </p:sp>
      <p:sp>
        <p:nvSpPr>
          <p:cNvPr id="27" name="TextBox 26"/>
          <p:cNvSpPr txBox="1"/>
          <p:nvPr/>
        </p:nvSpPr>
        <p:spPr>
          <a:xfrm>
            <a:off x="827584" y="3933056"/>
            <a:ext cx="45365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 dirty="0" smtClean="0">
                <a:solidFill>
                  <a:srgbClr val="FF0000"/>
                </a:solidFill>
              </a:rPr>
              <a:t>Exercise 3</a:t>
            </a:r>
            <a:r>
              <a:rPr lang="en-US" sz="1900" dirty="0" smtClean="0"/>
              <a:t>: Show that 1 round is insecure</a:t>
            </a:r>
            <a:endParaRPr lang="fr-FR" sz="1900" dirty="0"/>
          </a:p>
        </p:txBody>
      </p:sp>
      <p:sp>
        <p:nvSpPr>
          <p:cNvPr id="21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27/11/2014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464" y="1772816"/>
            <a:ext cx="3312976" cy="484304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827584" y="4610164"/>
            <a:ext cx="45365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 dirty="0" smtClean="0">
                <a:solidFill>
                  <a:srgbClr val="FF0000"/>
                </a:solidFill>
              </a:rPr>
              <a:t>Exercise 4</a:t>
            </a:r>
            <a:r>
              <a:rPr lang="en-US" sz="1900" dirty="0" smtClean="0"/>
              <a:t>: Show that 2 rounds are insecure</a:t>
            </a:r>
            <a:endParaRPr lang="fr-FR" sz="1900" dirty="0"/>
          </a:p>
        </p:txBody>
      </p:sp>
      <p:sp>
        <p:nvSpPr>
          <p:cNvPr id="24" name="TextBox 23"/>
          <p:cNvSpPr txBox="1"/>
          <p:nvPr/>
        </p:nvSpPr>
        <p:spPr>
          <a:xfrm>
            <a:off x="827584" y="5330244"/>
            <a:ext cx="45365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 dirty="0" smtClean="0">
                <a:solidFill>
                  <a:srgbClr val="FF0000"/>
                </a:solidFill>
              </a:rPr>
              <a:t>Exercise 5</a:t>
            </a:r>
            <a:r>
              <a:rPr lang="en-US" sz="1900" dirty="0" smtClean="0"/>
              <a:t>: Show that 3 rounds are insecure under IND-CCA</a:t>
            </a:r>
            <a:endParaRPr lang="fr-FR" sz="1900" dirty="0"/>
          </a:p>
        </p:txBody>
      </p:sp>
      <p:sp>
        <p:nvSpPr>
          <p:cNvPr id="25" name="TextBox 24"/>
          <p:cNvSpPr txBox="1"/>
          <p:nvPr/>
        </p:nvSpPr>
        <p:spPr>
          <a:xfrm>
            <a:off x="827584" y="2535868"/>
            <a:ext cx="45365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 dirty="0" smtClean="0">
                <a:solidFill>
                  <a:srgbClr val="FF0000"/>
                </a:solidFill>
              </a:rPr>
              <a:t>Exercise </a:t>
            </a:r>
            <a:r>
              <a:rPr lang="en-US" sz="1900" b="1" dirty="0" smtClean="0">
                <a:solidFill>
                  <a:srgbClr val="FF0000"/>
                </a:solidFill>
              </a:rPr>
              <a:t>1</a:t>
            </a:r>
            <a:r>
              <a:rPr lang="en-US" sz="1900" dirty="0" smtClean="0"/>
              <a:t>: </a:t>
            </a:r>
            <a:r>
              <a:rPr lang="en-US" sz="1900" dirty="0" smtClean="0"/>
              <a:t>What is the </a:t>
            </a:r>
            <a:r>
              <a:rPr lang="en-US" sz="1900" dirty="0" err="1" smtClean="0"/>
              <a:t>rele-vant</a:t>
            </a:r>
            <a:r>
              <a:rPr lang="en-US" sz="1900" dirty="0" smtClean="0"/>
              <a:t> security notion?</a:t>
            </a:r>
            <a:endParaRPr lang="fr-FR" sz="1900" dirty="0"/>
          </a:p>
        </p:txBody>
      </p:sp>
      <p:sp>
        <p:nvSpPr>
          <p:cNvPr id="29" name="TextBox 28"/>
          <p:cNvSpPr txBox="1"/>
          <p:nvPr/>
        </p:nvSpPr>
        <p:spPr>
          <a:xfrm>
            <a:off x="827584" y="3212976"/>
            <a:ext cx="45365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 dirty="0" smtClean="0">
                <a:solidFill>
                  <a:srgbClr val="FF0000"/>
                </a:solidFill>
              </a:rPr>
              <a:t>Exercise 2</a:t>
            </a:r>
            <a:r>
              <a:rPr lang="en-US" sz="1900" dirty="0" smtClean="0"/>
              <a:t>: What is the </a:t>
            </a:r>
            <a:r>
              <a:rPr lang="en-US" sz="1900" dirty="0" err="1" smtClean="0"/>
              <a:t>connec-tion</a:t>
            </a:r>
            <a:r>
              <a:rPr lang="en-US" sz="1900" dirty="0" smtClean="0"/>
              <a:t> between security and PRPs?</a:t>
            </a:r>
            <a:endParaRPr lang="fr-FR" sz="1900" dirty="0"/>
          </a:p>
        </p:txBody>
      </p:sp>
      <p:sp>
        <p:nvSpPr>
          <p:cNvPr id="30" name="TextBox 29"/>
          <p:cNvSpPr txBox="1"/>
          <p:nvPr/>
        </p:nvSpPr>
        <p:spPr>
          <a:xfrm>
            <a:off x="611560" y="1573342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Structure used in block cipher construction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61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76243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27/11/2014       ||     </a:t>
            </a:r>
            <a:fld id="{D8472E0F-1C1C-4907-A0E0-D21603F39614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PRPs</a:t>
            </a:r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556791"/>
            <a:ext cx="6344069" cy="46922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59" y="5498648"/>
            <a:ext cx="81797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b="1" dirty="0" smtClean="0">
                <a:solidFill>
                  <a:srgbClr val="FF0000"/>
                </a:solidFill>
              </a:rPr>
              <a:t>Exercise 6</a:t>
            </a:r>
            <a:r>
              <a:rPr lang="en-US" sz="2100" dirty="0" smtClean="0"/>
              <a:t>: Explain what is meant by the information in the red box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158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76243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27/11/2014       ||     </a:t>
            </a:r>
            <a:fld id="{D8472E0F-1C1C-4907-A0E0-D21603F39614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Modes of operation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73342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b="1" dirty="0" smtClean="0">
                <a:solidFill>
                  <a:srgbClr val="FF0000"/>
                </a:solidFill>
              </a:rPr>
              <a:t>Exercise 7:</a:t>
            </a:r>
            <a:r>
              <a:rPr lang="en-US" sz="2100" dirty="0" smtClean="0"/>
              <a:t> Describe the following modes of operation for block ciphers: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 smtClean="0"/>
              <a:t>ECB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 smtClean="0"/>
              <a:t>CBC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 smtClean="0"/>
              <a:t>CTR</a:t>
            </a:r>
            <a:endParaRPr lang="fr-F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689" y="2564904"/>
            <a:ext cx="5057775" cy="381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1560" y="3140968"/>
            <a:ext cx="307912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b="1" dirty="0" smtClean="0">
                <a:solidFill>
                  <a:srgbClr val="FF0000"/>
                </a:solidFill>
              </a:rPr>
              <a:t>Exercise 8:</a:t>
            </a:r>
            <a:r>
              <a:rPr lang="en-US" sz="2100" dirty="0" smtClean="0"/>
              <a:t> Which modes are deterministic? In which conditions? (think of the IVs)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4889192"/>
            <a:ext cx="307912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b="1" dirty="0" smtClean="0">
                <a:solidFill>
                  <a:srgbClr val="FF0000"/>
                </a:solidFill>
              </a:rPr>
              <a:t>Exercise 9:</a:t>
            </a:r>
            <a:r>
              <a:rPr lang="en-US" sz="2100" dirty="0" smtClean="0"/>
              <a:t> Can you find an attack for the ECB mode? </a:t>
            </a:r>
          </a:p>
        </p:txBody>
      </p:sp>
    </p:spTree>
    <p:extLst>
      <p:ext uri="{BB962C8B-B14F-4D97-AF65-F5344CB8AC3E}">
        <p14:creationId xmlns:p14="http://schemas.microsoft.com/office/powerpoint/2010/main" val="336669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27/11/2014       ||     </a:t>
            </a:r>
            <a:fld id="{D8472E0F-1C1C-4907-A0E0-D21603F39614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Birthday Paradox</a:t>
            </a:r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473726"/>
            <a:ext cx="5987165" cy="44755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5963796"/>
            <a:ext cx="81369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b="1" dirty="0" smtClean="0">
                <a:solidFill>
                  <a:srgbClr val="FF0000"/>
                </a:solidFill>
              </a:rPr>
              <a:t>Exercise 10: </a:t>
            </a:r>
            <a:r>
              <a:rPr lang="en-US" sz="2100" dirty="0" smtClean="0"/>
              <a:t>Explain the result in Experiment 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369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76243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27/11/2014       ||     </a:t>
            </a:r>
            <a:fld id="{D8472E0F-1C1C-4907-A0E0-D21603F39614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Birthday attack vs paradox</a:t>
            </a:r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473726"/>
            <a:ext cx="5771141" cy="43140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5805264"/>
            <a:ext cx="8136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b="1" dirty="0" smtClean="0">
                <a:solidFill>
                  <a:srgbClr val="FF0000"/>
                </a:solidFill>
              </a:rPr>
              <a:t>Exercise 11: </a:t>
            </a:r>
            <a:r>
              <a:rPr lang="en-US" sz="2100" dirty="0" smtClean="0"/>
              <a:t>How can we use the birthday paradox in an attack?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985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76243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27/11/2014       ||     </a:t>
            </a:r>
            <a:fld id="{D8472E0F-1C1C-4907-A0E0-D21603F39614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Hash functions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73342"/>
            <a:ext cx="8136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b="1" dirty="0" smtClean="0">
                <a:solidFill>
                  <a:srgbClr val="FF0000"/>
                </a:solidFill>
              </a:rPr>
              <a:t>Exercise 12:</a:t>
            </a:r>
            <a:r>
              <a:rPr lang="en-US" sz="2100" dirty="0" smtClean="0"/>
              <a:t> What is the difference between hash functions in general and cryptographic hash functions?</a:t>
            </a:r>
            <a:endParaRPr lang="fr-FR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330296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b="1" dirty="0" smtClean="0">
                <a:solidFill>
                  <a:srgbClr val="FF0000"/>
                </a:solidFill>
              </a:rPr>
              <a:t>Exercise 13:</a:t>
            </a:r>
            <a:r>
              <a:rPr lang="en-US" sz="2100" dirty="0" smtClean="0"/>
              <a:t> There are always collisions in hash functions. When do we call a cryptographic hash function secure? Why do we call them secure if such collisions exist?</a:t>
            </a:r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3789040"/>
            <a:ext cx="8136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b="1" dirty="0" smtClean="0">
                <a:solidFill>
                  <a:srgbClr val="FF0000"/>
                </a:solidFill>
              </a:rPr>
              <a:t>Exercise 14:</a:t>
            </a:r>
            <a:r>
              <a:rPr lang="en-US" sz="2100" dirty="0" smtClean="0"/>
              <a:t> Can you give an example of where a stream cipher is used in practical protocols?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45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Thanks!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53511</TotalTime>
  <Words>274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Subject Review, Questions, and Exam Practice </vt:lpstr>
      <vt:lpstr>Review : Feistel schemes</vt:lpstr>
      <vt:lpstr>PRPs</vt:lpstr>
      <vt:lpstr>Modes of operation</vt:lpstr>
      <vt:lpstr>Birthday Paradox</vt:lpstr>
      <vt:lpstr>Birthday attack vs paradox</vt:lpstr>
      <vt:lpstr>Hash functions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Cristina</dc:creator>
  <cp:lastModifiedBy>Maria Cristina Onete</cp:lastModifiedBy>
  <cp:revision>3777</cp:revision>
  <dcterms:created xsi:type="dcterms:W3CDTF">2013-09-18T18:56:52Z</dcterms:created>
  <dcterms:modified xsi:type="dcterms:W3CDTF">2014-11-26T18:47:25Z</dcterms:modified>
</cp:coreProperties>
</file>