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sldIdLst>
    <p:sldId id="505" r:id="rId2"/>
    <p:sldId id="509" r:id="rId3"/>
    <p:sldId id="256" r:id="rId4"/>
    <p:sldId id="469" r:id="rId5"/>
    <p:sldId id="453" r:id="rId6"/>
    <p:sldId id="466" r:id="rId7"/>
    <p:sldId id="468" r:id="rId8"/>
    <p:sldId id="467" r:id="rId9"/>
    <p:sldId id="470" r:id="rId10"/>
    <p:sldId id="471" r:id="rId11"/>
    <p:sldId id="491" r:id="rId12"/>
    <p:sldId id="493" r:id="rId13"/>
    <p:sldId id="497" r:id="rId14"/>
    <p:sldId id="482" r:id="rId15"/>
    <p:sldId id="472" r:id="rId16"/>
    <p:sldId id="483" r:id="rId17"/>
    <p:sldId id="474" r:id="rId18"/>
    <p:sldId id="475" r:id="rId19"/>
    <p:sldId id="476" r:id="rId20"/>
    <p:sldId id="477" r:id="rId21"/>
    <p:sldId id="481" r:id="rId22"/>
    <p:sldId id="484" r:id="rId23"/>
    <p:sldId id="510" r:id="rId24"/>
    <p:sldId id="511" r:id="rId25"/>
    <p:sldId id="485" r:id="rId26"/>
    <p:sldId id="486" r:id="rId27"/>
    <p:sldId id="487" r:id="rId28"/>
    <p:sldId id="489" r:id="rId29"/>
    <p:sldId id="490" r:id="rId30"/>
    <p:sldId id="473" r:id="rId31"/>
    <p:sldId id="507" r:id="rId32"/>
    <p:sldId id="479" r:id="rId33"/>
    <p:sldId id="506" r:id="rId34"/>
    <p:sldId id="480" r:id="rId35"/>
    <p:sldId id="508" r:id="rId36"/>
    <p:sldId id="478" r:id="rId37"/>
    <p:sldId id="465" r:id="rId38"/>
    <p:sldId id="500" r:id="rId39"/>
    <p:sldId id="494" r:id="rId40"/>
    <p:sldId id="495" r:id="rId41"/>
    <p:sldId id="503" r:id="rId42"/>
    <p:sldId id="26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20E"/>
    <a:srgbClr val="FF0066"/>
    <a:srgbClr val="F68412"/>
    <a:srgbClr val="FF6600"/>
    <a:srgbClr val="F68A1E"/>
    <a:srgbClr val="5E9F4F"/>
    <a:srgbClr val="F7B075"/>
    <a:srgbClr val="F9DE39"/>
    <a:srgbClr val="93590B"/>
    <a:srgbClr val="F6A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8" autoAdjust="0"/>
    <p:restoredTop sz="97098" autoAdjust="0"/>
  </p:normalViewPr>
  <p:slideViewPr>
    <p:cSldViewPr>
      <p:cViewPr varScale="1">
        <p:scale>
          <a:sx n="66" d="100"/>
          <a:sy n="66" d="100"/>
        </p:scale>
        <p:origin x="-3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C154-E174-414B-91C0-837E48453F8E}" type="datetimeFigureOut">
              <a:rPr lang="en-GB" smtClean="0"/>
              <a:t>26/09/2014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3BE01-C2ED-48B9-A63C-9CD1548780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273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908720"/>
            <a:ext cx="7954080" cy="1440160"/>
          </a:xfrm>
        </p:spPr>
        <p:txBody>
          <a:bodyPr lIns="45720" rIns="45720" bIns="45720">
            <a:noAutofit/>
          </a:bodyPr>
          <a:lstStyle>
            <a:lvl1pPr algn="l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Notions of Privacy: Identity-Hiding, </a:t>
            </a:r>
            <a:r>
              <a:rPr kumimoji="0" lang="en-US" dirty="0" err="1" smtClean="0"/>
              <a:t>Untraceability</a:t>
            </a:r>
            <a:r>
              <a:rPr kumimoji="0" lang="en-US" dirty="0" smtClean="0"/>
              <a:t> &amp; </a:t>
            </a:r>
            <a:r>
              <a:rPr kumimoji="0" lang="en-US" dirty="0" err="1" smtClean="0"/>
              <a:t>Prover</a:t>
            </a:r>
            <a:r>
              <a:rPr kumimoji="0" lang="en-US" dirty="0" smtClean="0"/>
              <a:t> Anonymity</a:t>
            </a:r>
            <a:endParaRPr kumimoji="0" lang="en-US" dirty="0"/>
          </a:p>
        </p:txBody>
      </p:sp>
      <p:sp>
        <p:nvSpPr>
          <p:cNvPr id="12" name="Subtitle 19"/>
          <p:cNvSpPr txBox="1">
            <a:spLocks/>
          </p:cNvSpPr>
          <p:nvPr userDrawn="1"/>
        </p:nvSpPr>
        <p:spPr>
          <a:xfrm>
            <a:off x="755576" y="6093296"/>
            <a:ext cx="2986672" cy="576064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Rennes, 25/09/2014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ubtitle 19"/>
          <p:cNvSpPr txBox="1">
            <a:spLocks/>
          </p:cNvSpPr>
          <p:nvPr userDrawn="1"/>
        </p:nvSpPr>
        <p:spPr>
          <a:xfrm>
            <a:off x="755576" y="5157192"/>
            <a:ext cx="2088232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Cristina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Onete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218638"/>
            <a:ext cx="3132580" cy="1306706"/>
          </a:xfrm>
          <a:prstGeom prst="rect">
            <a:avLst/>
          </a:prstGeom>
        </p:spPr>
      </p:pic>
      <p:sp>
        <p:nvSpPr>
          <p:cNvPr id="14" name="Subtitle 19"/>
          <p:cNvSpPr txBox="1">
            <a:spLocks/>
          </p:cNvSpPr>
          <p:nvPr userDrawn="1"/>
        </p:nvSpPr>
        <p:spPr>
          <a:xfrm>
            <a:off x="755576" y="5589240"/>
            <a:ext cx="3816424" cy="576064"/>
          </a:xfrm>
          <a:prstGeom prst="rect">
            <a:avLst/>
          </a:prstGeom>
        </p:spPr>
        <p:txBody>
          <a:bodyPr vert="horz" lIns="182880" tIns="0">
            <a:normAutofit fontScale="92500"/>
          </a:bodyPr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marL="36576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maria-cristina.onete@irisa.fr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0302F5-9172-4F14-AA4C-ADEF218FF0C6}" type="datetime1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A3DD95-53F3-45D3-A7DF-59013775420A}" type="datetime1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04A9B-06C3-4E9A-9807-4070CE1F3A84}" type="datetime1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6AA6D-430A-4EDD-A0A6-580D5FEA068B}" type="datetime1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548680"/>
            <a:ext cx="7177739" cy="864096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19050" cap="rnd" cmpd="dbl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896544" y="6160219"/>
            <a:ext cx="3923928" cy="365125"/>
          </a:xfrm>
        </p:spPr>
        <p:txBody>
          <a:bodyPr wrap="square"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39552" y="755993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4000" dirty="0" smtClean="0"/>
              <a:t> </a:t>
            </a:r>
            <a:endParaRPr lang="en-GB" sz="4000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743720" cy="447910"/>
          </a:xfrm>
        </p:spPr>
        <p:txBody>
          <a:bodyPr/>
          <a:lstStyle>
            <a:lvl1pPr>
              <a:defRPr b="0">
                <a:solidFill>
                  <a:srgbClr val="B72F3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710395"/>
            <a:ext cx="1240519" cy="54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620688"/>
            <a:ext cx="8306809" cy="2130742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8890" cap="rnd" cmpd="sng" algn="ctr">
            <a:noFill/>
            <a:prstDash val="solid"/>
          </a:ln>
          <a:effectLst>
            <a:outerShdw blurRad="50800" dist="38100" dir="5400000" algn="t" rotWithShape="0">
              <a:schemeClr val="bg1">
                <a:lumMod val="5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 hasCustomPrompt="1"/>
          </p:nvPr>
        </p:nvSpPr>
        <p:spPr>
          <a:xfrm>
            <a:off x="683568" y="1340768"/>
            <a:ext cx="7954080" cy="648072"/>
          </a:xfrm>
        </p:spPr>
        <p:txBody>
          <a:bodyPr lIns="45720" rIns="45720" bIns="45720">
            <a:noAutofit/>
          </a:bodyPr>
          <a:lstStyle>
            <a:lvl1pPr algn="ctr">
              <a:defRPr sz="4000" b="1" baseline="0">
                <a:solidFill>
                  <a:schemeClr val="accent2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alibri" pitchFamily="34" charset="0"/>
              </a:defRPr>
            </a:lvl1pPr>
            <a:extLst/>
          </a:lstStyle>
          <a:p>
            <a:r>
              <a:rPr kumimoji="0" lang="en-US" dirty="0" smtClean="0"/>
              <a:t>Thanks!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0" y="4077072"/>
            <a:ext cx="3132580" cy="130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18F0B0-4C8D-4557-8A30-48AF1A8CCC30}" type="datetime1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B6EAA-C50E-4BFC-A0E4-4A6EC9695F71}" type="datetime1">
              <a:rPr lang="en-GB" smtClean="0"/>
              <a:t>26/09/2014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FF1E457-61BD-4CE2-9A13-B767272EC860}" type="datetime1">
              <a:rPr lang="en-GB" smtClean="0"/>
              <a:t>26/09/2014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EB1B4-89A5-42F6-8A2D-BAA8967CE5F3}" type="datetime1">
              <a:rPr lang="en-GB" smtClean="0"/>
              <a:t>26/09/2014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42DE0C-5AA1-499B-A129-411AD52265A9}" type="datetime1">
              <a:rPr lang="en-GB" smtClean="0"/>
              <a:t>26/09/2014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7CA68-FE10-403F-9E2F-DC5E51237E8C}" type="datetime1">
              <a:rPr lang="en-GB" smtClean="0"/>
              <a:t>26/09/2014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2CAB74-605F-4EB0-82AA-FAA37C28CF51}" type="datetime1">
              <a:rPr lang="en-GB" smtClean="0"/>
              <a:t>26/09/2014</a:t>
            </a:fld>
            <a:endParaRPr lang="en-GB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04736AA-B7BC-4DC0-B98F-9CC9D8F43F0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2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8.gif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microsoft.com/office/2007/relationships/hdphoto" Target="../media/hdphoto3.wdp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27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5" Type="http://schemas.openxmlformats.org/officeDocument/2006/relationships/image" Target="../media/image230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28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3" Type="http://schemas.openxmlformats.org/officeDocument/2006/relationships/image" Target="../media/image510.png"/><Relationship Id="rId7" Type="http://schemas.openxmlformats.org/officeDocument/2006/relationships/image" Target="../media/image550.png"/><Relationship Id="rId12" Type="http://schemas.openxmlformats.org/officeDocument/2006/relationships/image" Target="../media/image86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10.png"/><Relationship Id="rId5" Type="http://schemas.openxmlformats.org/officeDocument/2006/relationships/image" Target="../media/image530.png"/><Relationship Id="rId10" Type="http://schemas.microsoft.com/office/2007/relationships/hdphoto" Target="../media/hdphoto2.wdp"/><Relationship Id="rId4" Type="http://schemas.openxmlformats.org/officeDocument/2006/relationships/image" Target="../media/image84.png"/><Relationship Id="rId9" Type="http://schemas.openxmlformats.org/officeDocument/2006/relationships/image" Target="../media/image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30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620.png"/><Relationship Id="rId5" Type="http://schemas.openxmlformats.org/officeDocument/2006/relationships/image" Target="../media/image590.png"/><Relationship Id="rId15" Type="http://schemas.openxmlformats.org/officeDocument/2006/relationships/image" Target="../media/image90.png"/><Relationship Id="rId10" Type="http://schemas.openxmlformats.org/officeDocument/2006/relationships/image" Target="../media/image6.png"/><Relationship Id="rId4" Type="http://schemas.openxmlformats.org/officeDocument/2006/relationships/image" Target="../media/image82.png"/><Relationship Id="rId9" Type="http://schemas.openxmlformats.org/officeDocument/2006/relationships/image" Target="../media/image83.png"/><Relationship Id="rId1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TD – Cryptography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25 Sept: Public Key Encryption + RSA</a:t>
            </a:r>
            <a:endParaRPr lang="fr-FR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02 Oct: RSA Continued</a:t>
            </a:r>
            <a:endParaRPr lang="fr-FR" sz="2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11560" y="249289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09 Oct: </a:t>
            </a:r>
            <a:r>
              <a:rPr lang="en-US" sz="2100" dirty="0" smtClean="0">
                <a:solidFill>
                  <a:srgbClr val="FF0000"/>
                </a:solidFill>
              </a:rPr>
              <a:t>NO TD</a:t>
            </a:r>
            <a:endParaRPr lang="fr-FR" sz="2100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924944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16 Oct: Digital Signatures</a:t>
            </a:r>
            <a:endParaRPr lang="fr-FR" sz="21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11560" y="3356992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23 Oct: Key Exchange</a:t>
            </a:r>
            <a:endParaRPr lang="fr-FR" sz="21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1560" y="37890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30 Oct: </a:t>
            </a:r>
            <a:r>
              <a:rPr lang="en-US" sz="2100" dirty="0" smtClean="0">
                <a:solidFill>
                  <a:srgbClr val="FF0000"/>
                </a:solidFill>
              </a:rPr>
              <a:t>NO TD</a:t>
            </a:r>
            <a:endParaRPr lang="fr-FR" sz="21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178697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06 Nov: Multi-party key Exchange</a:t>
            </a:r>
            <a:endParaRPr lang="fr-FR" sz="2100" dirty="0" smtClean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4581128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13 Nov: Secure channels: TLS/SSL</a:t>
            </a:r>
            <a:endParaRPr lang="fr-FR" sz="2100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970785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20 Nov: Secure channels: TLS/SSL</a:t>
            </a:r>
            <a:endParaRPr lang="fr-FR" sz="2100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5415607"/>
            <a:ext cx="70567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27 Nov: Privacy-preserving Signatures</a:t>
            </a:r>
            <a:endParaRPr lang="fr-FR" sz="21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of PKE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Assume: </a:t>
            </a:r>
            <a:r>
              <a:rPr lang="en-US" sz="2400" i="1" dirty="0" err="1" smtClean="0"/>
              <a:t>sk</a:t>
            </a:r>
            <a:r>
              <a:rPr lang="en-US" sz="2400" dirty="0" smtClean="0"/>
              <a:t> only known to Baptiste (as it should)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246327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When do we call PKE secure?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71600" y="296733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When attacker </a:t>
            </a:r>
            <a:r>
              <a:rPr lang="en-US" sz="2400" dirty="0">
                <a:latin typeface="Harlow Solid Italic" panose="04030604020F02020D02" pitchFamily="82" charset="0"/>
              </a:rPr>
              <a:t> </a:t>
            </a:r>
            <a:r>
              <a:rPr lang="en-US" sz="2400" dirty="0" smtClean="0">
                <a:latin typeface="Harlow Solid Italic" panose="04030604020F02020D02" pitchFamily="82" charset="0"/>
              </a:rPr>
              <a:t>  </a:t>
            </a:r>
            <a:r>
              <a:rPr lang="en-US" sz="2400" dirty="0" smtClean="0"/>
              <a:t>    can’t learn </a:t>
            </a:r>
            <a:r>
              <a:rPr lang="en-US" sz="2400" i="1" dirty="0" smtClean="0"/>
              <a:t>m</a:t>
            </a:r>
            <a:r>
              <a:rPr lang="en-US" sz="2400" dirty="0" smtClean="0"/>
              <a:t> from </a:t>
            </a:r>
            <a:r>
              <a:rPr lang="en-US" sz="2400" i="1" dirty="0" smtClean="0"/>
              <a:t>c</a:t>
            </a:r>
            <a:endParaRPr lang="fr-FR" sz="2400" i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1560" y="2060848"/>
                <a:ext cx="81369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Assume: Amelie encrypts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≔</m:t>
                    </m:r>
                    <m:r>
                      <a:rPr lang="en-US" sz="2400" b="0" i="1" smtClean="0">
                        <a:latin typeface="Cambria Math"/>
                      </a:rPr>
                      <m:t>𝐸𝑛𝑐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𝑝𝑘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060848"/>
                <a:ext cx="813690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974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619672" y="342900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 </a:t>
            </a:r>
            <a:r>
              <a:rPr lang="en-US" sz="2400" dirty="0">
                <a:latin typeface="Harlow Solid Italic" panose="04030604020F02020D02" pitchFamily="82" charset="0"/>
              </a:rPr>
              <a:t> </a:t>
            </a:r>
            <a:r>
              <a:rPr lang="en-US" sz="2400" dirty="0" smtClean="0">
                <a:latin typeface="Harlow Solid Italic" panose="04030604020F02020D02" pitchFamily="82" charset="0"/>
              </a:rPr>
              <a:t>    </a:t>
            </a:r>
            <a:r>
              <a:rPr lang="en-US" sz="2400" dirty="0" smtClean="0"/>
              <a:t>know one bit of </a:t>
            </a:r>
            <a:r>
              <a:rPr lang="en-US" sz="2400" i="1" dirty="0" smtClean="0"/>
              <a:t>m</a:t>
            </a:r>
            <a:r>
              <a:rPr lang="en-US" sz="2400" dirty="0" smtClean="0"/>
              <a:t>?</a:t>
            </a:r>
            <a:endParaRPr lang="fr-F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19672" y="3903439"/>
                <a:ext cx="70567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Say Amelie encrypts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𝑦𝑒𝑠</m:t>
                    </m:r>
                  </m:oMath>
                </a14:m>
                <a:r>
                  <a:rPr lang="fr-FR" sz="2400" dirty="0" smtClean="0">
                    <a:solidFill>
                      <a:srgbClr val="FF0000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𝑛𝑜</m:t>
                    </m:r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fr-FR" sz="2400" dirty="0" smtClean="0">
                  <a:solidFill>
                    <a:srgbClr val="FF0000"/>
                  </a:solidFill>
                </a:endParaRP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Then one bit is sufficient to learn m!</a:t>
                </a:r>
                <a:endParaRPr lang="fr-FR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903439"/>
                <a:ext cx="7056784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83" t="-6569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71600" y="400506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When      can’t learn anything about </a:t>
            </a:r>
            <a:r>
              <a:rPr lang="en-US" sz="2400" i="1" dirty="0" smtClean="0"/>
              <a:t>m</a:t>
            </a:r>
            <a:r>
              <a:rPr lang="en-US" sz="2400" dirty="0" smtClean="0"/>
              <a:t> from </a:t>
            </a:r>
            <a:r>
              <a:rPr lang="en-US" sz="2400" i="1" dirty="0" smtClean="0"/>
              <a:t>c</a:t>
            </a:r>
            <a:endParaRPr lang="fr-FR" sz="2400" i="1" dirty="0" smtClean="0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908" y="2714630"/>
            <a:ext cx="756084" cy="838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39035"/>
            <a:ext cx="756084" cy="8380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861048"/>
            <a:ext cx="756084" cy="838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941168"/>
            <a:ext cx="1031076" cy="11428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98616" y="4791635"/>
                <a:ext cx="6943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616" y="4791635"/>
                <a:ext cx="694357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57763" y="5775647"/>
                <a:ext cx="6943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63" y="5775647"/>
                <a:ext cx="69435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8144" y="5055857"/>
            <a:ext cx="288032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Indistinguishability</a:t>
            </a:r>
            <a:endParaRPr lang="en-US" sz="2200" dirty="0" smtClean="0"/>
          </a:p>
          <a:p>
            <a:pPr algn="ctr"/>
            <a:r>
              <a:rPr lang="en-US" sz="2200" dirty="0" smtClean="0"/>
              <a:t>IND-CPA/IND-CCA</a:t>
            </a:r>
            <a:endParaRPr lang="fr-FR" sz="22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38" y="5187688"/>
            <a:ext cx="712104" cy="649795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4160242" y="5022468"/>
            <a:ext cx="738374" cy="230832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5" idx="1"/>
          </p:cNvCxnSpPr>
          <p:nvPr/>
        </p:nvCxnSpPr>
        <p:spPr>
          <a:xfrm flipH="1" flipV="1">
            <a:off x="4160242" y="5775647"/>
            <a:ext cx="797521" cy="230833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51455" y="5919663"/>
                <a:ext cx="44448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55" y="5919663"/>
                <a:ext cx="444481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26" idx="1"/>
          </p:cNvCxnSpPr>
          <p:nvPr/>
        </p:nvCxnSpPr>
        <p:spPr>
          <a:xfrm flipH="1">
            <a:off x="2483768" y="5512586"/>
            <a:ext cx="96437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544" y="4797152"/>
                <a:ext cx="6943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97152"/>
                <a:ext cx="694357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6691" y="5781164"/>
                <a:ext cx="694357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1" y="5781164"/>
                <a:ext cx="69435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259632" y="545741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  <p:sp>
        <p:nvSpPr>
          <p:cNvPr id="35" name="TextBox 34"/>
          <p:cNvSpPr txBox="1"/>
          <p:nvPr/>
        </p:nvSpPr>
        <p:spPr>
          <a:xfrm>
            <a:off x="1259632" y="488135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  <p:sp>
        <p:nvSpPr>
          <p:cNvPr id="36" name="TextBox 35"/>
          <p:cNvSpPr txBox="1"/>
          <p:nvPr/>
        </p:nvSpPr>
        <p:spPr>
          <a:xfrm>
            <a:off x="1043608" y="516938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6484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1" grpId="0"/>
      <p:bldP spid="12" grpId="0"/>
      <p:bldP spid="13" grpId="0"/>
      <p:bldP spid="15" grpId="0"/>
      <p:bldP spid="15" grpId="1"/>
      <p:bldP spid="17" grpId="0"/>
      <p:bldP spid="4" grpId="0" animBg="1"/>
      <p:bldP spid="25" grpId="0" animBg="1"/>
      <p:bldP spid="5" grpId="0" animBg="1"/>
      <p:bldP spid="28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of PKE (II)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Deterministic vs. probabilistic encryption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752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Deterministic encryption:</a:t>
            </a:r>
            <a:endParaRPr lang="fr-FR" sz="2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59632" y="25649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Plaintext m always encrypts to same </a:t>
            </a:r>
            <a:r>
              <a:rPr lang="en-US" sz="2400" dirty="0" err="1" smtClean="0"/>
              <a:t>ciphertext</a:t>
            </a:r>
            <a:endParaRPr lang="fr-F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259632" y="2996952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if message space is tiny? (“yes”/”no”)?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83417" y="3979600"/>
            <a:ext cx="972108" cy="961568"/>
            <a:chOff x="1835696" y="3140968"/>
            <a:chExt cx="1231290" cy="117643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 rot="20598388">
              <a:off x="2019390" y="3477659"/>
              <a:ext cx="73489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Yes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840" y="4077072"/>
            <a:ext cx="1064168" cy="971053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187872" y="4130284"/>
            <a:ext cx="972107" cy="961568"/>
            <a:chOff x="1835696" y="3140968"/>
            <a:chExt cx="1231290" cy="11764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0598388">
              <a:off x="2114688" y="3429541"/>
              <a:ext cx="7129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No</a:t>
              </a:r>
              <a:endParaRPr lang="fr-FR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40" y="4077072"/>
            <a:ext cx="1064168" cy="971053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932040" y="3927539"/>
            <a:ext cx="0" cy="13016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2127532" y="4509120"/>
            <a:ext cx="1220332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264548" y="4509120"/>
            <a:ext cx="117562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112811"/>
            <a:ext cx="1008112" cy="1117383"/>
          </a:xfrm>
          <a:prstGeom prst="rect">
            <a:avLst/>
          </a:prstGeom>
        </p:spPr>
      </p:pic>
      <p:pic>
        <p:nvPicPr>
          <p:cNvPr id="39" name="Picture 2" descr="#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426289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193155" y="5467114"/>
            <a:ext cx="1766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plaintext</a:t>
            </a:r>
            <a:endParaRPr lang="fr-FR" dirty="0"/>
          </a:p>
        </p:txBody>
      </p:sp>
      <p:sp>
        <p:nvSpPr>
          <p:cNvPr id="41" name="TextBox 40"/>
          <p:cNvSpPr txBox="1"/>
          <p:nvPr/>
        </p:nvSpPr>
        <p:spPr>
          <a:xfrm>
            <a:off x="1079612" y="5236281"/>
            <a:ext cx="3420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Can never get IND-CCA security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259632" y="3429000"/>
            <a:ext cx="7488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Remember: </a:t>
            </a:r>
            <a:r>
              <a:rPr lang="en-US" sz="2200" dirty="0">
                <a:solidFill>
                  <a:srgbClr val="FF0000"/>
                </a:solidFill>
                <a:latin typeface="Harlow Solid Italic" panose="04030604020F02020D02" pitchFamily="82" charset="0"/>
              </a:rPr>
              <a:t>A</a:t>
            </a:r>
            <a:r>
              <a:rPr lang="en-US" sz="2200" dirty="0" smtClean="0">
                <a:solidFill>
                  <a:srgbClr val="FF0000"/>
                </a:solidFill>
              </a:rPr>
              <a:t> knows </a:t>
            </a:r>
            <a:r>
              <a:rPr lang="en-US" sz="2200" i="1" dirty="0" err="1" smtClean="0">
                <a:solidFill>
                  <a:srgbClr val="FF0000"/>
                </a:solidFill>
              </a:rPr>
              <a:t>pk</a:t>
            </a:r>
            <a:r>
              <a:rPr lang="en-US" sz="2200" dirty="0" smtClean="0">
                <a:solidFill>
                  <a:srgbClr val="FF0000"/>
                </a:solidFill>
              </a:rPr>
              <a:t>; she can encrypt!</a:t>
            </a:r>
            <a:endParaRPr lang="fr-FR" sz="2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40" grpId="0"/>
      <p:bldP spid="41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of PKE (III)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Deterministic vs. probabilistic encryption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752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Probabilistic encryption</a:t>
            </a:r>
            <a:endParaRPr lang="fr-FR" sz="2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59632" y="256490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Plaintext m encrypts to different </a:t>
            </a:r>
            <a:r>
              <a:rPr lang="en-US" sz="2400" dirty="0" err="1" smtClean="0"/>
              <a:t>ciphertexts</a:t>
            </a:r>
            <a:endParaRPr lang="fr-FR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1083417" y="3717032"/>
            <a:ext cx="972108" cy="961568"/>
            <a:chOff x="1835696" y="3140968"/>
            <a:chExt cx="1231290" cy="11764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20598388">
              <a:off x="2019390" y="3477659"/>
              <a:ext cx="73489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Yes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394051"/>
            <a:ext cx="1064168" cy="971053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>
            <a:off x="2055525" y="3916680"/>
            <a:ext cx="716275" cy="281136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72" y="4941168"/>
            <a:ext cx="1064168" cy="971053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 flipV="1">
            <a:off x="2055526" y="4678601"/>
            <a:ext cx="716274" cy="51565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2283"/>
            <a:ext cx="1064168" cy="971053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H="1" flipV="1">
            <a:off x="1572582" y="4797153"/>
            <a:ext cx="3110" cy="61312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614338" y="3573016"/>
            <a:ext cx="972107" cy="961568"/>
            <a:chOff x="1835696" y="3140968"/>
            <a:chExt cx="1231290" cy="1176431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20598388">
              <a:off x="2114688" y="3429541"/>
              <a:ext cx="7129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No</a:t>
              </a:r>
              <a:endParaRPr lang="fr-FR" dirty="0">
                <a:solidFill>
                  <a:srgbClr val="FFFF00"/>
                </a:solidFill>
              </a:endParaRP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072" y="3429000"/>
            <a:ext cx="1064168" cy="9710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157192"/>
            <a:ext cx="1064168" cy="9710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288" y="5194251"/>
            <a:ext cx="1064168" cy="971053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6948265" y="3879577"/>
            <a:ext cx="504055" cy="297319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948265" y="4534584"/>
            <a:ext cx="504055" cy="659668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100391" y="4678600"/>
            <a:ext cx="0" cy="425113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23433"/>
            <a:ext cx="1087853" cy="120576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283968" y="328498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  <p:sp>
        <p:nvSpPr>
          <p:cNvPr id="54" name="TextBox 53"/>
          <p:cNvSpPr txBox="1"/>
          <p:nvPr/>
        </p:nvSpPr>
        <p:spPr>
          <a:xfrm>
            <a:off x="4572000" y="308115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  <p:sp>
        <p:nvSpPr>
          <p:cNvPr id="55" name="TextBox 54"/>
          <p:cNvSpPr txBox="1"/>
          <p:nvPr/>
        </p:nvSpPr>
        <p:spPr>
          <a:xfrm>
            <a:off x="4932040" y="328498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  <p:sp>
        <p:nvSpPr>
          <p:cNvPr id="3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5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of PKE (IV)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Probabilistic Encryption: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7524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do we get probabilistic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?</a:t>
            </a:r>
            <a:endParaRPr lang="fr-FR" sz="2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31640" y="263691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Use different </a:t>
            </a:r>
            <a:r>
              <a:rPr lang="en-US" sz="2400" i="1" dirty="0" smtClean="0">
                <a:solidFill>
                  <a:srgbClr val="FF0000"/>
                </a:solidFill>
              </a:rPr>
              <a:t>randomness</a:t>
            </a:r>
            <a:r>
              <a:rPr lang="en-US" sz="2400" i="1" dirty="0" smtClean="0"/>
              <a:t> at each encryption</a:t>
            </a:r>
            <a:endParaRPr lang="fr-FR" sz="2400" i="1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1083417" y="4880755"/>
            <a:ext cx="972108" cy="961568"/>
            <a:chOff x="1835696" y="3140968"/>
            <a:chExt cx="1231290" cy="117643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 rot="20598388">
              <a:off x="2019390" y="3477659"/>
              <a:ext cx="73489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Yes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5206"/>
            <a:ext cx="1064168" cy="971053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endCxn id="9" idx="3"/>
          </p:cNvCxnSpPr>
          <p:nvPr/>
        </p:nvCxnSpPr>
        <p:spPr>
          <a:xfrm flipH="1">
            <a:off x="2055525" y="4880755"/>
            <a:ext cx="716275" cy="480784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055526" y="5482283"/>
            <a:ext cx="716274" cy="515651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82283"/>
            <a:ext cx="1064168" cy="971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81508" y="4762203"/>
                <a:ext cx="4462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08" y="4762203"/>
                <a:ext cx="446276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67367" y="5672842"/>
                <a:ext cx="560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67" y="5672842"/>
                <a:ext cx="560417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899592" y="321297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two messages encrypt to same </a:t>
            </a:r>
            <a:r>
              <a:rPr lang="en-US" sz="2400" dirty="0" err="1" smtClean="0"/>
              <a:t>ciphertext</a:t>
            </a:r>
            <a:r>
              <a:rPr lang="en-US" sz="2400" dirty="0" smtClean="0"/>
              <a:t>?</a:t>
            </a:r>
            <a:endParaRPr lang="fr-FR" sz="2400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6048165" y="4834211"/>
            <a:ext cx="972107" cy="961568"/>
            <a:chOff x="1835696" y="3140968"/>
            <a:chExt cx="1231290" cy="11764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598388">
              <a:off x="2114688" y="3429541"/>
              <a:ext cx="7129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00"/>
                  </a:solidFill>
                </a:rPr>
                <a:t>No</a:t>
              </a:r>
              <a:endParaRPr lang="fr-FR" dirty="0">
                <a:solidFill>
                  <a:srgbClr val="FFFF00"/>
                </a:solidFill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>
            <a:off x="4211960" y="4762203"/>
            <a:ext cx="1731998" cy="552792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75679" y="4516562"/>
                <a:ext cx="5604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′′ </m:t>
                          </m:r>
                        </m:sup>
                      </m:sSup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5679" y="4516562"/>
                <a:ext cx="560417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34" y="5653667"/>
            <a:ext cx="936104" cy="93610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067944" y="560143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  <p:sp>
        <p:nvSpPr>
          <p:cNvPr id="28" name="TextBox 27"/>
          <p:cNvSpPr txBox="1"/>
          <p:nvPr/>
        </p:nvSpPr>
        <p:spPr>
          <a:xfrm>
            <a:off x="4355976" y="539760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4716016" y="560143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fr-FR" sz="4000" dirty="0"/>
          </a:p>
        </p:txBody>
      </p:sp>
      <p:pic>
        <p:nvPicPr>
          <p:cNvPr id="30" name="Picture 4" descr="#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746" y="377010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2123728" y="3717032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No, that would confuse decryption</a:t>
            </a:r>
            <a:endParaRPr lang="fr-FR" sz="2400" dirty="0" smtClean="0"/>
          </a:p>
        </p:txBody>
      </p:sp>
      <p:sp>
        <p:nvSpPr>
          <p:cNvPr id="3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92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6" grpId="0"/>
      <p:bldP spid="18" grpId="0"/>
      <p:bldP spid="18" grpId="1"/>
      <p:bldP spid="19" grpId="0"/>
      <p:bldP spid="25" grpId="0"/>
      <p:bldP spid="27" grpId="0"/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 of PKE (V)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How do we get IND-CCA/IND-CPA security?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13285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Keep the keys safe</a:t>
            </a:r>
            <a:endParaRPr lang="fr-FR" sz="24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964720" y="40050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Keep the message safe</a:t>
            </a:r>
            <a:endParaRPr lang="fr-FR" sz="24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555" y="2985216"/>
            <a:ext cx="540060" cy="61809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rot="19269689">
            <a:off x="3316003" y="2908214"/>
            <a:ext cx="792088" cy="792088"/>
            <a:chOff x="4788024" y="3994045"/>
            <a:chExt cx="792088" cy="79208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7042">
            <a:off x="5040414" y="2837180"/>
            <a:ext cx="540060" cy="618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69488">
            <a:off x="4854400" y="3008669"/>
            <a:ext cx="540060" cy="618096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106670" y="2935336"/>
            <a:ext cx="792088" cy="792088"/>
            <a:chOff x="4788024" y="3994045"/>
            <a:chExt cx="792088" cy="79208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665541">
            <a:off x="2842210" y="2862264"/>
            <a:ext cx="792088" cy="792088"/>
            <a:chOff x="4788024" y="3994045"/>
            <a:chExt cx="792088" cy="7920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44" y="4869160"/>
            <a:ext cx="1064168" cy="97105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48116" y="4869160"/>
            <a:ext cx="1011916" cy="961568"/>
            <a:chOff x="1785274" y="3140968"/>
            <a:chExt cx="1281712" cy="117643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 rot="20598388">
              <a:off x="1785274" y="3487553"/>
              <a:ext cx="12530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Secret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3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and Public Keys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60848"/>
            <a:ext cx="540060" cy="6180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123728" y="1916832"/>
            <a:ext cx="792088" cy="792088"/>
            <a:chOff x="4788024" y="3994045"/>
            <a:chExt cx="792088" cy="7920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177988" y="2751311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516216" y="2780928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915816" y="2652723"/>
            <a:ext cx="34923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89902" y="2081864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connected</a:t>
            </a:r>
            <a:endParaRPr lang="fr-FR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067944" y="278092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HOW?</a:t>
            </a:r>
            <a:endParaRPr lang="fr-FR" sz="2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971600" y="350100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</a:t>
            </a:r>
            <a:r>
              <a:rPr lang="en-US" sz="2400" dirty="0" err="1" smtClean="0"/>
              <a:t>sk</a:t>
            </a:r>
            <a:r>
              <a:rPr lang="en-US" sz="2400" dirty="0" smtClean="0"/>
              <a:t> be short (20-50 bits)?</a:t>
            </a:r>
            <a:endParaRPr lang="fr-FR" sz="2400" dirty="0" smtClean="0"/>
          </a:p>
        </p:txBody>
      </p:sp>
      <p:pic>
        <p:nvPicPr>
          <p:cNvPr id="62" name="Picture 4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0100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9956" y="3933056"/>
            <a:ext cx="700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Wait until you get a </a:t>
            </a:r>
            <a:r>
              <a:rPr lang="en-US" sz="2400" dirty="0" err="1" smtClean="0">
                <a:solidFill>
                  <a:srgbClr val="FF0000"/>
                </a:solidFill>
              </a:rPr>
              <a:t>ciphertext</a:t>
            </a:r>
            <a:r>
              <a:rPr lang="en-US" sz="2400" dirty="0" smtClean="0">
                <a:solidFill>
                  <a:srgbClr val="FF0000"/>
                </a:solidFill>
              </a:rPr>
              <a:t>, try out all the keys, see which decryption make sense.</a:t>
            </a:r>
            <a:endParaRPr lang="fr-FR" dirty="0"/>
          </a:p>
        </p:txBody>
      </p:sp>
      <p:sp>
        <p:nvSpPr>
          <p:cNvPr id="66" name="TextBox 65"/>
          <p:cNvSpPr txBox="1"/>
          <p:nvPr/>
        </p:nvSpPr>
        <p:spPr>
          <a:xfrm>
            <a:off x="1429702" y="4298320"/>
            <a:ext cx="74805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Sufficient key-space principle:</a:t>
            </a:r>
          </a:p>
          <a:p>
            <a:endParaRPr lang="en-US" sz="2400" dirty="0"/>
          </a:p>
          <a:p>
            <a:r>
              <a:rPr lang="en-US" sz="2400" i="1" dirty="0" smtClean="0"/>
              <a:t>Any secure encryption scheme must have a key space that is not vulnerable to exhaustive search.</a:t>
            </a:r>
            <a:endParaRPr lang="fr-FR" i="1" dirty="0"/>
          </a:p>
        </p:txBody>
      </p:sp>
      <p:pic>
        <p:nvPicPr>
          <p:cNvPr id="68" name="Picture 4" descr="people_juliane_krug_07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30" y="2036689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988840"/>
            <a:ext cx="1080120" cy="1080120"/>
          </a:xfrm>
          <a:prstGeom prst="rect">
            <a:avLst/>
          </a:prstGeom>
        </p:spPr>
      </p:pic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2139680" y="1815207"/>
            <a:ext cx="776136" cy="1613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val 20"/>
          <p:cNvSpPr/>
          <p:nvPr/>
        </p:nvSpPr>
        <p:spPr>
          <a:xfrm>
            <a:off x="6444208" y="1887215"/>
            <a:ext cx="776136" cy="16137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2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8" grpId="0"/>
      <p:bldP spid="8" grpId="1"/>
      <p:bldP spid="66" grpId="0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and Public Keys (II)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1946449"/>
            <a:ext cx="540060" cy="6180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123728" y="1874441"/>
            <a:ext cx="792088" cy="792088"/>
            <a:chOff x="4788024" y="3994045"/>
            <a:chExt cx="792088" cy="7920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195736" y="2708920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372200" y="2636912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915816" y="2364691"/>
            <a:ext cx="34923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89902" y="179383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connected</a:t>
            </a:r>
            <a:endParaRPr lang="fr-FR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067944" y="249289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HOW?</a:t>
            </a:r>
            <a:endParaRPr lang="fr-FR" sz="24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971600" y="4398203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Jean needs to read some of Baptiste’s messages, does Baptiste give him the key? </a:t>
            </a:r>
            <a:endParaRPr lang="fr-FR" sz="24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1907704" y="5190291"/>
            <a:ext cx="700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Once Jean has a secret key, he </a:t>
            </a:r>
            <a:r>
              <a:rPr lang="en-US" sz="2400" dirty="0">
                <a:solidFill>
                  <a:srgbClr val="FF0000"/>
                </a:solidFill>
              </a:rPr>
              <a:t>can decrypt </a:t>
            </a:r>
            <a:r>
              <a:rPr lang="en-US" sz="2400" dirty="0" smtClean="0">
                <a:solidFill>
                  <a:srgbClr val="FF0000"/>
                </a:solidFill>
              </a:rPr>
              <a:t>ALL the messages encrypted for Baptiste</a:t>
            </a:r>
            <a:endParaRPr lang="fr-FR" dirty="0"/>
          </a:p>
        </p:txBody>
      </p:sp>
      <p:pic>
        <p:nvPicPr>
          <p:cNvPr id="67" name="Picture 4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06" y="530120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people_juliane_krug_07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54" y="1788046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00808"/>
            <a:ext cx="1080120" cy="108012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284984"/>
            <a:ext cx="1080120" cy="10801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58976"/>
            <a:ext cx="540060" cy="6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0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and Public Keys (III)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2162473"/>
            <a:ext cx="540060" cy="6180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123728" y="2090465"/>
            <a:ext cx="792088" cy="792088"/>
            <a:chOff x="4788024" y="3994045"/>
            <a:chExt cx="792088" cy="7920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51720" y="2895327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372200" y="2823319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915816" y="2580715"/>
            <a:ext cx="34923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89902" y="200985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connected</a:t>
            </a:r>
            <a:endParaRPr lang="fr-FR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067944" y="270892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HOW?</a:t>
            </a:r>
            <a:endParaRPr lang="fr-FR" sz="2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971600" y="350100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Should users share one </a:t>
            </a:r>
            <a:r>
              <a:rPr lang="en-US" sz="2400" dirty="0" err="1" smtClean="0"/>
              <a:t>sk</a:t>
            </a:r>
            <a:r>
              <a:rPr lang="en-US" sz="2400" dirty="0" smtClean="0"/>
              <a:t>?</a:t>
            </a:r>
            <a:endParaRPr lang="fr-FR" sz="24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971600" y="4335487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 err="1" smtClean="0"/>
              <a:t>sk</a:t>
            </a:r>
            <a:r>
              <a:rPr lang="en-US" sz="2400" dirty="0" smtClean="0"/>
              <a:t> corresponds to many </a:t>
            </a:r>
            <a:r>
              <a:rPr lang="en-US" sz="2400" dirty="0" err="1" smtClean="0"/>
              <a:t>pks</a:t>
            </a:r>
            <a:r>
              <a:rPr lang="en-US" sz="2400" dirty="0" smtClean="0"/>
              <a:t> given to many users, is this good?</a:t>
            </a:r>
            <a:endParaRPr lang="fr-FR" sz="2400" dirty="0" smtClean="0"/>
          </a:p>
        </p:txBody>
      </p:sp>
      <p:pic>
        <p:nvPicPr>
          <p:cNvPr id="62" name="Picture 4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22" y="3884504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89956" y="3903439"/>
            <a:ext cx="70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Insecure: easier to make one give it away</a:t>
            </a:r>
            <a:endParaRPr lang="fr-FR" dirty="0"/>
          </a:p>
        </p:txBody>
      </p:sp>
      <p:sp>
        <p:nvSpPr>
          <p:cNvPr id="66" name="TextBox 65"/>
          <p:cNvSpPr txBox="1"/>
          <p:nvPr/>
        </p:nvSpPr>
        <p:spPr>
          <a:xfrm>
            <a:off x="1907704" y="5157192"/>
            <a:ext cx="7002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Either they share </a:t>
            </a:r>
            <a:r>
              <a:rPr lang="en-US" sz="2400" dirty="0" err="1" smtClean="0">
                <a:solidFill>
                  <a:srgbClr val="FF0000"/>
                </a:solidFill>
              </a:rPr>
              <a:t>sk</a:t>
            </a:r>
            <a:r>
              <a:rPr lang="en-US" sz="2400" dirty="0" smtClean="0">
                <a:solidFill>
                  <a:srgbClr val="FF0000"/>
                </a:solidFill>
              </a:rPr>
              <a:t>, which is not good</a:t>
            </a:r>
            <a:endParaRPr lang="fr-FR" dirty="0"/>
          </a:p>
        </p:txBody>
      </p:sp>
      <p:pic>
        <p:nvPicPr>
          <p:cNvPr id="67" name="Picture 4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8" y="5527914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1691680" y="2132856"/>
            <a:ext cx="792088" cy="792088"/>
            <a:chOff x="4788024" y="3994045"/>
            <a:chExt cx="792088" cy="792088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907704" y="1844824"/>
            <a:ext cx="792088" cy="792088"/>
            <a:chOff x="4788024" y="3994045"/>
            <a:chExt cx="792088" cy="79208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907704" y="5517232"/>
            <a:ext cx="700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Or only one has the </a:t>
            </a:r>
            <a:r>
              <a:rPr lang="en-US" sz="2400" dirty="0" err="1" smtClean="0">
                <a:solidFill>
                  <a:srgbClr val="FF0000"/>
                </a:solidFill>
              </a:rPr>
              <a:t>sk</a:t>
            </a:r>
            <a:r>
              <a:rPr lang="en-US" sz="2400" dirty="0" smtClean="0">
                <a:solidFill>
                  <a:srgbClr val="FF0000"/>
                </a:solidFill>
              </a:rPr>
              <a:t>, which means none of the others can decrypt.</a:t>
            </a:r>
            <a:endParaRPr lang="fr-FR" dirty="0"/>
          </a:p>
        </p:txBody>
      </p:sp>
      <p:sp>
        <p:nvSpPr>
          <p:cNvPr id="39" name="TextBox 38"/>
          <p:cNvSpPr txBox="1"/>
          <p:nvPr/>
        </p:nvSpPr>
        <p:spPr>
          <a:xfrm>
            <a:off x="1889956" y="5517232"/>
            <a:ext cx="586814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One </a:t>
            </a:r>
            <a:r>
              <a:rPr lang="en-US" sz="2400" dirty="0" err="1" smtClean="0">
                <a:solidFill>
                  <a:srgbClr val="FF0000"/>
                </a:solidFill>
              </a:rPr>
              <a:t>sk</a:t>
            </a:r>
            <a:r>
              <a:rPr lang="en-US" sz="2400" dirty="0" smtClean="0">
                <a:solidFill>
                  <a:srgbClr val="FF0000"/>
                </a:solidFill>
              </a:rPr>
              <a:t> should correspond to one </a:t>
            </a:r>
            <a:r>
              <a:rPr lang="en-US" sz="2400" dirty="0" err="1" smtClean="0">
                <a:solidFill>
                  <a:srgbClr val="FF0000"/>
                </a:solidFill>
              </a:rPr>
              <a:t>pk</a:t>
            </a:r>
            <a:endParaRPr lang="fr-FR" dirty="0"/>
          </a:p>
        </p:txBody>
      </p:sp>
      <p:sp>
        <p:nvSpPr>
          <p:cNvPr id="2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66" grpId="0"/>
      <p:bldP spid="66" grpId="1"/>
      <p:bldP spid="38" grpId="0"/>
      <p:bldP spid="38" grpId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and Public Keys (IV)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44" y="2204864"/>
            <a:ext cx="540060" cy="6180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069468" y="2132856"/>
            <a:ext cx="792088" cy="792088"/>
            <a:chOff x="4788024" y="3994045"/>
            <a:chExt cx="792088" cy="7920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017940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177988" y="2895327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426460" y="2895327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861556" y="2623106"/>
            <a:ext cx="3492388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35642" y="205224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connected</a:t>
            </a:r>
            <a:endParaRPr lang="fr-FR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013684" y="2751311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HOW?</a:t>
            </a:r>
            <a:endParaRPr lang="fr-FR" sz="2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971600" y="350100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Can one </a:t>
            </a:r>
            <a:r>
              <a:rPr lang="en-US" sz="2400" dirty="0" err="1" smtClean="0"/>
              <a:t>pk</a:t>
            </a:r>
            <a:r>
              <a:rPr lang="en-US" sz="2400" dirty="0" smtClean="0"/>
              <a:t> correspond to many </a:t>
            </a:r>
            <a:r>
              <a:rPr lang="en-US" sz="2400" dirty="0" err="1" smtClean="0"/>
              <a:t>sks</a:t>
            </a:r>
            <a:r>
              <a:rPr lang="en-US" sz="2400" dirty="0" smtClean="0"/>
              <a:t>, given to many users?</a:t>
            </a:r>
            <a:endParaRPr lang="fr-FR" sz="2400" dirty="0" smtClean="0"/>
          </a:p>
        </p:txBody>
      </p:sp>
      <p:sp>
        <p:nvSpPr>
          <p:cNvPr id="47" name="TextBox 46"/>
          <p:cNvSpPr txBox="1"/>
          <p:nvPr/>
        </p:nvSpPr>
        <p:spPr>
          <a:xfrm>
            <a:off x="971600" y="519958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One-to-one relationship between </a:t>
            </a:r>
            <a:r>
              <a:rPr lang="en-US" sz="2400" dirty="0" err="1" smtClean="0"/>
              <a:t>sk</a:t>
            </a:r>
            <a:r>
              <a:rPr lang="en-US" sz="2400" dirty="0" smtClean="0"/>
              <a:t> and </a:t>
            </a:r>
            <a:r>
              <a:rPr lang="en-US" sz="2400" dirty="0" err="1" smtClean="0"/>
              <a:t>pk</a:t>
            </a:r>
            <a:endParaRPr lang="fr-FR" sz="2400" dirty="0" smtClean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18443">
            <a:off x="6572457" y="1769325"/>
            <a:ext cx="540060" cy="61809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7255">
            <a:off x="6533178" y="2031121"/>
            <a:ext cx="540060" cy="618096"/>
          </a:xfrm>
          <a:prstGeom prst="rect">
            <a:avLst/>
          </a:prstGeom>
        </p:spPr>
      </p:pic>
      <p:pic>
        <p:nvPicPr>
          <p:cNvPr id="62" name="Picture 4" descr="#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31" y="4392647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763688" y="4293096"/>
            <a:ext cx="7002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Anything one decrypts, the others can decrypt too; easier to corrupt one of them</a:t>
            </a:r>
            <a:endParaRPr lang="fr-FR" dirty="0"/>
          </a:p>
        </p:txBody>
      </p:sp>
      <p:sp>
        <p:nvSpPr>
          <p:cNvPr id="44" name="TextBox 43"/>
          <p:cNvSpPr txBox="1"/>
          <p:nvPr/>
        </p:nvSpPr>
        <p:spPr>
          <a:xfrm>
            <a:off x="1881082" y="4365104"/>
            <a:ext cx="593127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One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dirty="0" err="1" smtClean="0">
                <a:solidFill>
                  <a:srgbClr val="FF0000"/>
                </a:solidFill>
              </a:rPr>
              <a:t>k</a:t>
            </a:r>
            <a:r>
              <a:rPr lang="en-US" sz="2400" dirty="0" smtClean="0">
                <a:solidFill>
                  <a:srgbClr val="FF0000"/>
                </a:solidFill>
              </a:rPr>
              <a:t> should correspond to one </a:t>
            </a:r>
            <a:r>
              <a:rPr lang="en-US" sz="2400" dirty="0" err="1">
                <a:solidFill>
                  <a:srgbClr val="FF0000"/>
                </a:solidFill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</a:rPr>
              <a:t>k</a:t>
            </a:r>
            <a:endParaRPr lang="fr-FR" dirty="0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681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0" grpId="0"/>
      <p:bldP spid="40" grpId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and Public Keys (V)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8" y="2204864"/>
            <a:ext cx="540060" cy="6180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25452" y="2132856"/>
            <a:ext cx="792088" cy="792088"/>
            <a:chOff x="4788024" y="3994045"/>
            <a:chExt cx="792088" cy="7920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033972" y="2924944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156176" y="2895327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861556" y="2415357"/>
            <a:ext cx="3096344" cy="553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81112" y="1844824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Easy</a:t>
            </a:r>
            <a:endParaRPr lang="fr-FR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010252" y="2751311"/>
            <a:ext cx="10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</a:t>
            </a:r>
            <a:endParaRPr lang="fr-FR" sz="2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971600" y="512757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pk</a:t>
            </a:r>
            <a:r>
              <a:rPr lang="en-US" sz="2400" dirty="0" smtClean="0"/>
              <a:t> should be easily computable from </a:t>
            </a:r>
            <a:r>
              <a:rPr lang="en-US" sz="2400" dirty="0" err="1" smtClean="0"/>
              <a:t>sk</a:t>
            </a:r>
            <a:endParaRPr lang="fr-FR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71600" y="555962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sk</a:t>
            </a:r>
            <a:r>
              <a:rPr lang="en-US" sz="2400" dirty="0" smtClean="0"/>
              <a:t> must be hard to compute from </a:t>
            </a:r>
            <a:r>
              <a:rPr lang="en-US" sz="2400" dirty="0" err="1" smtClean="0"/>
              <a:t>pk</a:t>
            </a:r>
            <a:r>
              <a:rPr lang="en-US" sz="2400" dirty="0" smtClean="0"/>
              <a:t>!</a:t>
            </a:r>
            <a:endParaRPr lang="fr-FR" sz="2400" dirty="0" smtClean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861556" y="2708920"/>
            <a:ext cx="309634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552028" y="3212976"/>
            <a:ext cx="401192" cy="3240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63688" y="3537012"/>
            <a:ext cx="6040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rely on some “hard” problem</a:t>
            </a:r>
            <a:endParaRPr lang="fr-FR" sz="2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2303748" y="4005064"/>
            <a:ext cx="50405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QC: you physically </a:t>
            </a:r>
            <a:r>
              <a:rPr lang="en-US" sz="2400" i="1" dirty="0" smtClean="0"/>
              <a:t>can’t</a:t>
            </a:r>
            <a:r>
              <a:rPr lang="en-US" sz="2400" dirty="0" smtClean="0"/>
              <a:t> invert</a:t>
            </a:r>
            <a:endParaRPr lang="fr-FR" sz="24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47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/>
      <p:bldP spid="46" grpId="0"/>
      <p:bldP spid="26" grpId="0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Graded Assignment (TD </a:t>
            </a:r>
            <a:r>
              <a:rPr lang="en-US" dirty="0" err="1" smtClean="0"/>
              <a:t>Noté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203123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Travail </a:t>
            </a:r>
            <a:r>
              <a:rPr lang="en-US" sz="2400" dirty="0" err="1" smtClean="0"/>
              <a:t>individuel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933056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À </a:t>
            </a:r>
            <a:r>
              <a:rPr lang="en-US" sz="2100" dirty="0" err="1" smtClean="0"/>
              <a:t>envoyer</a:t>
            </a:r>
            <a:r>
              <a:rPr lang="en-US" sz="2100" dirty="0" smtClean="0"/>
              <a:t> au plus </a:t>
            </a:r>
            <a:r>
              <a:rPr lang="en-US" sz="2100" dirty="0" err="1" smtClean="0"/>
              <a:t>tard</a:t>
            </a:r>
            <a:r>
              <a:rPr lang="en-US" sz="2100" dirty="0" smtClean="0"/>
              <a:t> le 21 </a:t>
            </a:r>
            <a:r>
              <a:rPr lang="en-US" sz="2100" dirty="0" err="1" smtClean="0"/>
              <a:t>octobre</a:t>
            </a:r>
            <a:r>
              <a:rPr lang="en-US" sz="2100" dirty="0" smtClean="0"/>
              <a:t> à 15H</a:t>
            </a:r>
            <a:endParaRPr lang="fr-FR" sz="21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11560" y="152717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2 TD’s </a:t>
            </a:r>
            <a:r>
              <a:rPr lang="en-US" sz="2400" dirty="0" err="1" smtClean="0"/>
              <a:t>Notés</a:t>
            </a:r>
            <a:endParaRPr lang="fr-F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2525995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À </a:t>
            </a:r>
            <a:r>
              <a:rPr lang="en-US" sz="2400" dirty="0" err="1" smtClean="0"/>
              <a:t>envoyer</a:t>
            </a:r>
            <a:r>
              <a:rPr lang="en-US" sz="2400" dirty="0" smtClean="0"/>
              <a:t>: par </a:t>
            </a:r>
            <a:r>
              <a:rPr lang="en-US" sz="2400" dirty="0" err="1" smtClean="0"/>
              <a:t>courriel</a:t>
            </a:r>
            <a:r>
              <a:rPr lang="en-US" sz="2400" dirty="0" smtClean="0"/>
              <a:t> à: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maria-cristina.onete@irisa.fr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342900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TD </a:t>
            </a:r>
            <a:r>
              <a:rPr lang="en-US" sz="2400" dirty="0" err="1" smtClean="0"/>
              <a:t>noté</a:t>
            </a:r>
            <a:r>
              <a:rPr lang="en-US" sz="2400" dirty="0" smtClean="0"/>
              <a:t> </a:t>
            </a:r>
            <a:r>
              <a:rPr lang="en-US" sz="2400" dirty="0" err="1" smtClean="0"/>
              <a:t>numéro</a:t>
            </a:r>
            <a:r>
              <a:rPr lang="en-US" sz="2400" dirty="0" smtClean="0"/>
              <a:t> 1: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4885710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À </a:t>
            </a:r>
            <a:r>
              <a:rPr lang="en-US" sz="2100" dirty="0" err="1" smtClean="0"/>
              <a:t>envoyer</a:t>
            </a:r>
            <a:r>
              <a:rPr lang="en-US" sz="2100" dirty="0" smtClean="0"/>
              <a:t> au plus </a:t>
            </a:r>
            <a:r>
              <a:rPr lang="en-US" sz="2100" dirty="0" err="1" smtClean="0"/>
              <a:t>tard</a:t>
            </a:r>
            <a:r>
              <a:rPr lang="en-US" sz="2100" dirty="0" smtClean="0"/>
              <a:t> le 25 </a:t>
            </a:r>
            <a:r>
              <a:rPr lang="en-US" sz="2100" dirty="0" err="1" smtClean="0"/>
              <a:t>novembre</a:t>
            </a:r>
            <a:r>
              <a:rPr lang="en-US" sz="2100" dirty="0"/>
              <a:t> </a:t>
            </a:r>
            <a:r>
              <a:rPr lang="en-US" sz="2100" dirty="0" smtClean="0"/>
              <a:t>à 15H</a:t>
            </a:r>
            <a:endParaRPr lang="fr-FR" sz="21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11560" y="44371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TD </a:t>
            </a:r>
            <a:r>
              <a:rPr lang="en-US" sz="2400" dirty="0" err="1" smtClean="0"/>
              <a:t>noté</a:t>
            </a:r>
            <a:r>
              <a:rPr lang="en-US" sz="2400" dirty="0" smtClean="0"/>
              <a:t> </a:t>
            </a:r>
            <a:r>
              <a:rPr lang="en-US" sz="2400" dirty="0" err="1" smtClean="0"/>
              <a:t>numéro</a:t>
            </a:r>
            <a:r>
              <a:rPr lang="en-US" sz="2400" dirty="0" smtClean="0"/>
              <a:t> 2: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5062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and Public Keys (VI)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2132856"/>
            <a:ext cx="540060" cy="6180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123728" y="2060848"/>
            <a:ext cx="792088" cy="792088"/>
            <a:chOff x="4788024" y="3994045"/>
            <a:chExt cx="792088" cy="7920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249996" y="2852936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372200" y="2780928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059832" y="2343349"/>
            <a:ext cx="3096344" cy="553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179388" y="1772816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Easy</a:t>
            </a:r>
            <a:endParaRPr lang="fr-FR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208528" y="2679303"/>
            <a:ext cx="10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</a:t>
            </a:r>
            <a:endParaRPr lang="fr-FR" sz="2400" dirty="0" smtClean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3059832" y="2636912"/>
            <a:ext cx="309634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71600" y="3645024"/>
                <a:ext cx="78488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Does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𝑝𝑘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≔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𝑠𝑘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 for some value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 work?</a:t>
                </a:r>
                <a:endParaRPr lang="fr-FR" sz="2400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645024"/>
                <a:ext cx="78488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0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187624" y="4047455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B050"/>
                </a:solidFill>
              </a:rPr>
              <a:t>Computable</a:t>
            </a:r>
            <a:endParaRPr lang="fr-FR" sz="2400" dirty="0" smtClean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4479503"/>
                <a:ext cx="67687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Trivial to invert once you know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479503"/>
                <a:ext cx="676875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61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547664" y="491155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i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constant: generate keys, learn </a:t>
            </a:r>
            <a:r>
              <a:rPr lang="en-US" sz="2400" i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47664" y="530120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</a:rPr>
              <a:t>If </a:t>
            </a:r>
            <a:r>
              <a:rPr lang="en-US" sz="2400" i="1" dirty="0" smtClean="0">
                <a:solidFill>
                  <a:srgbClr val="00B050"/>
                </a:solidFill>
              </a:rPr>
              <a:t>c</a:t>
            </a:r>
            <a:r>
              <a:rPr lang="en-US" sz="2400" dirty="0" smtClean="0">
                <a:solidFill>
                  <a:srgbClr val="00B050"/>
                </a:solidFill>
              </a:rPr>
              <a:t> unique (per user), and chosen at random out of big space, it could be ok </a:t>
            </a:r>
            <a:endParaRPr lang="fr-FR" sz="2400" dirty="0" smtClean="0">
              <a:solidFill>
                <a:srgbClr val="00B050"/>
              </a:solidFill>
            </a:endParaRP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109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0" grpId="0"/>
      <p:bldP spid="21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and Public Keys (VII)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Assume keys are “well” chosen:</a:t>
            </a:r>
            <a:endParaRPr lang="fr-F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87624" y="206084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pk</a:t>
            </a:r>
            <a:r>
              <a:rPr lang="en-US" sz="2400" dirty="0" smtClean="0"/>
              <a:t> easy to compute from </a:t>
            </a:r>
            <a:r>
              <a:rPr lang="en-US" sz="2400" dirty="0" err="1" smtClean="0"/>
              <a:t>sk</a:t>
            </a:r>
            <a:endParaRPr lang="fr-FR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87624" y="242088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sk</a:t>
            </a:r>
            <a:r>
              <a:rPr lang="en-US" sz="2400" dirty="0" smtClean="0"/>
              <a:t> large enough; hard to find from </a:t>
            </a:r>
            <a:r>
              <a:rPr lang="en-US" sz="2400" dirty="0" err="1"/>
              <a:t>p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83568" y="303934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How does Amelie know which </a:t>
            </a:r>
            <a:r>
              <a:rPr lang="en-US" sz="2400" dirty="0" err="1" smtClean="0"/>
              <a:t>pk</a:t>
            </a:r>
            <a:r>
              <a:rPr lang="en-US" sz="2400" dirty="0" smtClean="0"/>
              <a:t> is Baptiste’s? </a:t>
            </a:r>
            <a:endParaRPr lang="fr-F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87624" y="361540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Baptiste could give it to Amelie in person</a:t>
            </a:r>
            <a:endParaRPr lang="fr-FR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796136" y="4121751"/>
            <a:ext cx="23042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cumbersome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pic>
        <p:nvPicPr>
          <p:cNvPr id="10" name="Picture 4" descr="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38" y="4130145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87624" y="4695527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Get someone to check and attest that a specific key is Baptiste’s</a:t>
            </a:r>
            <a:endParaRPr lang="fr-FR" sz="2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5631631"/>
            <a:ext cx="21602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0A20E"/>
                </a:solidFill>
              </a:rPr>
              <a:t>c</a:t>
            </a:r>
            <a:r>
              <a:rPr lang="en-US" sz="2400" dirty="0" smtClean="0">
                <a:solidFill>
                  <a:srgbClr val="20A20E"/>
                </a:solidFill>
              </a:rPr>
              <a:t>ertification!</a:t>
            </a:r>
            <a:endParaRPr lang="fr-FR" sz="2400" dirty="0" smtClean="0">
              <a:solidFill>
                <a:srgbClr val="20A20E"/>
              </a:solidFill>
            </a:endParaRPr>
          </a:p>
        </p:txBody>
      </p:sp>
      <p:pic>
        <p:nvPicPr>
          <p:cNvPr id="13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42313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34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7668344" y="2924944"/>
            <a:ext cx="792088" cy="792088"/>
            <a:chOff x="4788024" y="3994045"/>
            <a:chExt cx="792088" cy="79208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Certification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Centralized certification – hierarchical</a:t>
            </a:r>
            <a:endParaRPr lang="fr-F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11560" y="195922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Decentralized – PGP</a:t>
            </a:r>
            <a:endParaRPr lang="fr-FR" sz="2400" dirty="0" smtClean="0"/>
          </a:p>
        </p:txBody>
      </p:sp>
      <p:sp>
        <p:nvSpPr>
          <p:cNvPr id="7" name="Oval 6"/>
          <p:cNvSpPr/>
          <p:nvPr/>
        </p:nvSpPr>
        <p:spPr>
          <a:xfrm>
            <a:off x="395536" y="1527175"/>
            <a:ext cx="7056784" cy="53367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86" y="5521212"/>
            <a:ext cx="540060" cy="61809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28688" y="4653136"/>
            <a:ext cx="792088" cy="792088"/>
            <a:chOff x="4788024" y="3994045"/>
            <a:chExt cx="792088" cy="79208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09120"/>
            <a:ext cx="1080120" cy="1080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62" y="2738078"/>
            <a:ext cx="1613334" cy="16133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3568" y="564559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Baptiste</a:t>
            </a:r>
            <a:endParaRPr lang="fr-FR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719520" y="3645024"/>
            <a:ext cx="2204408" cy="94294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67844" y="43514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Certification Authority</a:t>
            </a:r>
          </a:p>
          <a:p>
            <a:pPr algn="ctr"/>
            <a:r>
              <a:rPr lang="en-US" dirty="0" smtClean="0"/>
              <a:t>(CA)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084168" y="2420888"/>
            <a:ext cx="2376264" cy="371842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6084168" y="2420888"/>
            <a:ext cx="237626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Certificate</a:t>
            </a:r>
            <a:endParaRPr lang="fr-FR" sz="21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292494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Baptiste</a:t>
            </a:r>
            <a:endParaRPr lang="fr-FR" dirty="0"/>
          </a:p>
        </p:txBody>
      </p:sp>
      <p:sp>
        <p:nvSpPr>
          <p:cNvPr id="23" name="TextBox 22"/>
          <p:cNvSpPr txBox="1"/>
          <p:nvPr/>
        </p:nvSpPr>
        <p:spPr>
          <a:xfrm>
            <a:off x="6156176" y="33569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ublic key</a:t>
            </a:r>
            <a:endParaRPr lang="fr-FR" dirty="0"/>
          </a:p>
        </p:txBody>
      </p:sp>
      <p:sp>
        <p:nvSpPr>
          <p:cNvPr id="27" name="TextBox 26"/>
          <p:cNvSpPr txBox="1"/>
          <p:nvPr/>
        </p:nvSpPr>
        <p:spPr>
          <a:xfrm>
            <a:off x="6156176" y="37797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</a:t>
            </a:r>
            <a:r>
              <a:rPr lang="en-US" dirty="0" err="1" smtClean="0"/>
              <a:t>k</a:t>
            </a:r>
            <a:r>
              <a:rPr lang="en-US" dirty="0" smtClean="0"/>
              <a:t> used for: </a:t>
            </a:r>
            <a:endParaRPr lang="fr-FR" dirty="0"/>
          </a:p>
        </p:txBody>
      </p:sp>
      <p:sp>
        <p:nvSpPr>
          <p:cNvPr id="28" name="TextBox 27"/>
          <p:cNvSpPr txBox="1"/>
          <p:nvPr/>
        </p:nvSpPr>
        <p:spPr>
          <a:xfrm>
            <a:off x="6444208" y="42117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PKE</a:t>
            </a:r>
            <a:endParaRPr lang="fr-FR" dirty="0"/>
          </a:p>
        </p:txBody>
      </p:sp>
      <p:sp>
        <p:nvSpPr>
          <p:cNvPr id="29" name="TextBox 28"/>
          <p:cNvSpPr txBox="1"/>
          <p:nvPr/>
        </p:nvSpPr>
        <p:spPr>
          <a:xfrm>
            <a:off x="6444208" y="4509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signatures</a:t>
            </a:r>
            <a:endParaRPr lang="fr-FR" dirty="0"/>
          </a:p>
        </p:txBody>
      </p:sp>
      <p:sp>
        <p:nvSpPr>
          <p:cNvPr id="30" name="TextBox 29"/>
          <p:cNvSpPr txBox="1"/>
          <p:nvPr/>
        </p:nvSpPr>
        <p:spPr>
          <a:xfrm>
            <a:off x="6156176" y="48598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Expires on…</a:t>
            </a:r>
            <a:endParaRPr lang="fr-FR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7695141" y="5477950"/>
            <a:ext cx="933507" cy="116688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948264" y="558924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</a:t>
            </a:r>
            <a:endParaRPr lang="fr-FR" sz="2400" dirty="0"/>
          </a:p>
        </p:txBody>
      </p:sp>
      <p:sp>
        <p:nvSpPr>
          <p:cNvPr id="3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49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5" grpId="0"/>
      <p:bldP spid="19" grpId="0"/>
      <p:bldP spid="20" grpId="0" animBg="1"/>
      <p:bldP spid="21" grpId="0" animBg="1"/>
      <p:bldP spid="22" grpId="0"/>
      <p:bldP spid="23" grpId="0"/>
      <p:bldP spid="27" grpId="0"/>
      <p:bldP spid="28" grpId="0"/>
      <p:bldP spid="29" grpId="0"/>
      <p:bldP spid="30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81328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Digital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Digital Signature (will come back in TDs 3 and 4)</a:t>
            </a:r>
            <a:endParaRPr lang="fr-FR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928"/>
            <a:ext cx="792088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994420" cy="994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36293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Baptiste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Signer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3131840" y="2348880"/>
            <a:ext cx="608263" cy="761920"/>
            <a:chOff x="1835696" y="3140968"/>
            <a:chExt cx="1231290" cy="11764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598388">
              <a:off x="2019391" y="3418457"/>
              <a:ext cx="734892" cy="57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3449746" y="2832082"/>
            <a:ext cx="317621" cy="39702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987824" y="3284984"/>
            <a:ext cx="309634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15616" y="464384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Goal: message </a:t>
            </a:r>
            <a:r>
              <a:rPr lang="en-US" dirty="0" smtClean="0">
                <a:solidFill>
                  <a:srgbClr val="FF0000"/>
                </a:solidFill>
              </a:rPr>
              <a:t>authenticity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0092" y="4026301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0A20E"/>
                </a:solidFill>
              </a:rPr>
              <a:t>Yes, M came from Signer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No, M is not from Signer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5616" y="5003884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 Goal: message </a:t>
            </a:r>
            <a:r>
              <a:rPr lang="en-US" dirty="0" smtClean="0">
                <a:solidFill>
                  <a:srgbClr val="FF0000"/>
                </a:solidFill>
              </a:rPr>
              <a:t>confidentiality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47664" y="536392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Signatures usually do not hide the message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5723964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fact, M is often sent in clear, before the signature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Aside: Digital Signatures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Digital Signature (will come back in TDs 3 and 4)</a:t>
            </a:r>
            <a:endParaRPr lang="fr-FR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80928"/>
            <a:ext cx="792088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994420" cy="994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6136" y="36293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Baptiste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36450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Signer</a:t>
            </a:r>
            <a:endParaRPr lang="fr-FR" dirty="0"/>
          </a:p>
        </p:txBody>
      </p:sp>
      <p:grpSp>
        <p:nvGrpSpPr>
          <p:cNvPr id="9" name="Group 8"/>
          <p:cNvGrpSpPr/>
          <p:nvPr/>
        </p:nvGrpSpPr>
        <p:grpSpPr>
          <a:xfrm>
            <a:off x="3131840" y="2348880"/>
            <a:ext cx="608263" cy="761920"/>
            <a:chOff x="1835696" y="3140968"/>
            <a:chExt cx="1231290" cy="117643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20598388">
              <a:off x="2019391" y="3418457"/>
              <a:ext cx="734892" cy="570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M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3449746" y="2832082"/>
            <a:ext cx="317621" cy="397026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987824" y="3284984"/>
            <a:ext cx="3096344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7584" y="429309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signatures work: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65313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Signer has a </a:t>
            </a:r>
            <a:r>
              <a:rPr lang="en-US" dirty="0" smtClean="0">
                <a:solidFill>
                  <a:srgbClr val="FF0000"/>
                </a:solidFill>
              </a:rPr>
              <a:t>secret key</a:t>
            </a:r>
            <a:r>
              <a:rPr lang="en-US" dirty="0" smtClean="0"/>
              <a:t>, known only to him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501317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He </a:t>
            </a:r>
            <a:r>
              <a:rPr lang="en-US" dirty="0" smtClean="0">
                <a:solidFill>
                  <a:srgbClr val="FF0000"/>
                </a:solidFill>
              </a:rPr>
              <a:t>signs</a:t>
            </a:r>
            <a:r>
              <a:rPr lang="en-US" dirty="0" smtClean="0"/>
              <a:t> M with the secret key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556804"/>
            <a:ext cx="398060" cy="3831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87624" y="5373216"/>
            <a:ext cx="795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Everyone can check the signature given M and the </a:t>
            </a:r>
            <a:r>
              <a:rPr lang="en-US" dirty="0" smtClean="0">
                <a:solidFill>
                  <a:srgbClr val="FF0000"/>
                </a:solidFill>
              </a:rPr>
              <a:t>public key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57239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Security: nobody can </a:t>
            </a:r>
            <a:r>
              <a:rPr lang="en-US" dirty="0" smtClean="0">
                <a:solidFill>
                  <a:srgbClr val="FF0000"/>
                </a:solidFill>
              </a:rPr>
              <a:t>forge</a:t>
            </a:r>
            <a:r>
              <a:rPr lang="en-US" dirty="0" smtClean="0"/>
              <a:t> the signature without the secret key 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3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Certification (II)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General structure of X.509 certificates:</a:t>
            </a:r>
            <a:endParaRPr lang="fr-FR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47664" y="2607295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“Header”: version, serial number, algorithm (goal)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9969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Signer info: Issuer ID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336047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Validity: start date</a:t>
            </a:r>
          </a:p>
          <a:p>
            <a:r>
              <a:rPr lang="en-US" dirty="0" smtClean="0"/>
              <a:t>                end date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4017838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Content: who the certificate goes to</a:t>
            </a:r>
          </a:p>
          <a:p>
            <a:r>
              <a:rPr lang="en-US" dirty="0" smtClean="0"/>
              <a:t>                  Algorithm for PK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Actual PK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2204864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Certificate</a:t>
            </a:r>
            <a:endParaRPr lang="fr-FR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529191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Signing Algorithm</a:t>
            </a:r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565195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Signature</a:t>
            </a:r>
            <a:endParaRPr lang="fr-FR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493187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Extensions</a:t>
            </a:r>
            <a:endParaRPr lang="fr-FR" dirty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1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Certification (III) 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Certificate Issuers and Receivers</a:t>
            </a:r>
            <a:endParaRPr lang="fr-FR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187624" y="206084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Issuer is either CA or has a valid certificate to sign certificates</a:t>
            </a:r>
            <a:endParaRPr lang="fr-FR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2771800" y="2852936"/>
            <a:ext cx="37444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Verify Issuer Signature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5736" y="3327375"/>
            <a:ext cx="518457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Check Issuer certificate validity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3894147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Receiver is who he claims to be</a:t>
            </a:r>
            <a:endParaRPr lang="fr-FR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987824" y="5157192"/>
            <a:ext cx="39604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Alternative identification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91680" y="4335487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PK issued to name in DN style (unique), to email address, or DNS entry</a:t>
            </a:r>
            <a:endParaRPr lang="fr-FR" sz="24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987824" y="5589240"/>
            <a:ext cx="396044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Blacklisting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43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 to now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93210" y="1628800"/>
            <a:ext cx="805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Secure communication over insecure channels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25258" y="2103239"/>
            <a:ext cx="762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Use encryption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535287"/>
            <a:ext cx="805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Symmetric vs. Public-Key Encryption</a:t>
            </a:r>
            <a:endParaRPr lang="fr-F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2996952"/>
            <a:ext cx="762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SE: </a:t>
            </a:r>
            <a:r>
              <a:rPr lang="en-US" sz="2400" dirty="0" err="1" smtClean="0"/>
              <a:t>sk</a:t>
            </a:r>
            <a:r>
              <a:rPr lang="en-US" sz="2400" dirty="0" smtClean="0"/>
              <a:t> used for encryption and decryption</a:t>
            </a:r>
            <a:endParaRPr lang="fr-F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3429000"/>
            <a:ext cx="762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PKE: </a:t>
            </a:r>
            <a:r>
              <a:rPr lang="en-US" sz="2400" dirty="0" err="1" smtClean="0"/>
              <a:t>pk</a:t>
            </a:r>
            <a:r>
              <a:rPr lang="en-US" sz="2400" dirty="0" smtClean="0"/>
              <a:t> for encryption; </a:t>
            </a:r>
            <a:r>
              <a:rPr lang="en-US" sz="2400" dirty="0" err="1" smtClean="0"/>
              <a:t>sk</a:t>
            </a:r>
            <a:r>
              <a:rPr lang="en-US" sz="2400" dirty="0" smtClean="0"/>
              <a:t> for decryption</a:t>
            </a:r>
            <a:endParaRPr lang="fr-F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3903439"/>
            <a:ext cx="805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PKE Security</a:t>
            </a:r>
            <a:endParaRPr lang="fr-FR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365104"/>
            <a:ext cx="762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</a:t>
            </a:r>
            <a:r>
              <a:rPr lang="en-US" sz="2400" dirty="0" err="1" smtClean="0"/>
              <a:t>k</a:t>
            </a:r>
            <a:r>
              <a:rPr lang="en-US" sz="2400" dirty="0" smtClean="0"/>
              <a:t> easy to compute from </a:t>
            </a:r>
            <a:r>
              <a:rPr lang="en-US" sz="2400" dirty="0" err="1" smtClean="0"/>
              <a:t>sk</a:t>
            </a:r>
            <a:r>
              <a:rPr lang="en-US" sz="2400" dirty="0" smtClean="0"/>
              <a:t> and certified</a:t>
            </a:r>
            <a:endParaRPr lang="fr-F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767535"/>
            <a:ext cx="762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r>
              <a:rPr lang="en-US" sz="2400" dirty="0" smtClean="0"/>
              <a:t> hard to retrieve from </a:t>
            </a:r>
            <a:r>
              <a:rPr lang="en-US" sz="2400" dirty="0" err="1" smtClean="0"/>
              <a:t>pk</a:t>
            </a:r>
            <a:r>
              <a:rPr lang="en-US" sz="2400" dirty="0" smtClean="0"/>
              <a:t> and long enough</a:t>
            </a:r>
            <a:endParaRPr lang="fr-FR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5190291"/>
            <a:ext cx="762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Goal: attacker can’t learn anything about plaintext: IND-CPA/IND-CCA</a:t>
            </a:r>
            <a:endParaRPr lang="fr-FR" sz="2400" dirty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1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Basics of Public-Key Encryption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32737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RSA Encryption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0608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Syntax – general algorithms</a:t>
            </a:r>
            <a:endParaRPr lang="fr-FR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46327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Plaintext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ecurity notions</a:t>
            </a:r>
            <a:endParaRPr lang="fr-FR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286571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Certification and PKI</a:t>
            </a:r>
            <a:endParaRPr lang="fr-FR" sz="24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37890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Basics: number theory</a:t>
            </a:r>
            <a:endParaRPr lang="fr-F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19147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Textbook RSA</a:t>
            </a:r>
            <a:endParaRPr lang="fr-FR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458112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Security of Textbook RSA &amp; Fixes</a:t>
            </a:r>
            <a:endParaRPr lang="fr-FR" sz="2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115616" y="498355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Bleichenbacher’s</a:t>
            </a:r>
            <a:r>
              <a:rPr lang="en-US" sz="2400" dirty="0" smtClean="0"/>
              <a:t> attack</a:t>
            </a:r>
            <a:endParaRPr lang="fr-FR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41560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Next lecture: attacks, safe modes, applications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9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Secret and Public Keys (IV)</a:t>
            </a:r>
            <a:endParaRPr lang="fr-FR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28" y="2204864"/>
            <a:ext cx="540060" cy="6180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25452" y="2132856"/>
            <a:ext cx="792088" cy="792088"/>
            <a:chOff x="4788024" y="3994045"/>
            <a:chExt cx="792088" cy="7920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259632" y="2060848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966012" y="1959223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2861556" y="2415357"/>
            <a:ext cx="3096344" cy="5531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981112" y="1844824"/>
            <a:ext cx="97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Easy</a:t>
            </a:r>
            <a:endParaRPr lang="fr-FR" sz="24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4010252" y="2751311"/>
            <a:ext cx="1083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</a:t>
            </a:r>
            <a:endParaRPr lang="fr-FR" sz="24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971600" y="5127575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pk</a:t>
            </a:r>
            <a:r>
              <a:rPr lang="en-US" sz="2400" dirty="0" smtClean="0"/>
              <a:t> should be easily computable from </a:t>
            </a:r>
            <a:r>
              <a:rPr lang="en-US" sz="2400" dirty="0" err="1" smtClean="0"/>
              <a:t>sk</a:t>
            </a:r>
            <a:endParaRPr lang="fr-FR" sz="24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971600" y="5559623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sk</a:t>
            </a:r>
            <a:r>
              <a:rPr lang="en-US" sz="2400" dirty="0" smtClean="0"/>
              <a:t> must be hard to compute from </a:t>
            </a:r>
            <a:r>
              <a:rPr lang="en-US" sz="2400" dirty="0" err="1" smtClean="0"/>
              <a:t>pk</a:t>
            </a:r>
            <a:r>
              <a:rPr lang="en-US" sz="2400" dirty="0" smtClean="0"/>
              <a:t>!</a:t>
            </a:r>
            <a:endParaRPr lang="fr-FR" sz="2400" dirty="0" smtClean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2861556" y="2708920"/>
            <a:ext cx="3096344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4552028" y="3212976"/>
            <a:ext cx="401192" cy="3240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763688" y="3537012"/>
            <a:ext cx="60402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Usually rely on some “hard” problem</a:t>
            </a:r>
            <a:endParaRPr lang="fr-FR" sz="2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2303748" y="4005064"/>
            <a:ext cx="50405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QC: you physically </a:t>
            </a:r>
            <a:r>
              <a:rPr lang="en-US" sz="2400" i="1" dirty="0" smtClean="0"/>
              <a:t>can’t</a:t>
            </a:r>
            <a:r>
              <a:rPr lang="en-US" sz="2400" dirty="0" smtClean="0"/>
              <a:t> invert</a:t>
            </a:r>
            <a:endParaRPr lang="fr-FR" sz="2400" dirty="0" smtClean="0"/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52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954080" cy="1512168"/>
          </a:xfrm>
        </p:spPr>
        <p:txBody>
          <a:bodyPr/>
          <a:lstStyle/>
          <a:p>
            <a:r>
              <a:rPr lang="en-GB" sz="3600" dirty="0" smtClean="0"/>
              <a:t>Public-Key Encryption. RSA Basics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Theory: Prime fields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Prime numbers, finite fields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132856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 smtClean="0"/>
              <a:t>p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0000"/>
                </a:solidFill>
              </a:rPr>
              <a:t>prime</a:t>
            </a:r>
            <a:r>
              <a:rPr lang="en-US" sz="2400" dirty="0" smtClean="0"/>
              <a:t> if its divisible only by 1 and </a:t>
            </a:r>
            <a:r>
              <a:rPr lang="en-US" sz="2400" i="1" dirty="0" smtClean="0"/>
              <a:t>p</a:t>
            </a:r>
            <a:endParaRPr lang="fr-FR" sz="2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07704" y="26369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2; 3; 17; 91; 293; 1777; </a:t>
            </a:r>
            <a:r>
              <a:rPr lang="fr-FR" sz="2000" dirty="0"/>
              <a:t>2,147,483,647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3111351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lgerian" panose="04020705040A02060702" pitchFamily="82" charset="0"/>
              </a:rPr>
              <a:t>Z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= {0, 1, … </a:t>
            </a:r>
            <a:r>
              <a:rPr lang="en-US" sz="2400" i="1" dirty="0" smtClean="0"/>
              <a:t>p</a:t>
            </a:r>
            <a:r>
              <a:rPr lang="en-US" sz="2400" dirty="0" smtClean="0"/>
              <a:t>-1} is a </a:t>
            </a:r>
            <a:r>
              <a:rPr lang="en-US" sz="2400" dirty="0" smtClean="0">
                <a:solidFill>
                  <a:srgbClr val="FF0000"/>
                </a:solidFill>
              </a:rPr>
              <a:t>finite field</a:t>
            </a:r>
            <a:r>
              <a:rPr lang="en-US" sz="2400" dirty="0" smtClean="0"/>
              <a:t>; </a:t>
            </a:r>
            <a:r>
              <a:rPr lang="en-US" sz="2400" i="1" dirty="0" smtClean="0"/>
              <a:t>p</a:t>
            </a:r>
            <a:r>
              <a:rPr lang="en-US" sz="2400" dirty="0" smtClean="0"/>
              <a:t> = 0</a:t>
            </a:r>
            <a:endParaRPr lang="fr-F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123728" y="357301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anose="04020705040A02060702" pitchFamily="82" charset="0"/>
              </a:rPr>
              <a:t>Z</a:t>
            </a:r>
            <a:r>
              <a:rPr lang="en-US" sz="2400" baseline="-25000" dirty="0" err="1" smtClean="0"/>
              <a:t>p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is a </a:t>
            </a:r>
            <a:r>
              <a:rPr lang="en-US" sz="2400" i="1" dirty="0" smtClean="0"/>
              <a:t>group</a:t>
            </a:r>
            <a:r>
              <a:rPr lang="en-US" sz="2400" dirty="0" smtClean="0"/>
              <a:t> under addition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23728" y="4005064"/>
                <a:ext cx="583264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u="sng" baseline="-25000" dirty="0" smtClean="0"/>
                  <a:t> </a:t>
                </a:r>
                <a:r>
                  <a:rPr lang="en-US" sz="2400" u="sng" dirty="0" smtClean="0"/>
                  <a:t>is a </a:t>
                </a:r>
                <a:r>
                  <a:rPr lang="en-US" sz="2400" i="1" u="sng" dirty="0" smtClean="0">
                    <a:solidFill>
                      <a:srgbClr val="FF0000"/>
                    </a:solidFill>
                  </a:rPr>
                  <a:t>group</a:t>
                </a:r>
                <a:r>
                  <a:rPr lang="en-US" sz="2400" u="sng" dirty="0" smtClean="0"/>
                  <a:t> under multiplication</a:t>
                </a:r>
                <a:endParaRPr lang="fr-FR" sz="2400" u="sng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005064"/>
                <a:ext cx="5832648" cy="490199"/>
              </a:xfrm>
              <a:prstGeom prst="rect">
                <a:avLst/>
              </a:prstGeom>
              <a:blipFill rotWithShape="1">
                <a:blip r:embed="rId2"/>
                <a:stretch>
                  <a:fillRect l="-104" t="-125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51720" y="4437112"/>
                <a:ext cx="655272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then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𝑥𝑦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437112"/>
                <a:ext cx="6552728" cy="490199"/>
              </a:xfrm>
              <a:prstGeom prst="rect">
                <a:avLst/>
              </a:prstGeom>
              <a:blipFill rotWithShape="1">
                <a:blip r:embed="rId3"/>
                <a:stretch>
                  <a:fillRect l="-1304" t="-125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51720" y="5271591"/>
                <a:ext cx="65527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∗1=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71591"/>
                <a:ext cx="655272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304" t="-4000" b="-2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51720" y="5675105"/>
                <a:ext cx="655272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/>
                  <a:t>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 err="1" smtClean="0"/>
                  <a:t>there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𝑥𝑦</m:t>
                    </m:r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675105"/>
                <a:ext cx="6552728" cy="490199"/>
              </a:xfrm>
              <a:prstGeom prst="rect">
                <a:avLst/>
              </a:prstGeom>
              <a:blipFill rotWithShape="1">
                <a:blip r:embed="rId5"/>
                <a:stretch>
                  <a:fillRect l="-1304" t="-125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1720" y="4883017"/>
                <a:ext cx="655272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err="1" smtClean="0"/>
                  <a:t>then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𝑧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𝑦𝑧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883017"/>
                <a:ext cx="6552728" cy="490199"/>
              </a:xfrm>
              <a:prstGeom prst="rect">
                <a:avLst/>
              </a:prstGeom>
              <a:blipFill rotWithShape="1">
                <a:blip r:embed="rId6"/>
                <a:stretch>
                  <a:fillRect l="-1304" t="-125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303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Number Theory: Prime Fields (II)</a:t>
            </a:r>
            <a:endParaRPr lang="fr-F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71600" y="2175247"/>
                <a:ext cx="7272808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err="1" smtClean="0">
                    <a:latin typeface="Algerian" panose="04020705040A02060702" pitchFamily="82" charset="0"/>
                  </a:rPr>
                  <a:t>Z</a:t>
                </a:r>
                <a:r>
                  <a:rPr lang="en-US" sz="2400" baseline="-25000" dirty="0" err="1" smtClean="0"/>
                  <a:t>p</a:t>
                </a:r>
                <a:r>
                  <a:rPr lang="en-US" sz="2400" dirty="0" smtClean="0"/>
                  <a:t> = {0, 1, … 16};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 smtClean="0"/>
                  <a:t> = {1, … 16} </a:t>
                </a:r>
              </a:p>
              <a:p>
                <a:r>
                  <a:rPr lang="en-US" sz="2400" dirty="0"/>
                  <a:t> </a:t>
                </a:r>
                <a:r>
                  <a:rPr lang="en-US" sz="2400" dirty="0" smtClean="0"/>
                  <a:t>  17 = 0</a:t>
                </a:r>
                <a:endParaRPr lang="fr-FR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75247"/>
                <a:ext cx="7272808" cy="859531"/>
              </a:xfrm>
              <a:prstGeom prst="rect">
                <a:avLst/>
              </a:prstGeom>
              <a:blipFill rotWithShape="1">
                <a:blip r:embed="rId2"/>
                <a:stretch>
                  <a:fillRect l="-1090" t="-7092" b="-1489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99592" y="4653136"/>
                <a:ext cx="814666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2400" dirty="0" smtClean="0"/>
                  <a:t>Inverses: For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 err="1" smtClean="0"/>
                  <a:t>there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y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smtClean="0"/>
                  <a:t> s.t.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𝑥𝑦</m:t>
                    </m:r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653136"/>
                <a:ext cx="8146660" cy="490199"/>
              </a:xfrm>
              <a:prstGeom prst="rect">
                <a:avLst/>
              </a:prstGeom>
              <a:blipFill rotWithShape="1">
                <a:blip r:embed="rId3"/>
                <a:stretch>
                  <a:fillRect l="-1048" t="-12346" b="-18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Example: p = 17.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71600" y="3089377"/>
                <a:ext cx="727280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/>
                  <a:t> </a:t>
                </a:r>
                <a:r>
                  <a:rPr lang="fr-FR" sz="2400" dirty="0" err="1"/>
                  <a:t>then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𝑥𝑦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089377"/>
                <a:ext cx="7272808" cy="490199"/>
              </a:xfrm>
              <a:prstGeom prst="rect">
                <a:avLst/>
              </a:prstGeom>
              <a:blipFill rotWithShape="1">
                <a:blip r:embed="rId4"/>
                <a:stretch>
                  <a:fillRect l="-1090" t="-125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80" y="3579576"/>
                <a:ext cx="2520280" cy="4154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2∗3=6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17)</m:t>
                    </m:r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579576"/>
                <a:ext cx="2520280" cy="415498"/>
              </a:xfrm>
              <a:prstGeom prst="rect">
                <a:avLst/>
              </a:prstGeom>
              <a:blipFill rotWithShape="1">
                <a:blip r:embed="rId5"/>
                <a:stretch>
                  <a:fillRect b="-1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644008" y="3579576"/>
                <a:ext cx="3096344" cy="4254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2∗9=18=1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17)</m:t>
                    </m:r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579576"/>
                <a:ext cx="3096344" cy="425488"/>
              </a:xfrm>
              <a:prstGeom prst="rect">
                <a:avLst/>
              </a:prstGeom>
              <a:blipFill rotWithShape="1">
                <a:blip r:embed="rId6"/>
                <a:stretch>
                  <a:fillRect b="-13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843808" y="4005064"/>
                <a:ext cx="3312368" cy="4154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i="1" smtClean="0">
                        <a:latin typeface="Cambria Math"/>
                      </a:rPr>
                      <m:t>5</m:t>
                    </m:r>
                    <m:r>
                      <a:rPr lang="en-US" sz="2100" b="0" i="1" smtClean="0">
                        <a:latin typeface="Cambria Math"/>
                      </a:rPr>
                      <m:t>∗12=60=9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17)</m:t>
                    </m:r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005064"/>
                <a:ext cx="3312368" cy="415498"/>
              </a:xfrm>
              <a:prstGeom prst="rect">
                <a:avLst/>
              </a:prstGeom>
              <a:blipFill rotWithShape="1">
                <a:blip r:embed="rId7"/>
                <a:stretch>
                  <a:fillRect b="-1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91680" y="5157192"/>
                <a:ext cx="3096344" cy="4254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2∗9=18=1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17)</m:t>
                    </m:r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157192"/>
                <a:ext cx="3096344" cy="425488"/>
              </a:xfrm>
              <a:prstGeom prst="rect">
                <a:avLst/>
              </a:prstGeom>
              <a:blipFill rotWithShape="1">
                <a:blip r:embed="rId8"/>
                <a:stretch>
                  <a:fillRect b="-13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4088" y="5157192"/>
                <a:ext cx="3384376" cy="4154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4∗13=52=1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17)</m:t>
                    </m:r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57192"/>
                <a:ext cx="3384376" cy="415498"/>
              </a:xfrm>
              <a:prstGeom prst="rect">
                <a:avLst/>
              </a:prstGeom>
              <a:blipFill rotWithShape="1">
                <a:blip r:embed="rId9"/>
                <a:stretch>
                  <a:fillRect b="-1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03848" y="5605790"/>
                <a:ext cx="3672408" cy="4154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11∗14=154=1 (</m:t>
                    </m:r>
                    <m:r>
                      <a:rPr lang="en-US" sz="2100" b="0" i="1" smtClean="0">
                        <a:latin typeface="Cambria Math"/>
                      </a:rPr>
                      <m:t>𝑚𝑜𝑑</m:t>
                    </m:r>
                    <m:r>
                      <a:rPr lang="en-US" sz="2100" b="0" i="1" smtClean="0">
                        <a:latin typeface="Cambria Math"/>
                      </a:rPr>
                      <m:t> 17)</m:t>
                    </m:r>
                  </m:oMath>
                </a14:m>
                <a:r>
                  <a:rPr lang="fr-FR" sz="2100" dirty="0" smtClean="0"/>
                  <a:t> </a:t>
                </a:r>
                <a:endParaRPr lang="fr-FR" sz="21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605790"/>
                <a:ext cx="3672408" cy="415498"/>
              </a:xfrm>
              <a:prstGeom prst="rect">
                <a:avLst/>
              </a:prstGeom>
              <a:blipFill rotWithShape="1">
                <a:blip r:embed="rId10"/>
                <a:stretch>
                  <a:fillRect b="-1714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24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19" grpId="0"/>
      <p:bldP spid="4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8640" y="892858"/>
            <a:ext cx="6887736" cy="447910"/>
          </a:xfrm>
        </p:spPr>
        <p:txBody>
          <a:bodyPr>
            <a:noAutofit/>
          </a:bodyPr>
          <a:lstStyle/>
          <a:p>
            <a:r>
              <a:rPr lang="en-US" sz="3000" dirty="0" smtClean="0"/>
              <a:t>Number Theory: Prime Fields (III)</a:t>
            </a:r>
            <a:endParaRPr lang="fr-FR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Generators:</a:t>
            </a:r>
            <a:endParaRPr lang="fr-F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213285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lgerian" panose="04020705040A02060702" pitchFamily="82" charset="0"/>
              </a:rPr>
              <a:t>Z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 = {0, 1, … </a:t>
            </a:r>
            <a:r>
              <a:rPr lang="en-US" sz="2400" i="1" dirty="0" smtClean="0"/>
              <a:t>p</a:t>
            </a:r>
            <a:r>
              <a:rPr lang="en-US" sz="2400" dirty="0" smtClean="0"/>
              <a:t>-1} is a finite field; </a:t>
            </a:r>
            <a:r>
              <a:rPr lang="en-US" sz="2400" i="1" dirty="0" smtClean="0"/>
              <a:t>p</a:t>
            </a:r>
            <a:r>
              <a:rPr lang="en-US" sz="2400" dirty="0" smtClean="0"/>
              <a:t> = 0</a:t>
            </a:r>
            <a:endParaRPr lang="fr-F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187624" y="2665446"/>
                <a:ext cx="6799672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Choose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i="1">
                        <a:latin typeface="Cambria Math"/>
                      </a:rPr>
                      <m:t> ∈</m:t>
                    </m:r>
                    <m:sSubSup>
                      <m:sSubSupPr>
                        <m:ctrlPr>
                          <a:rPr lang="fr-FR" sz="2400" i="1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\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{1}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665446"/>
                <a:ext cx="6799672" cy="490199"/>
              </a:xfrm>
              <a:prstGeom prst="rect">
                <a:avLst/>
              </a:prstGeom>
              <a:blipFill rotWithShape="1">
                <a:blip r:embed="rId2"/>
                <a:stretch>
                  <a:fillRect l="-1256" t="-12346" b="-18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87624" y="3111351"/>
                <a:ext cx="6552728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generates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Algerian" panose="04020705040A02060702" pitchFamily="82" charset="0"/>
                          </a:rPr>
                          <m:t>Z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400" dirty="0" smtClean="0"/>
                  <a:t>)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fr-FR" sz="2400" dirty="0" smtClean="0"/>
                  <a:t> 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111351"/>
                <a:ext cx="6552728" cy="490199"/>
              </a:xfrm>
              <a:prstGeom prst="rect">
                <a:avLst/>
              </a:prstGeom>
              <a:blipFill rotWithShape="1">
                <a:blip r:embed="rId3"/>
                <a:stretch>
                  <a:fillRect l="-1302" t="-12346" b="-1851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95936" y="3543399"/>
                <a:ext cx="37444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r>
                  <a:rPr lang="en-US" sz="2400" b="0" dirty="0" smtClean="0"/>
                  <a:t>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{0, 1, …,</m:t>
                    </m:r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−1}</m:t>
                    </m:r>
                  </m:oMath>
                </a14:m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3543399"/>
                <a:ext cx="374441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606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5616" y="5805264"/>
                <a:ext cx="67996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20A20E"/>
                    </a:solidFill>
                  </a:rPr>
                  <a:t>Hard to compute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20A20E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fr-FR" sz="2400" b="1" dirty="0" smtClean="0">
                    <a:solidFill>
                      <a:srgbClr val="20A20E"/>
                    </a:solidFill>
                  </a:rPr>
                  <a:t> </a:t>
                </a:r>
                <a:r>
                  <a:rPr lang="fr-FR" sz="2400" b="1" dirty="0" err="1" smtClean="0">
                    <a:solidFill>
                      <a:srgbClr val="20A20E"/>
                    </a:solidFill>
                  </a:rPr>
                  <a:t>given</a:t>
                </a:r>
                <a:r>
                  <a:rPr lang="fr-FR" sz="2400" b="1" dirty="0" smtClean="0">
                    <a:solidFill>
                      <a:srgbClr val="20A20E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b="1" i="1" smtClean="0">
                            <a:solidFill>
                              <a:srgbClr val="20A20E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20A20E"/>
                            </a:solidFill>
                            <a:latin typeface="Cambria Math"/>
                          </a:rPr>
                          <m:t>𝒈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20A20E"/>
                            </a:solidFill>
                            <a:latin typeface="Cambria Math"/>
                          </a:rPr>
                          <m:t>𝒎</m:t>
                        </m:r>
                      </m:sup>
                    </m:sSup>
                    <m:r>
                      <a:rPr lang="en-US" sz="2400" b="1" i="1" smtClean="0">
                        <a:solidFill>
                          <a:srgbClr val="20A20E"/>
                        </a:solidFill>
                        <a:latin typeface="Cambria Math"/>
                      </a:rPr>
                      <m:t> (</m:t>
                    </m:r>
                    <m:r>
                      <a:rPr lang="en-US" sz="2400" b="1" i="1" smtClean="0">
                        <a:solidFill>
                          <a:srgbClr val="20A20E"/>
                        </a:solidFill>
                        <a:latin typeface="Cambria Math"/>
                      </a:rPr>
                      <m:t>𝒎𝒐𝒅</m:t>
                    </m:r>
                    <m:r>
                      <a:rPr lang="en-US" sz="2400" b="1" i="1" smtClean="0">
                        <a:solidFill>
                          <a:srgbClr val="20A20E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20A20E"/>
                        </a:solidFill>
                        <a:latin typeface="Cambria Math"/>
                      </a:rPr>
                      <m:t>𝒑</m:t>
                    </m:r>
                    <m:r>
                      <a:rPr lang="en-US" sz="2400" b="1" i="1" smtClean="0">
                        <a:solidFill>
                          <a:srgbClr val="20A20E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sz="2400" b="1" dirty="0" smtClean="0">
                  <a:solidFill>
                    <a:srgbClr val="20A20E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805264"/>
                <a:ext cx="679967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66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32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87624" y="3933056"/>
                <a:ext cx="39604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</a:t>
                </a:r>
                <a:r>
                  <a:rPr lang="en-US" sz="2400" b="0" dirty="0" smtClean="0"/>
                  <a:t> = 17. 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=5</m:t>
                    </m:r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33056"/>
                <a:ext cx="396044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157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4766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</a:t>
            </a:r>
            <a:endParaRPr lang="fr-FR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6774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fr-FR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782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</a:t>
            </a:r>
            <a:endParaRPr lang="fr-FR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0790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fr-FR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42798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fr-FR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14806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6</a:t>
            </a:r>
            <a:endParaRPr lang="fr-FR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86814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7</a:t>
            </a:r>
            <a:endParaRPr lang="fr-F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58822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8</a:t>
            </a:r>
            <a:endParaRPr lang="fr-FR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7308304" y="4581128"/>
            <a:ext cx="50405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9</a:t>
            </a:r>
            <a:endParaRPr lang="fr-FR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8028384" y="4581128"/>
            <a:ext cx="648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</a:t>
            </a:r>
            <a:endParaRPr lang="fr-FR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555776" y="5199583"/>
            <a:ext cx="648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11</a:t>
            </a:r>
            <a:endParaRPr lang="fr-FR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419872" y="5199583"/>
            <a:ext cx="648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12</a:t>
            </a:r>
            <a:endParaRPr lang="fr-FR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283968" y="5199583"/>
            <a:ext cx="648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13</a:t>
            </a:r>
            <a:endParaRPr lang="fr-FR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5148064" y="5199583"/>
            <a:ext cx="648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14</a:t>
            </a:r>
            <a:endParaRPr lang="fr-FR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012160" y="5199583"/>
            <a:ext cx="648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15</a:t>
            </a:r>
            <a:endParaRPr lang="fr-FR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6876256" y="5199583"/>
            <a:ext cx="64807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16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4239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7" grpId="0"/>
      <p:bldP spid="18" grpId="0"/>
      <p:bldP spid="4" grpId="0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smtClean="0"/>
              <a:t>Cristina Onete    ||     25/09/2014       ||     </a:t>
            </a:r>
            <a:fld id="{D8472E0F-1C1C-4907-A0E0-D21603F39614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Number Theory: Prime Fields (IV)</a:t>
            </a:r>
            <a:endParaRPr lang="fr-FR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35" y="1938525"/>
            <a:ext cx="4846330" cy="2980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5243057"/>
                <a:ext cx="36724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r>
                  <a:rPr lang="en-US" sz="2400" b="0" dirty="0" smtClean="0"/>
                  <a:t>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=17627</m:t>
                    </m:r>
                  </m:oMath>
                </a14:m>
                <a:r>
                  <a:rPr lang="fr-FR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243057"/>
                <a:ext cx="367240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658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051556"/>
                <a:ext cx="129614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 (</m:t>
                      </m:r>
                      <m:r>
                        <a:rPr lang="en-US" b="0" i="1" smtClean="0">
                          <a:latin typeface="Cambria Math"/>
                        </a:rPr>
                        <m:t>𝑚𝑜𝑑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051556"/>
                <a:ext cx="1296145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2791" b="-145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88224" y="4859868"/>
                <a:ext cx="36004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859868"/>
                <a:ext cx="36004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62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Theory: Factoring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55679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Greatest common divisor (</a:t>
            </a:r>
            <a:r>
              <a:rPr lang="en-US" sz="2400" dirty="0" smtClean="0">
                <a:solidFill>
                  <a:srgbClr val="FF0000"/>
                </a:solidFill>
              </a:rPr>
              <a:t>GCD</a:t>
            </a:r>
            <a:r>
              <a:rPr lang="en-US" sz="2400" dirty="0" smtClean="0"/>
              <a:t>) of </a:t>
            </a:r>
            <a:r>
              <a:rPr lang="en-US" sz="2400" i="1" dirty="0" smtClean="0"/>
              <a:t>t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:</a:t>
            </a:r>
            <a:endParaRPr lang="fr-FR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331640" y="2080303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Largest </a:t>
            </a:r>
            <a:r>
              <a:rPr lang="en-US" sz="2000" i="1" dirty="0" smtClean="0"/>
              <a:t>d</a:t>
            </a:r>
            <a:r>
              <a:rPr lang="en-US" sz="2000" dirty="0" smtClean="0"/>
              <a:t> such that </a:t>
            </a:r>
            <a:r>
              <a:rPr lang="en-US" sz="2000" i="1" dirty="0" smtClean="0"/>
              <a:t>d</a:t>
            </a:r>
            <a:r>
              <a:rPr lang="en-US" sz="2000" dirty="0" smtClean="0"/>
              <a:t> divides both </a:t>
            </a:r>
            <a:r>
              <a:rPr lang="en-US" sz="2000" i="1" dirty="0" smtClean="0"/>
              <a:t>t</a:t>
            </a:r>
            <a:r>
              <a:rPr lang="en-US" sz="2000" dirty="0" smtClean="0"/>
              <a:t> and </a:t>
            </a:r>
            <a:r>
              <a:rPr lang="en-US" sz="2000" i="1" dirty="0" smtClean="0"/>
              <a:t>n</a:t>
            </a:r>
            <a:endParaRPr lang="fr-FR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4293096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i="1" dirty="0" smtClean="0"/>
              <a:t>t</a:t>
            </a:r>
            <a:r>
              <a:rPr lang="en-US" sz="2400" dirty="0" smtClean="0"/>
              <a:t> and </a:t>
            </a:r>
            <a:r>
              <a:rPr lang="en-US" sz="2400" i="1" dirty="0" smtClean="0"/>
              <a:t>n</a:t>
            </a:r>
            <a:r>
              <a:rPr lang="en-US" sz="2400" dirty="0" smtClean="0"/>
              <a:t> are </a:t>
            </a:r>
            <a:r>
              <a:rPr lang="en-US" sz="2400" dirty="0" smtClean="0">
                <a:solidFill>
                  <a:srgbClr val="FF0000"/>
                </a:solidFill>
              </a:rPr>
              <a:t>co-prime</a:t>
            </a:r>
            <a:r>
              <a:rPr lang="en-US" sz="2400" dirty="0" smtClean="0"/>
              <a:t> </a:t>
            </a:r>
            <a:r>
              <a:rPr lang="en-US" sz="2400" dirty="0" err="1" smtClean="0"/>
              <a:t>iff</a:t>
            </a:r>
            <a:r>
              <a:rPr lang="en-US" sz="2400" dirty="0" smtClean="0"/>
              <a:t>. GCD(</a:t>
            </a:r>
            <a:r>
              <a:rPr lang="en-US" sz="2400" i="1" dirty="0" smtClean="0"/>
              <a:t>t</a:t>
            </a:r>
            <a:r>
              <a:rPr lang="en-US" sz="2400" dirty="0" smtClean="0"/>
              <a:t>, </a:t>
            </a:r>
            <a:r>
              <a:rPr lang="en-US" sz="2400" i="1" dirty="0" smtClean="0"/>
              <a:t>n</a:t>
            </a:r>
            <a:r>
              <a:rPr lang="en-US" sz="2400" dirty="0" smtClean="0"/>
              <a:t>) = 1</a:t>
            </a:r>
            <a:endParaRPr lang="fr-F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1640" y="4725144"/>
                <a:ext cx="58326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Then there exist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 sz="2000" b="0" i="0" smtClean="0">
                        <a:latin typeface="Algerian" panose="04020705040A02060702" pitchFamily="82" charset="0"/>
                        <a:ea typeface="Cambria Math"/>
                      </a:rPr>
                      <m:t>Z</m:t>
                    </m:r>
                  </m:oMath>
                </a14:m>
                <a:r>
                  <a:rPr lang="fr-FR" sz="2000" i="1" dirty="0" smtClean="0"/>
                  <a:t> </a:t>
                </a:r>
                <a:r>
                  <a:rPr lang="fr-FR" sz="2000" dirty="0" err="1" smtClean="0"/>
                  <a:t>with</a:t>
                </a:r>
                <a:r>
                  <a:rPr lang="fr-FR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𝑎𝑡</m:t>
                    </m:r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𝑏𝑛</m:t>
                    </m:r>
                    <m:r>
                      <a:rPr lang="en-US" sz="2000" b="0" i="1" smtClean="0">
                        <a:latin typeface="Cambria Math"/>
                      </a:rPr>
                      <m:t>=1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725144"/>
                <a:ext cx="5832648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045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34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31640" y="3430161"/>
                <a:ext cx="55446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276=2 ∗138=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 ∗69= </m:t>
                      </m:r>
                      <m:sSup>
                        <m:sSupPr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/>
                        </a:rPr>
                        <m:t> ∗3 ∗23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430161"/>
                <a:ext cx="5544616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3790201"/>
                <a:ext cx="55446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/>
                        </a:rPr>
                        <m:t>3</m:t>
                      </m:r>
                      <m:r>
                        <a:rPr lang="en-US" sz="2200" b="0" i="1" smtClean="0">
                          <a:latin typeface="Cambria Math"/>
                        </a:rPr>
                        <m:t>22=2 ∗161=2∗7∗23</m:t>
                      </m:r>
                    </m:oMath>
                  </m:oMathPara>
                </a14:m>
                <a:endParaRPr lang="fr-FR" sz="2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90201"/>
                <a:ext cx="5544616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331640" y="2996952"/>
                <a:ext cx="36364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𝐺𝐶𝐷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(276,  322)</m:t>
                    </m:r>
                  </m:oMath>
                </a14:m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996952"/>
                <a:ext cx="3636404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2010" t="-857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/>
          <p:cNvSpPr/>
          <p:nvPr/>
        </p:nvSpPr>
        <p:spPr>
          <a:xfrm>
            <a:off x="4494128" y="3770746"/>
            <a:ext cx="473916" cy="483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22"/>
          <p:cNvSpPr/>
          <p:nvPr/>
        </p:nvSpPr>
        <p:spPr>
          <a:xfrm>
            <a:off x="3563888" y="3769585"/>
            <a:ext cx="473916" cy="4834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716016" y="2998113"/>
                <a:ext cx="792088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=46</m:t>
                      </m:r>
                    </m:oMath>
                  </m:oMathPara>
                </a14:m>
                <a:endParaRPr lang="fr-F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2998113"/>
                <a:ext cx="79208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31640" y="5590401"/>
                <a:ext cx="417646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𝐺𝐶𝐷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276,  193</m:t>
                        </m:r>
                      </m:e>
                    </m:d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590401"/>
                <a:ext cx="4176464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749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31640" y="5949280"/>
                <a:ext cx="4464496" cy="432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−93∗276+133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∗193=1</m:t>
                      </m:r>
                    </m:oMath>
                  </m:oMathPara>
                </a14:m>
                <a:endParaRPr lang="fr-FR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949280"/>
                <a:ext cx="4464496" cy="43204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31640" y="2472281"/>
                <a:ext cx="7056784" cy="58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Euclid’s Algorithm: find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𝐺𝐶𝐷</m:t>
                    </m:r>
                  </m:oMath>
                </a14:m>
                <a:r>
                  <a:rPr lang="en-US" sz="2000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en-US" sz="20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max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r>
                      <a:rPr lang="en-US" sz="2000" b="0" i="1" smtClean="0">
                        <a:latin typeface="Cambria Math"/>
                      </a:rPr>
                      <m:t>𝑎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𝑏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000" i="1" dirty="0" smtClean="0"/>
                  <a:t> </a:t>
                </a:r>
                <a:r>
                  <a:rPr lang="fr-FR" sz="2000" dirty="0" smtClean="0"/>
                  <a:t>steps</a:t>
                </a:r>
                <a:endParaRPr lang="fr-FR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472281"/>
                <a:ext cx="7056784" cy="586186"/>
              </a:xfrm>
              <a:prstGeom prst="rect">
                <a:avLst/>
              </a:prstGeom>
              <a:blipFill rotWithShape="1">
                <a:blip r:embed="rId9"/>
                <a:stretch>
                  <a:fillRect l="-864" t="-62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31640" y="5117122"/>
                <a:ext cx="66967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Extended Euclid’s Algorithm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000" dirty="0" smtClean="0"/>
                  <a:t> Euclid’s Algorithm </a:t>
                </a:r>
                <a:endParaRPr lang="fr-FR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117122"/>
                <a:ext cx="6696744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910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Oval 29"/>
          <p:cNvSpPr/>
          <p:nvPr/>
        </p:nvSpPr>
        <p:spPr>
          <a:xfrm>
            <a:off x="6156176" y="3378769"/>
            <a:ext cx="432048" cy="4822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val 30"/>
          <p:cNvSpPr/>
          <p:nvPr/>
        </p:nvSpPr>
        <p:spPr>
          <a:xfrm>
            <a:off x="5112060" y="3430160"/>
            <a:ext cx="293896" cy="48227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6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4" grpId="0"/>
      <p:bldP spid="4" grpId="0"/>
      <p:bldP spid="18" grpId="0"/>
      <p:bldP spid="9" grpId="0"/>
      <p:bldP spid="19" grpId="0" animBg="1"/>
      <p:bldP spid="23" grpId="0" animBg="1"/>
      <p:bldP spid="25" grpId="0" animBg="1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Number Theory: Factoring (II)</a:t>
            </a:r>
            <a:endParaRPr lang="fr-F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9552" y="1628800"/>
                <a:ext cx="7416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Euler </a:t>
                </a:r>
                <a:r>
                  <a:rPr lang="en-US" sz="2400" dirty="0" err="1" smtClean="0">
                    <a:solidFill>
                      <a:srgbClr val="FF0000"/>
                    </a:solidFill>
                  </a:rPr>
                  <a:t>Totient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400" dirty="0" smtClean="0"/>
                  <a:t> = |{t&lt;n: GCD(</a:t>
                </a:r>
                <a:r>
                  <a:rPr lang="fr-FR" sz="2400" dirty="0" err="1" smtClean="0"/>
                  <a:t>t,n</a:t>
                </a:r>
                <a:r>
                  <a:rPr lang="fr-FR" sz="2400" dirty="0" smtClean="0"/>
                  <a:t>) = 1}|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41682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51" t="-11842" r="-164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259632" y="2050395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Number of integers &lt;</a:t>
            </a:r>
            <a:r>
              <a:rPr lang="en-US" sz="2000" i="1" dirty="0" smtClean="0"/>
              <a:t>n</a:t>
            </a:r>
            <a:r>
              <a:rPr lang="en-US" sz="2000" dirty="0" smtClean="0"/>
              <a:t> co-prime with </a:t>
            </a:r>
            <a:r>
              <a:rPr lang="en-US" sz="2000" i="1" dirty="0" smtClean="0"/>
              <a:t>n</a:t>
            </a:r>
            <a:endParaRPr lang="fr-FR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259632" y="2450505"/>
                <a:ext cx="5832648" cy="41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If GCD(</a:t>
                </a:r>
                <a:r>
                  <a:rPr lang="en-US" sz="2000" i="1" dirty="0" smtClean="0"/>
                  <a:t>t</a:t>
                </a:r>
                <a:r>
                  <a:rPr lang="en-US" sz="2000" dirty="0" smtClean="0"/>
                  <a:t>,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) = 1,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=1 (</m:t>
                    </m:r>
                    <m:r>
                      <a:rPr lang="en-US" sz="2000" b="0" i="1" smtClean="0">
                        <a:latin typeface="Cambria Math"/>
                      </a:rPr>
                      <m:t>𝑚𝑜𝑑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fr-FR" sz="2000" i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50505"/>
                <a:ext cx="5832648" cy="412934"/>
              </a:xfrm>
              <a:prstGeom prst="rect">
                <a:avLst/>
              </a:prstGeom>
              <a:blipFill rotWithShape="1">
                <a:blip r:embed="rId3"/>
                <a:stretch>
                  <a:fillRect l="-1151" t="-4412" b="-25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9552" y="4437112"/>
                <a:ext cx="74168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Pick number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 err="1" smtClean="0"/>
                  <a:t>where</a:t>
                </a:r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400" dirty="0" smtClean="0"/>
                  <a:t> are primes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37112"/>
                <a:ext cx="741682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51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59632" y="4888274"/>
                <a:ext cx="76328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Then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𝑞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fr-FR" sz="2000" i="1" dirty="0" smtClean="0"/>
                  <a:t> </a:t>
                </a:r>
                <a:r>
                  <a:rPr lang="fr-FR" sz="2000" dirty="0" err="1" smtClean="0"/>
                  <a:t>easy</a:t>
                </a:r>
                <a:r>
                  <a:rPr lang="fr-FR" sz="2000" dirty="0" smtClean="0"/>
                  <a:t> to </a:t>
                </a:r>
                <a:r>
                  <a:rPr lang="fr-FR" sz="2000" dirty="0" err="1" smtClean="0"/>
                  <a:t>compute</a:t>
                </a:r>
                <a:endParaRPr lang="fr-FR" sz="2000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888274"/>
                <a:ext cx="7632848" cy="400110"/>
              </a:xfrm>
              <a:prstGeom prst="rect">
                <a:avLst/>
              </a:prstGeom>
              <a:blipFill rotWithShape="1">
                <a:blip r:embed="rId5"/>
                <a:stretch>
                  <a:fillRect l="-879" t="-7576" b="-257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3568" y="6093296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20A20E"/>
                </a:solidFill>
              </a:rPr>
              <a:t>Factoring (finding </a:t>
            </a:r>
            <a:r>
              <a:rPr lang="en-US" sz="2000" b="1" i="1" dirty="0" smtClean="0">
                <a:solidFill>
                  <a:srgbClr val="20A20E"/>
                </a:solidFill>
              </a:rPr>
              <a:t>p</a:t>
            </a:r>
            <a:r>
              <a:rPr lang="en-US" sz="2000" b="1" dirty="0" smtClean="0">
                <a:solidFill>
                  <a:srgbClr val="20A20E"/>
                </a:solidFill>
              </a:rPr>
              <a:t>, </a:t>
            </a:r>
            <a:r>
              <a:rPr lang="en-US" sz="2000" b="1" i="1" dirty="0" smtClean="0">
                <a:solidFill>
                  <a:srgbClr val="20A20E"/>
                </a:solidFill>
              </a:rPr>
              <a:t>q</a:t>
            </a:r>
            <a:r>
              <a:rPr lang="en-US" sz="2000" b="1" dirty="0" smtClean="0">
                <a:solidFill>
                  <a:srgbClr val="20A20E"/>
                </a:solidFill>
              </a:rPr>
              <a:t>) is hard given </a:t>
            </a:r>
            <a:r>
              <a:rPr lang="en-US" sz="2000" b="1" i="1" dirty="0" smtClean="0">
                <a:solidFill>
                  <a:srgbClr val="20A20E"/>
                </a:solidFill>
              </a:rPr>
              <a:t>n</a:t>
            </a:r>
            <a:endParaRPr lang="fr-FR" sz="2000" b="1" i="1" dirty="0">
              <a:solidFill>
                <a:srgbClr val="20A20E"/>
              </a:solidFill>
            </a:endParaRP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59632" y="2854097"/>
                <a:ext cx="61206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n</m:t>
                    </m:r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1777</m:t>
                    </m:r>
                  </m:oMath>
                </a14:m>
                <a:r>
                  <a:rPr lang="fr-FR" sz="2200" dirty="0" smtClean="0">
                    <a:solidFill>
                      <a:srgbClr val="FF0000"/>
                    </a:solidFill>
                  </a:rPr>
                  <a:t> (prime)</a:t>
                </a:r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854097"/>
                <a:ext cx="6120680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295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699792" y="3286145"/>
                <a:ext cx="554461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1777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=1776</m:t>
                    </m:r>
                  </m:oMath>
                </a14:m>
                <a:r>
                  <a:rPr lang="fr-FR" sz="2200" dirty="0" smtClean="0"/>
                  <a:t> (all </a:t>
                </a:r>
                <a:r>
                  <a:rPr lang="fr-FR" sz="2200" dirty="0" err="1" smtClean="0"/>
                  <a:t>except</a:t>
                </a:r>
                <a:r>
                  <a:rPr lang="fr-FR" sz="2200" dirty="0" smtClean="0"/>
                  <a:t> 1777)</a:t>
                </a:r>
                <a:endParaRPr lang="fr-FR" sz="2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286145"/>
                <a:ext cx="5544616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220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259632" y="3645024"/>
                <a:ext cx="61206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n</m:t>
                    </m:r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30</m:t>
                    </m:r>
                  </m:oMath>
                </a14:m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45024"/>
                <a:ext cx="6120680" cy="430887"/>
              </a:xfrm>
              <a:prstGeom prst="rect">
                <a:avLst/>
              </a:prstGeom>
              <a:blipFill rotWithShape="1">
                <a:blip r:embed="rId8"/>
                <a:stretch>
                  <a:fillRect l="-1295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483768" y="4005064"/>
                <a:ext cx="57961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30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=8</m:t>
                    </m:r>
                  </m:oMath>
                </a14:m>
                <a:r>
                  <a:rPr lang="fr-FR" sz="2200" dirty="0" smtClean="0"/>
                  <a:t>. Full set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/>
                      </a:rPr>
                      <m:t>{</m:t>
                    </m:r>
                    <m:r>
                      <a:rPr lang="en-US" sz="2200" b="0" i="1" smtClean="0">
                        <a:latin typeface="Cambria Math"/>
                      </a:rPr>
                      <m:t>1,7, 11, 13, 17, 19, 23, 29}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4005064"/>
                <a:ext cx="5796136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05" t="-8451" r="-84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59632" y="5302369"/>
                <a:ext cx="612068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srgbClr val="FF0000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n</m:t>
                    </m:r>
                    <m:r>
                      <a:rPr lang="en-US" sz="2200" b="0" i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0" i="1" smtClean="0">
                        <a:solidFill>
                          <a:srgbClr val="FF0000"/>
                        </a:solidFill>
                        <a:latin typeface="Cambria Math"/>
                      </a:rPr>
                      <m:t>15=5∗3</m:t>
                    </m:r>
                  </m:oMath>
                </a14:m>
                <a:endParaRPr lang="fr-F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302369"/>
                <a:ext cx="6120680" cy="430887"/>
              </a:xfrm>
              <a:prstGeom prst="rect">
                <a:avLst/>
              </a:prstGeom>
              <a:blipFill rotWithShape="1">
                <a:blip r:embed="rId10"/>
                <a:stretch>
                  <a:fillRect l="-1295" t="-8571" b="-2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83768" y="5662409"/>
                <a:ext cx="64087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2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15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=8</m:t>
                    </m:r>
                  </m:oMath>
                </a14:m>
                <a:r>
                  <a:rPr lang="fr-FR" sz="2200" dirty="0" smtClean="0"/>
                  <a:t>. Full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1…15</m:t>
                        </m:r>
                      </m:e>
                    </m:d>
                  </m:oMath>
                </a14:m>
                <a:r>
                  <a:rPr lang="fr-FR" sz="2200" dirty="0" smtClean="0"/>
                  <a:t>\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{3,6, 9,12;5, 10, 15}</m:t>
                    </m:r>
                  </m:oMath>
                </a14:m>
                <a:endParaRPr lang="fr-FR" sz="2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662409"/>
                <a:ext cx="6408712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95" t="-8451" b="-26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8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/>
      <p:bldP spid="22" grpId="0"/>
      <p:bldP spid="18" grpId="0"/>
      <p:bldP spid="19" grpId="0"/>
      <p:bldP spid="23" grpId="0"/>
      <p:bldP spid="25" grpId="0"/>
      <p:bldP spid="26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Remember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700808"/>
                <a:ext cx="7920880" cy="490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 is prime,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a group </a:t>
                </a:r>
                <a:r>
                  <a:rPr lang="fr-FR" sz="2400" dirty="0" err="1" smtClean="0"/>
                  <a:t>under</a:t>
                </a:r>
                <a:r>
                  <a:rPr lang="fr-FR" sz="2400" dirty="0" smtClean="0"/>
                  <a:t> multiplication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00808"/>
                <a:ext cx="7920880" cy="490199"/>
              </a:xfrm>
              <a:prstGeom prst="rect">
                <a:avLst/>
              </a:prstGeom>
              <a:blipFill rotWithShape="1">
                <a:blip r:embed="rId2"/>
                <a:stretch>
                  <a:fillRect l="-1078" t="-12500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43608" y="2132856"/>
                <a:ext cx="6552728" cy="50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𝑔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∈</m:t>
                    </m:r>
                    <m:sSubSup>
                      <m:sSubSup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fr-FR" sz="2400" dirty="0" smtClean="0"/>
                  <a:t> generates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𝑍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bSup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32856"/>
                <a:ext cx="6552728" cy="507062"/>
              </a:xfrm>
              <a:prstGeom prst="rect">
                <a:avLst/>
              </a:prstGeom>
              <a:blipFill rotWithShape="1">
                <a:blip r:embed="rId3"/>
                <a:stretch>
                  <a:fillRect l="-1395" t="-12048" b="-156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43608" y="2564904"/>
                <a:ext cx="763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400" dirty="0" smtClean="0"/>
                  <a:t> is easy. Finding </a:t>
                </a:r>
                <a:r>
                  <a:rPr lang="en-US" sz="2400" i="1" dirty="0" smtClean="0"/>
                  <a:t>m</a:t>
                </a:r>
                <a:r>
                  <a:rPr lang="en-US" sz="2400" dirty="0" smtClean="0"/>
                  <a:t> is hard(</a:t>
                </a:r>
                <a:r>
                  <a:rPr lang="en-US" sz="2400" dirty="0" err="1" smtClean="0"/>
                  <a:t>DLog</a:t>
                </a:r>
                <a:r>
                  <a:rPr lang="en-US" sz="2400" dirty="0" smtClean="0"/>
                  <a:t>) </a:t>
                </a:r>
                <a:endParaRPr lang="fr-FR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564904"/>
                <a:ext cx="763284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98" t="-12000" r="-399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1560" y="4005064"/>
                <a:ext cx="7920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400" dirty="0" smtClean="0"/>
                  <a:t> are prime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sz="2400" dirty="0" smtClean="0"/>
                  <a:t> then: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05064"/>
                <a:ext cx="792088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000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03648" y="4434106"/>
                <a:ext cx="7128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Nr. of co-primes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</a:rPr>
                      <m:t>: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−1)(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434106"/>
                <a:ext cx="71287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282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03648" y="4839543"/>
                <a:ext cx="7128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Computing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 is easy. Finding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hard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39543"/>
                <a:ext cx="712879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282" t="-11842" r="-684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43608" y="3039343"/>
                <a:ext cx="763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, </m:t>
                    </m:r>
                  </m:oMath>
                </a14:m>
                <a:r>
                  <a:rPr lang="fr-FR" sz="2400" dirty="0" smtClean="0"/>
                  <a:t> hard to </a:t>
                </a:r>
                <a:r>
                  <a:rPr lang="fr-FR" sz="2400" dirty="0" err="1" smtClean="0"/>
                  <a:t>find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𝑚𝑛</m:t>
                        </m:r>
                      </m:sup>
                    </m:sSup>
                  </m:oMath>
                </a14:m>
                <a:r>
                  <a:rPr lang="fr-FR" sz="2400" dirty="0" smtClean="0"/>
                  <a:t> (CDH)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039343"/>
                <a:ext cx="763284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98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43608" y="3471391"/>
                <a:ext cx="763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𝑐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hard to know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𝑚𝑛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(DDH)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471391"/>
                <a:ext cx="7632848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98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99592" y="1730425"/>
            <a:ext cx="7632848" cy="22746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03648" y="5199583"/>
                <a:ext cx="7128792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Computing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=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 smtClean="0"/>
                  <a:t>) is easy. </a:t>
                </a:r>
              </a:p>
              <a:p>
                <a:r>
                  <a:rPr lang="en-US" sz="2400" dirty="0" smtClean="0"/>
                  <a:t>Finding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given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hard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199583"/>
                <a:ext cx="7128792" cy="862608"/>
              </a:xfrm>
              <a:prstGeom prst="rect">
                <a:avLst/>
              </a:prstGeom>
              <a:blipFill rotWithShape="1">
                <a:blip r:embed="rId10"/>
                <a:stretch>
                  <a:fillRect l="-1282" t="-6383" b="-113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99592" y="4077072"/>
            <a:ext cx="7632848" cy="198511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38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RSA Encryption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RSA = </a:t>
            </a:r>
            <a:r>
              <a:rPr lang="en-US" sz="2400" dirty="0" err="1" smtClean="0"/>
              <a:t>Rivest</a:t>
            </a:r>
            <a:r>
              <a:rPr lang="en-US" sz="2400" dirty="0" smtClean="0"/>
              <a:t>, Shamir, Adelman</a:t>
            </a:r>
            <a:endParaRPr lang="fr-F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0889"/>
            <a:ext cx="2376264" cy="1667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07921"/>
            <a:ext cx="2520280" cy="168018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39752" y="41490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Scientific American, 1977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1560" y="465313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Currently the backbone of Internet security </a:t>
            </a:r>
            <a:endParaRPr lang="fr-FR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1115616" y="5114801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Most of Public-Key Infrastructure (Certificates)</a:t>
            </a:r>
            <a:endParaRPr lang="fr-FR" sz="21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115616" y="5487615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SSL/TLS (https://) – main mode for Key Exchange</a:t>
            </a:r>
            <a:endParaRPr lang="fr-FR" sz="21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115616" y="5893822"/>
            <a:ext cx="7776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 smtClean="0"/>
              <a:t>Secure e-mailing: PGP, Outlook…</a:t>
            </a:r>
            <a:endParaRPr lang="fr-FR" sz="2100" dirty="0" smtClean="0"/>
          </a:p>
        </p:txBody>
      </p:sp>
      <p:sp>
        <p:nvSpPr>
          <p:cNvPr id="3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48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4" grpId="0"/>
      <p:bldP spid="35" grpId="0"/>
      <p:bldP spid="36" grpId="0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Secret and public keys: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7624" y="2132856"/>
                <a:ext cx="763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Pick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 smtClean="0"/>
                  <a:t>-bit prime numbers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 and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𝑞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132856"/>
                <a:ext cx="7632848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118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87624" y="2564904"/>
                <a:ext cx="763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Compute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sz="2400" dirty="0" smtClean="0"/>
                  <a:t> and </a:t>
                </a:r>
                <a14:m>
                  <m:oMath xmlns:m="http://schemas.openxmlformats.org/officeDocument/2006/math">
                    <m:r>
                      <a:rPr lang="fr-FR" sz="24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564904"/>
                <a:ext cx="763284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118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7664" y="2967335"/>
                <a:ext cx="7128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Now throw away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fr-FR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𝑞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967335"/>
                <a:ext cx="712879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36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7624" y="3429000"/>
                <a:ext cx="76328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Choose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such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that</a:t>
                </a:r>
                <a:r>
                  <a:rPr lang="fr-FR" sz="2400" dirty="0" smtClean="0"/>
                  <a:t> GCD(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,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400" dirty="0" smtClean="0"/>
                  <a:t>) = 1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429000"/>
                <a:ext cx="763284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18" t="-12000" b="-2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47664" y="3831431"/>
                <a:ext cx="71287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This means: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=1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31431"/>
                <a:ext cx="712879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369" t="-12000" b="-29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19872" y="4983559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𝑑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+0=1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983559"/>
                <a:ext cx="345638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353"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/>
          <p:cNvSpPr/>
          <p:nvPr/>
        </p:nvSpPr>
        <p:spPr>
          <a:xfrm>
            <a:off x="4283968" y="3861048"/>
            <a:ext cx="1008112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Oval 13"/>
          <p:cNvSpPr/>
          <p:nvPr/>
        </p:nvSpPr>
        <p:spPr>
          <a:xfrm>
            <a:off x="4139952" y="4983559"/>
            <a:ext cx="504056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27984" y="4365104"/>
            <a:ext cx="504056" cy="54644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932040" y="4407495"/>
                <a:ext cx="34563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 </m:t>
                    </m:r>
                    <m:r>
                      <a:rPr lang="en-US" sz="2400" b="0" i="1" smtClean="0">
                        <a:latin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fr-FR" sz="2400" dirty="0" smtClean="0"/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07495"/>
                <a:ext cx="345638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53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23"/>
          <p:cNvSpPr/>
          <p:nvPr/>
        </p:nvSpPr>
        <p:spPr>
          <a:xfrm>
            <a:off x="3743908" y="5013176"/>
            <a:ext cx="252028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24"/>
          <p:cNvSpPr/>
          <p:nvPr/>
        </p:nvSpPr>
        <p:spPr>
          <a:xfrm>
            <a:off x="3491880" y="5013176"/>
            <a:ext cx="252028" cy="4616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987824" y="5330825"/>
            <a:ext cx="504056" cy="54644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95031" y="5313991"/>
            <a:ext cx="504961" cy="56328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4499992" y="5517232"/>
            <a:ext cx="792088" cy="792088"/>
            <a:chOff x="4788024" y="3994045"/>
            <a:chExt cx="792088" cy="79208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5691224"/>
            <a:ext cx="540060" cy="6180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92080" y="5775647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ea typeface="Cambria Math"/>
                  </a:rPr>
                  <a:t>Publish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e</m:t>
                    </m:r>
                    <m:r>
                      <a:rPr lang="en-US" sz="2400" b="0" i="0" smtClean="0"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 Math"/>
                      </a:rPr>
                      <m:t>n</m:t>
                    </m:r>
                  </m:oMath>
                </a14:m>
                <a:endParaRPr lang="fr-FR" sz="2400" dirty="0" smtClean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775647"/>
                <a:ext cx="1944216" cy="461665"/>
              </a:xfrm>
              <a:prstGeom prst="rect">
                <a:avLst/>
              </a:prstGeom>
              <a:blipFill rotWithShape="1">
                <a:blip r:embed="rId12"/>
                <a:stretch>
                  <a:fillRect l="-4702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3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4" grpId="0" animBg="1"/>
      <p:bldP spid="23" grpId="0"/>
      <p:bldP spid="24" grpId="0" animBg="1"/>
      <p:bldP spid="25" grpId="0" animBg="1"/>
      <p:bldP spid="3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 (II)</a:t>
            </a:r>
            <a:endParaRPr lang="fr-FR" dirty="0"/>
          </a:p>
        </p:txBody>
      </p:sp>
      <p:pic>
        <p:nvPicPr>
          <p:cNvPr id="4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8" y="4077072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16" y="4077072"/>
            <a:ext cx="1080120" cy="1080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627" y="1772816"/>
            <a:ext cx="1253294" cy="12532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73922" y="5301208"/>
            <a:ext cx="187454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/>
              <a:t>p</a:t>
            </a:r>
            <a:r>
              <a:rPr lang="en-US" sz="2100" dirty="0" smtClean="0"/>
              <a:t>, q, n:=pq</a:t>
            </a:r>
            <a:endParaRPr lang="fr-FR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86523" y="3517558"/>
                <a:ext cx="1517925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523" y="3517558"/>
                <a:ext cx="1517925" cy="415498"/>
              </a:xfrm>
              <a:prstGeom prst="rect">
                <a:avLst/>
              </a:prstGeom>
              <a:blipFill rotWithShape="1">
                <a:blip r:embed="rId5"/>
                <a:stretch>
                  <a:fillRect b="-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 flipV="1">
            <a:off x="5172921" y="2564904"/>
            <a:ext cx="1913602" cy="18002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095621" y="1802771"/>
            <a:ext cx="792088" cy="792088"/>
            <a:chOff x="4788024" y="3994045"/>
            <a:chExt cx="792088" cy="792088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94045"/>
              <a:ext cx="792088" cy="79208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010994" y="437063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03848" y="2636912"/>
                <a:ext cx="601037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636912"/>
                <a:ext cx="601037" cy="41549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2393">
            <a:off x="3665213" y="2211713"/>
            <a:ext cx="444991" cy="55623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27584" y="5203736"/>
            <a:ext cx="1011916" cy="961568"/>
            <a:chOff x="1785274" y="3140968"/>
            <a:chExt cx="1281712" cy="117643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0598388">
              <a:off x="1785274" y="3487553"/>
              <a:ext cx="12530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Secret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63688" y="5575155"/>
                <a:ext cx="490163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575155"/>
                <a:ext cx="490163" cy="41549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1763688" y="2489832"/>
            <a:ext cx="1331934" cy="158724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1962148" y="4743673"/>
            <a:ext cx="1457889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56" y="4258147"/>
            <a:ext cx="1064168" cy="971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318591" y="5352721"/>
                <a:ext cx="2189513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591" y="5352721"/>
                <a:ext cx="2189513" cy="415498"/>
              </a:xfrm>
              <a:prstGeom prst="rect">
                <a:avLst/>
              </a:prstGeom>
              <a:blipFill rotWithShape="1">
                <a:blip r:embed="rId13"/>
                <a:stretch>
                  <a:fillRect b="-171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H="1">
            <a:off x="5172921" y="4725144"/>
            <a:ext cx="1703336" cy="0"/>
          </a:xfrm>
          <a:prstGeom prst="straightConnector1">
            <a:avLst/>
          </a:prstGeom>
          <a:ln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30959" y="5301208"/>
                <a:ext cx="2189513" cy="42126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1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0959" y="5301208"/>
                <a:ext cx="2189513" cy="421269"/>
              </a:xfrm>
              <a:prstGeom prst="rect">
                <a:avLst/>
              </a:prstGeom>
              <a:blipFill rotWithShape="1">
                <a:blip r:embed="rId14"/>
                <a:stretch>
                  <a:fillRect b="-169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39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 rot="2685766">
                <a:off x="5856029" y="3004312"/>
                <a:ext cx="601037" cy="4154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100" b="0" i="1" dirty="0" smtClean="0">
                          <a:latin typeface="Cambria Math"/>
                          <a:ea typeface="Cambria Math"/>
                        </a:rPr>
                        <m:t>𝑒</m:t>
                      </m:r>
                    </m:oMath>
                  </m:oMathPara>
                </a14:m>
                <a:endParaRPr lang="fr-FR" sz="21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685766">
                <a:off x="5856029" y="3004312"/>
                <a:ext cx="601037" cy="41549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179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21" grpId="0" animBg="1"/>
      <p:bldP spid="34" grpId="0" animBg="1"/>
      <p:bldP spid="37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Cryptography</a:t>
            </a:r>
            <a:endParaRPr lang="fr-FR" dirty="0"/>
          </a:p>
        </p:txBody>
      </p:sp>
      <p:pic>
        <p:nvPicPr>
          <p:cNvPr id="7" name="Picture 4" descr="people_juliane_krug_0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8" y="2797479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8798" y="3949606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Amelie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3383"/>
            <a:ext cx="1080120" cy="1080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8264" y="3085510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21615"/>
            <a:ext cx="1080120" cy="10801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95494" y="5157192"/>
            <a:ext cx="114891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Jean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835696" y="2348880"/>
            <a:ext cx="977149" cy="1186159"/>
            <a:chOff x="1835696" y="3140968"/>
            <a:chExt cx="1285278" cy="117643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20598388">
              <a:off x="1892463" y="3543512"/>
              <a:ext cx="1228511" cy="335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Secret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1835696" y="3567330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30" y="162880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#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Straight Arrow Connector 40"/>
          <p:cNvCxnSpPr>
            <a:endCxn id="9" idx="1"/>
          </p:cNvCxnSpPr>
          <p:nvPr/>
        </p:nvCxnSpPr>
        <p:spPr>
          <a:xfrm flipV="1">
            <a:off x="5364088" y="2473443"/>
            <a:ext cx="1656184" cy="109388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364088" y="3617956"/>
            <a:ext cx="1584176" cy="103518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720250"/>
            <a:ext cx="1224136" cy="135682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794725"/>
            <a:ext cx="1145700" cy="1434475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123728" y="1772816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enemy is all around us</a:t>
            </a:r>
            <a:endParaRPr lang="fr-FR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693210" y="5229200"/>
            <a:ext cx="7551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Goal: </a:t>
            </a:r>
          </a:p>
          <a:p>
            <a:pPr algn="ctr"/>
            <a:r>
              <a:rPr lang="en-US" sz="2400" dirty="0" smtClean="0"/>
              <a:t>Secure communication over insecure channels</a:t>
            </a:r>
            <a:endParaRPr lang="fr-FR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771800" y="5991671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Message confidentiality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1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 (III)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Why it works: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2132856"/>
                <a:ext cx="777686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100" dirty="0" smtClean="0"/>
                  <a:t>Parameters: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𝑝</m:t>
                    </m:r>
                    <m:r>
                      <a:rPr lang="en-US" sz="2100" b="0" i="0" smtClean="0">
                        <a:latin typeface="Cambria Math"/>
                      </a:rPr>
                      <m:t>,</m:t>
                    </m:r>
                    <m:r>
                      <a:rPr lang="en-US" sz="2100" b="0" i="0" dirty="0" smtClean="0">
                        <a:latin typeface="Cambria Math"/>
                      </a:rPr>
                      <m:t> </m:t>
                    </m:r>
                    <m:r>
                      <a:rPr lang="en-US" sz="2100" b="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100" dirty="0" smtClean="0"/>
                  <a:t> primes ,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/>
                      </a:rPr>
                      <m:t>𝑛</m:t>
                    </m:r>
                    <m:r>
                      <a:rPr lang="en-US" sz="2100" b="0" i="1" smtClean="0">
                        <a:latin typeface="Cambria Math"/>
                      </a:rPr>
                      <m:t>=</m:t>
                    </m:r>
                    <m:r>
                      <a:rPr lang="en-US" sz="2100" b="0" i="1" smtClean="0">
                        <a:latin typeface="Cambria Math"/>
                      </a:rPr>
                      <m:t>𝑝𝑞</m:t>
                    </m:r>
                  </m:oMath>
                </a14:m>
                <a:r>
                  <a:rPr lang="fr-FR" sz="2100" dirty="0" smtClean="0"/>
                  <a:t>, </a:t>
                </a:r>
                <a14:m>
                  <m:oMath xmlns:m="http://schemas.openxmlformats.org/officeDocument/2006/math">
                    <m:r>
                      <a:rPr lang="fr-FR" sz="2100" i="1" smtClean="0">
                        <a:latin typeface="Cambria Math"/>
                        <a:ea typeface="Cambria Math"/>
                      </a:rPr>
                      <m:t>𝜑</m:t>
                    </m:r>
                    <m:d>
                      <m:dPr>
                        <m:ctrlPr>
                          <a:rPr lang="en-US" sz="21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1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  <m:r>
                      <a:rPr lang="en-US" sz="21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𝑝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−1)(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𝑞</m:t>
                    </m:r>
                    <m:r>
                      <a:rPr lang="en-US" sz="2100" b="0" i="1" smtClean="0">
                        <a:latin typeface="Cambria Math"/>
                        <a:ea typeface="Cambria Math"/>
                      </a:rPr>
                      <m:t>−1)</m:t>
                    </m:r>
                  </m:oMath>
                </a14:m>
                <a:endParaRPr lang="fr-FR" sz="21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32856"/>
                <a:ext cx="7776864" cy="415498"/>
              </a:xfrm>
              <a:prstGeom prst="rect">
                <a:avLst/>
              </a:prstGeom>
              <a:blipFill rotWithShape="1">
                <a:blip r:embed="rId2"/>
                <a:stretch>
                  <a:fillRect l="-705" t="-10294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87824" y="2492896"/>
                <a:ext cx="50405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en-US" sz="2400" dirty="0" smtClean="0"/>
                  <a:t>such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𝑒𝑑</m:t>
                    </m:r>
                    <m:r>
                      <a:rPr lang="en-US" sz="2400" i="1">
                        <a:latin typeface="Cambria Math"/>
                      </a:rPr>
                      <m:t>=1 (</m:t>
                    </m:r>
                    <m:r>
                      <a:rPr lang="en-US" sz="2400" i="1">
                        <a:latin typeface="Cambria Math"/>
                      </a:rPr>
                      <m:t>𝑚𝑜𝑑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))</m:t>
                    </m:r>
                  </m:oMath>
                </a14:m>
                <a:r>
                  <a:rPr lang="en-US" sz="2400" dirty="0" smtClean="0"/>
                  <a:t> </a:t>
                </a:r>
                <a:endParaRPr lang="fr-FR" sz="24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492896"/>
                <a:ext cx="504056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683568" y="3068960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1600" y="3140968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Encryption: </a:t>
            </a:r>
            <a:endParaRPr lang="fr-F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74575" y="3140968"/>
                <a:ext cx="312561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575" y="3140968"/>
                <a:ext cx="3125617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971600" y="361540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Decryption:</a:t>
            </a:r>
            <a:endParaRPr lang="fr-FR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87825" y="3608867"/>
                <a:ext cx="2304255" cy="468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5" y="3608867"/>
                <a:ext cx="2304255" cy="468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932040" y="3602327"/>
                <a:ext cx="2520280" cy="4682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𝑑𝑒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0" dirty="0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602327"/>
                <a:ext cx="2520280" cy="46820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47664" y="4725144"/>
                <a:ext cx="2736303" cy="47699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725144"/>
                <a:ext cx="2736303" cy="4769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79912" y="5680362"/>
                <a:ext cx="5040560" cy="380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GCD(</a:t>
                </a:r>
                <a:r>
                  <a:rPr lang="en-US" i="1" dirty="0" smtClean="0"/>
                  <a:t>m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) = 1,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=1 (</m:t>
                    </m:r>
                    <m:r>
                      <a:rPr lang="en-US" b="0" i="1" smtClean="0">
                        <a:latin typeface="Cambria Math"/>
                      </a:rPr>
                      <m:t>𝑚𝑜𝑑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fr-FR" i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680362"/>
                <a:ext cx="5040560" cy="380810"/>
              </a:xfrm>
              <a:prstGeom prst="rect">
                <a:avLst/>
              </a:prstGeom>
              <a:blipFill rotWithShape="1">
                <a:blip r:embed="rId8"/>
                <a:stretch>
                  <a:fillRect l="-967" t="-4839" b="-2580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9952" y="4735923"/>
                <a:ext cx="2736303" cy="493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𝜑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)</m:t>
                          </m:r>
                        </m:sup>
                      </m:sSup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4735923"/>
                <a:ext cx="2736303" cy="493277"/>
              </a:xfrm>
              <a:prstGeom prst="rect">
                <a:avLst/>
              </a:prstGeom>
              <a:blipFill rotWithShape="1">
                <a:blip r:embed="rId9"/>
                <a:stretch>
                  <a:fillRect r="-5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020273" y="4725144"/>
                <a:ext cx="180019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400" b="0" i="1" dirty="0" smtClean="0">
                          <a:latin typeface="Cambria Math"/>
                          <a:ea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𝑚𝑜𝑑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3" y="4725144"/>
                <a:ext cx="1800199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779912" y="596839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works though if </a:t>
            </a:r>
            <a:r>
              <a:rPr lang="en-US" i="1" dirty="0" smtClean="0"/>
              <a:t>m</a:t>
            </a:r>
            <a:r>
              <a:rPr lang="en-US" dirty="0" smtClean="0"/>
              <a:t> = </a:t>
            </a:r>
            <a:r>
              <a:rPr lang="en-US" i="1" dirty="0" smtClean="0"/>
              <a:t>p</a:t>
            </a:r>
            <a:r>
              <a:rPr lang="en-US" dirty="0" smtClean="0"/>
              <a:t> or </a:t>
            </a:r>
            <a:r>
              <a:rPr lang="en-US" i="1" dirty="0" smtClean="0"/>
              <a:t>q</a:t>
            </a:r>
            <a:endParaRPr lang="fr-FR" i="1" dirty="0"/>
          </a:p>
        </p:txBody>
      </p:sp>
      <p:sp>
        <p:nvSpPr>
          <p:cNvPr id="23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3563888" y="3140968"/>
            <a:ext cx="2376264" cy="5040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699506" y="3632201"/>
            <a:ext cx="288032" cy="216024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658250" y="4149080"/>
                <a:ext cx="4176464" cy="40498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𝑒𝑑</m:t>
                    </m:r>
                    <m:r>
                      <a:rPr lang="en-US" b="0" i="1" smtClean="0">
                        <a:latin typeface="Cambria Math"/>
                      </a:rPr>
                      <m:t>=1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250" y="4149080"/>
                <a:ext cx="4176464" cy="404983"/>
              </a:xfrm>
              <a:prstGeom prst="rect">
                <a:avLst/>
              </a:prstGeom>
              <a:blipFill rotWithShape="1">
                <a:blip r:embed="rId11"/>
                <a:stretch>
                  <a:fillRect b="-735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6746482" y="3973469"/>
            <a:ext cx="489814" cy="17561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60032" y="4725144"/>
            <a:ext cx="1080120" cy="50405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4427984" y="5125597"/>
            <a:ext cx="489814" cy="175611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146476" y="5301208"/>
            <a:ext cx="236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show this = 1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3779912" y="5670540"/>
            <a:ext cx="4968552" cy="667186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V="1">
            <a:off x="6264188" y="5125597"/>
            <a:ext cx="972108" cy="54494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0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6" grpId="0" animBg="1"/>
      <p:bldP spid="24" grpId="0" animBg="1"/>
      <p:bldP spid="29" grpId="0" animBg="1"/>
      <p:bldP spid="31" grpId="0"/>
      <p:bldP spid="3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Textbook RSA (IV)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599183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Parameter size: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2132856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Parameters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US" sz="2400" dirty="0" smtClean="0"/>
                  <a:t> and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 err="1" smtClean="0"/>
                  <a:t>each</a:t>
                </a:r>
                <a:r>
                  <a:rPr lang="fr-FR" sz="2400" dirty="0" smtClean="0"/>
                  <a:t> of 512 bits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132856"/>
                <a:ext cx="7776864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01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1600" y="2535287"/>
                <a:ext cx="77768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Size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sz="2400" dirty="0" smtClean="0"/>
                  <a:t> and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dirty="0" smtClean="0">
                        <a:latin typeface="Cambria Math"/>
                        <a:ea typeface="Cambria Math"/>
                      </a:rPr>
                      <m:t>φ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fr-FR" sz="2400" dirty="0" smtClean="0"/>
                  <a:t> </a:t>
                </a:r>
                <a:r>
                  <a:rPr lang="fr-FR" sz="2400" dirty="0" err="1" smtClean="0"/>
                  <a:t>is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around</a:t>
                </a:r>
                <a:r>
                  <a:rPr lang="fr-FR" sz="2400" dirty="0" smtClean="0"/>
                  <a:t> 1024 bits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535287"/>
                <a:ext cx="7776864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019" t="-11842" b="-27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71600" y="2996952"/>
                <a:ext cx="77768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/>
                  <a:t>Encryption key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sz="2400" dirty="0" smtClean="0"/>
                  <a:t> chosen in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1,  …,  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fr-FR" sz="2400" dirty="0" smtClean="0"/>
                  <a:t>, </a:t>
                </a:r>
                <a:r>
                  <a:rPr lang="fr-FR" sz="2400" dirty="0" err="1" smtClean="0"/>
                  <a:t>decryption</a:t>
                </a:r>
                <a:r>
                  <a:rPr lang="fr-FR" sz="2400" dirty="0" smtClean="0"/>
                  <a:t> key </a:t>
                </a:r>
                <a:r>
                  <a:rPr lang="fr-FR" sz="2400" dirty="0" err="1" smtClean="0"/>
                  <a:t>comes</a:t>
                </a:r>
                <a:r>
                  <a:rPr lang="fr-FR" sz="2400" dirty="0" smtClean="0"/>
                  <a:t> </a:t>
                </a:r>
                <a:r>
                  <a:rPr lang="fr-FR" sz="2400" dirty="0" err="1" smtClean="0"/>
                  <a:t>from</a:t>
                </a:r>
                <a:r>
                  <a:rPr lang="fr-FR" sz="2400" dirty="0" smtClean="0"/>
                  <a:t> the </a:t>
                </a:r>
                <a:r>
                  <a:rPr lang="fr-FR" sz="2400" dirty="0" err="1" smtClean="0"/>
                  <a:t>same</a:t>
                </a:r>
                <a:r>
                  <a:rPr lang="fr-FR" sz="2400" dirty="0" smtClean="0"/>
                  <a:t> set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96952"/>
                <a:ext cx="7776864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1019" t="-6618" b="-16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971600" y="414908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For “securer” RSA, choose parameters of around 2048</a:t>
            </a:r>
            <a:r>
              <a:rPr lang="fr-FR" sz="2400" dirty="0" smtClean="0"/>
              <a:t> bits </a:t>
            </a: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30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581128"/>
            <a:ext cx="1588058" cy="14491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Encryption?</a:t>
            </a:r>
            <a:endParaRPr lang="fr-FR" dirty="0"/>
          </a:p>
        </p:txBody>
      </p:sp>
      <p:pic>
        <p:nvPicPr>
          <p:cNvPr id="7" name="Picture 4" descr="people_juliane_krug_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5511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237638"/>
            <a:ext cx="120890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Amelie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933383"/>
            <a:ext cx="1080120" cy="1080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8264" y="3085510"/>
            <a:ext cx="1368152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Baptiste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840352"/>
            <a:ext cx="1588058" cy="14491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364" y="1603318"/>
            <a:ext cx="540060" cy="618096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4644008" y="2780928"/>
            <a:ext cx="792088" cy="792088"/>
            <a:chOff x="4788024" y="3934613"/>
            <a:chExt cx="792088" cy="79208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010994" y="4276546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25671"/>
            <a:ext cx="1080120" cy="10801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173755" y="5677798"/>
            <a:ext cx="900100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dirty="0" smtClean="0"/>
              <a:t>Jean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74" y="4245003"/>
            <a:ext cx="614084" cy="591057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44008" y="5517232"/>
            <a:ext cx="792088" cy="792088"/>
            <a:chOff x="3419872" y="4797152"/>
            <a:chExt cx="792088" cy="792088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4797152"/>
              <a:ext cx="792088" cy="79208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642842" y="513908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/>
                <a:t>C</a:t>
              </a:r>
              <a:endParaRPr lang="fr-FR" sz="2100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835696" y="3140968"/>
            <a:ext cx="1231290" cy="1176431"/>
            <a:chOff x="1835696" y="3140968"/>
            <a:chExt cx="1231290" cy="1176431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 rot="20598388">
              <a:off x="1897428" y="3552253"/>
              <a:ext cx="9928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Secret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9" name="Straight Arrow Connector 28"/>
          <p:cNvCxnSpPr>
            <a:endCxn id="14" idx="1"/>
          </p:cNvCxnSpPr>
          <p:nvPr/>
        </p:nvCxnSpPr>
        <p:spPr>
          <a:xfrm flipV="1">
            <a:off x="2987824" y="2564904"/>
            <a:ext cx="936104" cy="1224136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724128" y="2420888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1"/>
          </p:cNvCxnSpPr>
          <p:nvPr/>
        </p:nvCxnSpPr>
        <p:spPr>
          <a:xfrm>
            <a:off x="2987824" y="3789040"/>
            <a:ext cx="936104" cy="151664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724128" y="5085184"/>
            <a:ext cx="1368152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724128" y="2780928"/>
            <a:ext cx="1800200" cy="165618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9" idx="2"/>
          </p:cNvCxnSpPr>
          <p:nvPr/>
        </p:nvCxnSpPr>
        <p:spPr>
          <a:xfrm flipH="1">
            <a:off x="5724128" y="3013503"/>
            <a:ext cx="1836204" cy="16396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" descr="#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66" y="2852936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#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266" y="4077072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#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30" y="1628800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/>
          <p:cNvGrpSpPr/>
          <p:nvPr/>
        </p:nvGrpSpPr>
        <p:grpSpPr>
          <a:xfrm>
            <a:off x="6189868" y="1484784"/>
            <a:ext cx="1118436" cy="899968"/>
            <a:chOff x="1572170" y="3140968"/>
            <a:chExt cx="2236872" cy="117643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 rot="20598388">
              <a:off x="1572170" y="3357596"/>
              <a:ext cx="2236872" cy="40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Secret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28184" y="4221088"/>
            <a:ext cx="1118436" cy="899968"/>
            <a:chOff x="1572170" y="3140968"/>
            <a:chExt cx="2236872" cy="1176431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 rot="20598388">
              <a:off x="1572170" y="3357596"/>
              <a:ext cx="2236872" cy="402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Secret</a:t>
              </a:r>
              <a:endParaRPr lang="fr-FR" sz="1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0" name="Picture 2" descr="#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21088"/>
            <a:ext cx="450982" cy="45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Encryption? (II)</a:t>
            </a:r>
            <a:endParaRPr lang="fr-FR" dirty="0"/>
          </a:p>
        </p:txBody>
      </p:sp>
      <p:sp>
        <p:nvSpPr>
          <p:cNvPr id="48" name="TextBox 47"/>
          <p:cNvSpPr txBox="1"/>
          <p:nvPr/>
        </p:nvSpPr>
        <p:spPr>
          <a:xfrm>
            <a:off x="611560" y="270892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Symmetric Encryption</a:t>
            </a:r>
            <a:endParaRPr lang="fr-FR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611560" y="436510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Public-Key Encryption</a:t>
            </a:r>
            <a:endParaRPr lang="fr-FR" sz="2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827584" y="1628800"/>
            <a:ext cx="792088" cy="792088"/>
            <a:chOff x="4788024" y="3934613"/>
            <a:chExt cx="792088" cy="79208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5010994" y="4311203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547664" y="177281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Used to encrypt</a:t>
            </a:r>
            <a:endParaRPr lang="fr-FR" sz="2400" dirty="0" smtClean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15796"/>
            <a:ext cx="540060" cy="61809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57556">
            <a:off x="4511839" y="1832166"/>
            <a:ext cx="614084" cy="591057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36096" y="177281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Needed to decrypt</a:t>
            </a:r>
            <a:endParaRPr lang="fr-FR" sz="2400" dirty="0" smtClean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4427984" y="1772816"/>
            <a:ext cx="0" cy="869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827584" y="3314601"/>
            <a:ext cx="792088" cy="792088"/>
            <a:chOff x="4788024" y="3934613"/>
            <a:chExt cx="792088" cy="79208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5010994" y="4265036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86609"/>
            <a:ext cx="540060" cy="618096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3059832" y="3140968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</a:t>
            </a:r>
            <a:r>
              <a:rPr lang="en-US" sz="2400" dirty="0" smtClean="0">
                <a:solidFill>
                  <a:srgbClr val="FF0000"/>
                </a:solidFill>
              </a:rPr>
              <a:t>shared</a:t>
            </a:r>
            <a:r>
              <a:rPr lang="en-US" sz="2400" dirty="0" smtClean="0"/>
              <a:t> between parties</a:t>
            </a:r>
            <a:endParaRPr lang="fr-FR" sz="2400" dirty="0" smtClean="0"/>
          </a:p>
        </p:txBody>
      </p:sp>
      <p:sp>
        <p:nvSpPr>
          <p:cNvPr id="74" name="TextBox 73"/>
          <p:cNvSpPr txBox="1"/>
          <p:nvPr/>
        </p:nvSpPr>
        <p:spPr>
          <a:xfrm>
            <a:off x="3059832" y="354339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must remain </a:t>
            </a:r>
            <a:r>
              <a:rPr lang="en-US" sz="2400" dirty="0" smtClean="0">
                <a:solidFill>
                  <a:srgbClr val="FF0000"/>
                </a:solidFill>
              </a:rPr>
              <a:t>secret</a:t>
            </a:r>
            <a:r>
              <a:rPr lang="en-US" sz="2400" dirty="0" smtClean="0"/>
              <a:t>! </a:t>
            </a:r>
            <a:endParaRPr lang="fr-FR" sz="2400" dirty="0" smtClean="0"/>
          </a:p>
        </p:txBody>
      </p:sp>
      <p:grpSp>
        <p:nvGrpSpPr>
          <p:cNvPr id="75" name="Group 74"/>
          <p:cNvGrpSpPr/>
          <p:nvPr/>
        </p:nvGrpSpPr>
        <p:grpSpPr>
          <a:xfrm>
            <a:off x="755576" y="4898777"/>
            <a:ext cx="792088" cy="792088"/>
            <a:chOff x="4788024" y="3934613"/>
            <a:chExt cx="792088" cy="792088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3934613"/>
              <a:ext cx="792088" cy="79208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010994" y="4265036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46498" y="5622339"/>
            <a:ext cx="114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Public</a:t>
            </a:r>
          </a:p>
          <a:p>
            <a:pPr algn="ctr"/>
            <a:r>
              <a:rPr lang="en-US" sz="2400" dirty="0" smtClean="0"/>
              <a:t>key</a:t>
            </a:r>
            <a:endParaRPr lang="fr-FR" sz="2400" dirty="0" smtClean="0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000761"/>
            <a:ext cx="540060" cy="61809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1914650" y="5661248"/>
            <a:ext cx="1253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Secret</a:t>
            </a:r>
          </a:p>
          <a:p>
            <a:pPr algn="ctr"/>
            <a:r>
              <a:rPr lang="en-US" sz="2400" dirty="0" smtClean="0"/>
              <a:t>key</a:t>
            </a:r>
            <a:endParaRPr lang="fr-FR" sz="2400" dirty="0" smtClean="0"/>
          </a:p>
        </p:txBody>
      </p:sp>
      <p:sp>
        <p:nvSpPr>
          <p:cNvPr id="81" name="TextBox 80"/>
          <p:cNvSpPr txBox="1"/>
          <p:nvPr/>
        </p:nvSpPr>
        <p:spPr>
          <a:xfrm>
            <a:off x="3059832" y="498355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Public key </a:t>
            </a:r>
            <a:r>
              <a:rPr lang="en-US" sz="2400" dirty="0" smtClean="0">
                <a:solidFill>
                  <a:srgbClr val="FF0000"/>
                </a:solidFill>
              </a:rPr>
              <a:t>known</a:t>
            </a:r>
            <a:r>
              <a:rPr lang="en-US" sz="2400" dirty="0" smtClean="0"/>
              <a:t> to everyone</a:t>
            </a:r>
            <a:endParaRPr lang="fr-FR" sz="2400" dirty="0" smtClean="0"/>
          </a:p>
        </p:txBody>
      </p:sp>
      <p:sp>
        <p:nvSpPr>
          <p:cNvPr id="82" name="TextBox 81"/>
          <p:cNvSpPr txBox="1"/>
          <p:nvPr/>
        </p:nvSpPr>
        <p:spPr>
          <a:xfrm>
            <a:off x="3059832" y="534359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Secret key must be </a:t>
            </a:r>
            <a:r>
              <a:rPr lang="en-US" sz="2400" dirty="0" smtClean="0">
                <a:solidFill>
                  <a:srgbClr val="FF0000"/>
                </a:solidFill>
              </a:rPr>
              <a:t>secret</a:t>
            </a:r>
            <a:r>
              <a:rPr lang="en-US" sz="2400" dirty="0" smtClean="0"/>
              <a:t>!</a:t>
            </a:r>
            <a:endParaRPr lang="fr-FR" sz="2400" dirty="0" smtClean="0"/>
          </a:p>
        </p:txBody>
      </p:sp>
      <p:sp>
        <p:nvSpPr>
          <p:cNvPr id="83" name="TextBox 82"/>
          <p:cNvSpPr txBox="1"/>
          <p:nvPr/>
        </p:nvSpPr>
        <p:spPr>
          <a:xfrm>
            <a:off x="3059832" y="3903439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Block ciphers, AES</a:t>
            </a:r>
            <a:endParaRPr lang="fr-FR" sz="2400" dirty="0" smtClean="0"/>
          </a:p>
        </p:txBody>
      </p:sp>
      <p:sp>
        <p:nvSpPr>
          <p:cNvPr id="6" name="Oval 5"/>
          <p:cNvSpPr/>
          <p:nvPr/>
        </p:nvSpPr>
        <p:spPr>
          <a:xfrm>
            <a:off x="395536" y="4365104"/>
            <a:ext cx="4583564" cy="533673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6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755576" y="3314601"/>
            <a:ext cx="936104" cy="745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827584" y="3314601"/>
            <a:ext cx="792088" cy="6904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8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  <p:bldP spid="64" grpId="0"/>
      <p:bldP spid="67" grpId="0"/>
      <p:bldP spid="73" grpId="0"/>
      <p:bldP spid="74" grpId="0"/>
      <p:bldP spid="78" grpId="0"/>
      <p:bldP spid="80" grpId="0"/>
      <p:bldP spid="81" grpId="0"/>
      <p:bldP spid="82" grpId="0"/>
      <p:bldP spid="83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Encryption? (III)</a:t>
            </a:r>
            <a:endParaRPr lang="fr-FR" dirty="0"/>
          </a:p>
        </p:txBody>
      </p:sp>
      <p:sp>
        <p:nvSpPr>
          <p:cNvPr id="48" name="TextBox 47"/>
          <p:cNvSpPr txBox="1"/>
          <p:nvPr/>
        </p:nvSpPr>
        <p:spPr>
          <a:xfrm>
            <a:off x="611560" y="155679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Some uses for Public Key Encryption:</a:t>
            </a:r>
            <a:endParaRPr lang="fr-FR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1115616" y="20608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Confidential</a:t>
            </a:r>
            <a:r>
              <a:rPr lang="en-US" sz="2400" dirty="0" smtClean="0"/>
              <a:t> exchange of messages</a:t>
            </a:r>
            <a:endParaRPr lang="fr-FR" sz="24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1115616" y="2895327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Key Exchange </a:t>
            </a:r>
            <a:r>
              <a:rPr lang="en-US" sz="2400" dirty="0" smtClean="0">
                <a:sym typeface="Wingdings" panose="05000000000000000000" pitchFamily="2" charset="2"/>
              </a:rPr>
              <a:t> Establishing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secure channels</a:t>
            </a:r>
            <a:endParaRPr lang="fr-FR" sz="2400" dirty="0" smtClean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84176" y="332737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https://   </a:t>
            </a:r>
            <a:r>
              <a:rPr lang="en-US" sz="2400" i="1" dirty="0" smtClean="0"/>
              <a:t>(TLS/SSL, </a:t>
            </a:r>
            <a:r>
              <a:rPr lang="en-US" sz="2400" i="1" dirty="0" smtClean="0">
                <a:solidFill>
                  <a:srgbClr val="FF0000"/>
                </a:solidFill>
              </a:rPr>
              <a:t>see TD, lectures 3,4</a:t>
            </a:r>
            <a:r>
              <a:rPr lang="en-US" sz="2400" i="1" dirty="0" smtClean="0"/>
              <a:t>) </a:t>
            </a:r>
            <a:endParaRPr lang="fr-FR" sz="2400" i="1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1584176" y="3687415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ftp</a:t>
            </a:r>
            <a:endParaRPr lang="fr-FR" sz="24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1115616" y="246327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Onion </a:t>
            </a:r>
            <a:r>
              <a:rPr lang="en-US" sz="2400" dirty="0" smtClean="0">
                <a:solidFill>
                  <a:srgbClr val="FF0000"/>
                </a:solidFill>
              </a:rPr>
              <a:t>routing</a:t>
            </a:r>
            <a:r>
              <a:rPr lang="en-US" sz="2400" dirty="0" smtClean="0"/>
              <a:t> (Tor networks)</a:t>
            </a:r>
            <a:endParaRPr lang="fr-FR" sz="24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115616" y="4191471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Digital signatures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1547664" y="465313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Authenticating</a:t>
            </a:r>
            <a:r>
              <a:rPr lang="en-US" sz="2400" dirty="0" smtClean="0"/>
              <a:t> messages or transactions</a:t>
            </a:r>
            <a:endParaRPr lang="fr-FR" sz="24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1115616" y="5157192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Secure</a:t>
            </a:r>
            <a:r>
              <a:rPr lang="en-US" sz="2400" dirty="0" smtClean="0"/>
              <a:t> e-mail transmission: </a:t>
            </a:r>
            <a:endParaRPr lang="fr-FR" sz="2400" dirty="0" smtClean="0"/>
          </a:p>
        </p:txBody>
      </p:sp>
      <p:sp>
        <p:nvSpPr>
          <p:cNvPr id="38" name="TextBox 37"/>
          <p:cNvSpPr txBox="1"/>
          <p:nvPr/>
        </p:nvSpPr>
        <p:spPr>
          <a:xfrm>
            <a:off x="1584176" y="5631631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PGP, Outlook</a:t>
            </a:r>
            <a:endParaRPr lang="fr-FR" sz="2400" dirty="0" smtClean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33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1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Basics of Public-Key Encryption</a:t>
            </a:r>
            <a:endParaRPr lang="fr-FR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3327375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RSA Encryption</a:t>
            </a:r>
            <a:endParaRPr lang="fr-F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206084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Syntax – general algorithms</a:t>
            </a:r>
            <a:endParaRPr lang="fr-FR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115616" y="246327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Plaintext </a:t>
            </a:r>
            <a:r>
              <a:rPr lang="en-US" sz="2400" dirty="0"/>
              <a:t>s</a:t>
            </a:r>
            <a:r>
              <a:rPr lang="en-US" sz="2400" dirty="0" smtClean="0"/>
              <a:t>ecurity notions</a:t>
            </a:r>
            <a:endParaRPr lang="fr-F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15616" y="286571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Certification and PKI</a:t>
            </a:r>
            <a:endParaRPr lang="fr-FR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115616" y="3789040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Basics: number theory</a:t>
            </a:r>
            <a:endParaRPr lang="fr-FR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19147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Textbook RSA</a:t>
            </a:r>
            <a:endParaRPr lang="fr-FR" sz="2400" dirty="0" smtClean="0"/>
          </a:p>
        </p:txBody>
      </p:sp>
      <p:sp>
        <p:nvSpPr>
          <p:cNvPr id="15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4581128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Security of Textbook RSA &amp; Fixes</a:t>
            </a:r>
            <a:endParaRPr lang="fr-FR" sz="24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498355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Bleichenbacher’s</a:t>
            </a:r>
            <a:r>
              <a:rPr lang="en-US" sz="2400" dirty="0" smtClean="0"/>
              <a:t> attack</a:t>
            </a:r>
            <a:endParaRPr lang="fr-FR" sz="24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611560" y="541560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FF0000"/>
                </a:solidFill>
              </a:rPr>
              <a:t>Next lecture: attacks, safe modes, applications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PKE Algorithms &amp; Syntax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1628800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PKE = (</a:t>
            </a:r>
            <a:r>
              <a:rPr lang="en-US" sz="2400" dirty="0" err="1" smtClean="0"/>
              <a:t>KGen</a:t>
            </a:r>
            <a:r>
              <a:rPr lang="en-US" sz="2400" dirty="0" smtClean="0"/>
              <a:t>, </a:t>
            </a:r>
            <a:r>
              <a:rPr lang="en-US" sz="2400" dirty="0" err="1" smtClean="0"/>
              <a:t>Enc</a:t>
            </a:r>
            <a:r>
              <a:rPr lang="en-US" sz="2400" dirty="0" smtClean="0"/>
              <a:t>, Dec)</a:t>
            </a:r>
            <a:endParaRPr lang="fr-F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19872" y="2348880"/>
                <a:ext cx="1584176" cy="43697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KGen(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22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348880"/>
                <a:ext cx="1584176" cy="436979"/>
              </a:xfrm>
              <a:prstGeom prst="rect">
                <a:avLst/>
              </a:prstGeom>
              <a:blipFill rotWithShape="1">
                <a:blip r:embed="rId2"/>
                <a:stretch>
                  <a:fillRect l="-1145" t="-5405" r="-1908" b="-243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>
            <a:stCxn id="15" idx="2"/>
          </p:cNvCxnSpPr>
          <p:nvPr/>
        </p:nvCxnSpPr>
        <p:spPr>
          <a:xfrm flipH="1">
            <a:off x="2483768" y="2785859"/>
            <a:ext cx="1728192" cy="715149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2"/>
          </p:cNvCxnSpPr>
          <p:nvPr/>
        </p:nvCxnSpPr>
        <p:spPr>
          <a:xfrm>
            <a:off x="4211960" y="2785859"/>
            <a:ext cx="2088232" cy="6431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573016"/>
            <a:ext cx="540060" cy="61809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123728" y="3573016"/>
            <a:ext cx="792088" cy="792088"/>
            <a:chOff x="4788024" y="4426093"/>
            <a:chExt cx="792088" cy="79208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4426093"/>
              <a:ext cx="792088" cy="79208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010994" y="4730675"/>
              <a:ext cx="346148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solidFill>
                    <a:schemeClr val="bg1"/>
                  </a:solidFill>
                </a:rPr>
                <a:t>B</a:t>
              </a:r>
              <a:endParaRPr lang="fr-FR" sz="2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4211960" y="2324864"/>
            <a:ext cx="776136" cy="5336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extBox 26"/>
          <p:cNvSpPr txBox="1"/>
          <p:nvPr/>
        </p:nvSpPr>
        <p:spPr>
          <a:xfrm>
            <a:off x="5328592" y="2136201"/>
            <a:ext cx="3474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Security parameter:</a:t>
            </a:r>
          </a:p>
          <a:p>
            <a:r>
              <a:rPr lang="en-US" sz="2400" dirty="0" smtClean="0"/>
              <a:t>determines key size</a:t>
            </a:r>
            <a:endParaRPr lang="fr-FR" sz="2400" dirty="0" smtClean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84984"/>
            <a:ext cx="1080120" cy="10801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95536" y="2996952"/>
            <a:ext cx="169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Everyone</a:t>
            </a:r>
            <a:endParaRPr lang="fr-FR" sz="2400" dirty="0" smtClean="0"/>
          </a:p>
        </p:txBody>
      </p:sp>
      <p:pic>
        <p:nvPicPr>
          <p:cNvPr id="30" name="Picture 4" descr="people_juliane_krug_07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44230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people_juliane_krug_07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44230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people_juliane_krug_07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06" y="3444230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people_juliane_krug_07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1064890" cy="106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val 33"/>
          <p:cNvSpPr/>
          <p:nvPr/>
        </p:nvSpPr>
        <p:spPr>
          <a:xfrm>
            <a:off x="2123728" y="3471391"/>
            <a:ext cx="776136" cy="1037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extBox 34"/>
          <p:cNvSpPr txBox="1"/>
          <p:nvPr/>
        </p:nvSpPr>
        <p:spPr>
          <a:xfrm>
            <a:off x="3042084" y="3831431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pk</a:t>
            </a:r>
            <a:endParaRPr lang="fr-FR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5706380" y="3831431"/>
            <a:ext cx="59381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dirty="0" err="1" smtClean="0"/>
              <a:t>k</a:t>
            </a:r>
            <a:endParaRPr lang="fr-FR" sz="2400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1979712" y="5419760"/>
            <a:ext cx="1011916" cy="961568"/>
            <a:chOff x="1785274" y="3140968"/>
            <a:chExt cx="1281712" cy="1176431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20598388">
              <a:off x="1785274" y="3487553"/>
              <a:ext cx="12530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Secret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87624" y="4870321"/>
                <a:ext cx="1598578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Enc(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</a:rPr>
                      <m:t>𝑝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70321"/>
                <a:ext cx="1598578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4545" t="-6849" r="-4545" b="-246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stCxn id="34" idx="5"/>
          </p:cNvCxnSpPr>
          <p:nvPr/>
        </p:nvCxnSpPr>
        <p:spPr>
          <a:xfrm>
            <a:off x="2786202" y="4357148"/>
            <a:ext cx="1245738" cy="1062612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3"/>
          </p:cNvCxnSpPr>
          <p:nvPr/>
        </p:nvCxnSpPr>
        <p:spPr>
          <a:xfrm>
            <a:off x="2948115" y="5745629"/>
            <a:ext cx="1083825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5085184"/>
            <a:ext cx="1064168" cy="9710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987824" y="5877272"/>
            <a:ext cx="43204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</a:t>
            </a:r>
            <a:endParaRPr lang="fr-FR" sz="24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3707904" y="6021288"/>
            <a:ext cx="172819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ciphertext</a:t>
            </a:r>
            <a:endParaRPr lang="fr-FR" sz="2400" dirty="0" smtClean="0"/>
          </a:p>
        </p:txBody>
      </p:sp>
      <p:sp>
        <p:nvSpPr>
          <p:cNvPr id="63" name="Oval 62"/>
          <p:cNvSpPr/>
          <p:nvPr/>
        </p:nvSpPr>
        <p:spPr>
          <a:xfrm>
            <a:off x="6316144" y="3356992"/>
            <a:ext cx="776136" cy="1037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6876256" y="4357148"/>
            <a:ext cx="189402" cy="52682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7020272" y="4987712"/>
            <a:ext cx="1011916" cy="961568"/>
            <a:chOff x="1785274" y="3140968"/>
            <a:chExt cx="1281712" cy="1176431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3140968"/>
              <a:ext cx="1231290" cy="117643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 rot="20598388">
              <a:off x="1785274" y="3487553"/>
              <a:ext cx="1253001" cy="451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Secret</a:t>
              </a:r>
              <a:endParaRPr lang="fr-FR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9" name="Straight Arrow Connector 78"/>
          <p:cNvCxnSpPr>
            <a:stCxn id="52" idx="3"/>
          </p:cNvCxnSpPr>
          <p:nvPr/>
        </p:nvCxnSpPr>
        <p:spPr>
          <a:xfrm>
            <a:off x="5204120" y="5570711"/>
            <a:ext cx="1766837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327576" y="5014337"/>
                <a:ext cx="1548680" cy="4308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dirty="0" smtClean="0"/>
                  <a:t>Dec(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</m:t>
                    </m:r>
                    <m:r>
                      <a:rPr lang="en-US" sz="2200" b="0" i="1" smtClean="0">
                        <a:latin typeface="Cambria Math"/>
                      </a:rPr>
                      <m:t>𝑘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200" dirty="0" smtClean="0"/>
                  <a:t>)</a:t>
                </a:r>
                <a:endParaRPr lang="fr-FR" sz="22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576" y="5014337"/>
                <a:ext cx="1548680" cy="430887"/>
              </a:xfrm>
              <a:prstGeom prst="rect">
                <a:avLst/>
              </a:prstGeom>
              <a:blipFill rotWithShape="1">
                <a:blip r:embed="rId11"/>
                <a:stretch>
                  <a:fillRect l="-2734" t="-6944" r="-2734" b="-2638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ate Placeholder 1"/>
          <p:cNvSpPr>
            <a:spLocks noGrp="1"/>
          </p:cNvSpPr>
          <p:nvPr>
            <p:ph type="dt" sz="half" idx="10"/>
          </p:nvPr>
        </p:nvSpPr>
        <p:spPr>
          <a:xfrm>
            <a:off x="4896544" y="6376243"/>
            <a:ext cx="3923928" cy="365125"/>
          </a:xfrm>
        </p:spPr>
        <p:txBody>
          <a:bodyPr/>
          <a:lstStyle/>
          <a:p>
            <a:r>
              <a:rPr lang="en-GB" dirty="0" smtClean="0"/>
              <a:t>Cristina </a:t>
            </a:r>
            <a:r>
              <a:rPr lang="en-GB" dirty="0" err="1" smtClean="0"/>
              <a:t>Onete</a:t>
            </a:r>
            <a:r>
              <a:rPr lang="en-GB" dirty="0" smtClean="0"/>
              <a:t>    ||     25/09/2014       ||     </a:t>
            </a:r>
            <a:fld id="{D8472E0F-1C1C-4907-A0E0-D21603F39614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41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6" grpId="0" animBg="1"/>
      <p:bldP spid="27" grpId="0"/>
      <p:bldP spid="29" grpId="0"/>
      <p:bldP spid="34" grpId="0" animBg="1"/>
      <p:bldP spid="35" grpId="0" animBg="1"/>
      <p:bldP spid="36" grpId="0" animBg="1"/>
      <p:bldP spid="40" grpId="0" animBg="1"/>
      <p:bldP spid="56" grpId="0" animBg="1"/>
      <p:bldP spid="57" grpId="0" animBg="1"/>
      <p:bldP spid="63" grpId="0" animBg="1"/>
      <p:bldP spid="8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33443</TotalTime>
  <Words>2953</Words>
  <Application>Microsoft Office PowerPoint</Application>
  <PresentationFormat>On-screen Show (4:3)</PresentationFormat>
  <Paragraphs>495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Aspect</vt:lpstr>
      <vt:lpstr>TD – Cryptography</vt:lpstr>
      <vt:lpstr>Graded Assignment (TD Noté)</vt:lpstr>
      <vt:lpstr>Public-Key Encryption. RSA Basics</vt:lpstr>
      <vt:lpstr>Why Cryptography</vt:lpstr>
      <vt:lpstr>What is Encryption?</vt:lpstr>
      <vt:lpstr>What is Encryption? (II)</vt:lpstr>
      <vt:lpstr>What is Encryption? (III)</vt:lpstr>
      <vt:lpstr>Contents</vt:lpstr>
      <vt:lpstr>PKE Algorithms &amp; Syntax</vt:lpstr>
      <vt:lpstr>Security of PKE</vt:lpstr>
      <vt:lpstr>Security of PKE (II)</vt:lpstr>
      <vt:lpstr>Security of PKE (III)</vt:lpstr>
      <vt:lpstr>Security of PKE (IV)</vt:lpstr>
      <vt:lpstr>Security of PKE (V)</vt:lpstr>
      <vt:lpstr>Secret and Public Keys</vt:lpstr>
      <vt:lpstr>Secret and Public Keys (II)</vt:lpstr>
      <vt:lpstr>Secret and Public Keys (III)</vt:lpstr>
      <vt:lpstr>Secret and Public Keys (IV)</vt:lpstr>
      <vt:lpstr>Secret and Public Keys (V)</vt:lpstr>
      <vt:lpstr>Secret and Public Keys (VI)</vt:lpstr>
      <vt:lpstr>Secret and Public Keys (VII)</vt:lpstr>
      <vt:lpstr>Certification</vt:lpstr>
      <vt:lpstr>Aside: Digital Signatures</vt:lpstr>
      <vt:lpstr>Aside: Digital Signatures</vt:lpstr>
      <vt:lpstr>Certification (II) </vt:lpstr>
      <vt:lpstr>Certification (III) </vt:lpstr>
      <vt:lpstr>Up to now</vt:lpstr>
      <vt:lpstr>Contents</vt:lpstr>
      <vt:lpstr>Secret and Public Keys (IV)</vt:lpstr>
      <vt:lpstr>Number Theory: Prime fields</vt:lpstr>
      <vt:lpstr>Number Theory: Prime Fields (II)</vt:lpstr>
      <vt:lpstr>Number Theory: Prime Fields (III)</vt:lpstr>
      <vt:lpstr>Number Theory: Prime Fields (IV)</vt:lpstr>
      <vt:lpstr>Number Theory: Factoring</vt:lpstr>
      <vt:lpstr>Number Theory: Factoring (II)</vt:lpstr>
      <vt:lpstr>To Remember</vt:lpstr>
      <vt:lpstr>RSA Encryption</vt:lpstr>
      <vt:lpstr>Textbook RSA</vt:lpstr>
      <vt:lpstr>Textbook RSA (II)</vt:lpstr>
      <vt:lpstr>Textbook RSA (III)</vt:lpstr>
      <vt:lpstr>Textbook RSA (IV)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 Cristina</dc:creator>
  <cp:lastModifiedBy>Maria Cristina Onete</cp:lastModifiedBy>
  <cp:revision>2945</cp:revision>
  <dcterms:created xsi:type="dcterms:W3CDTF">2013-09-18T18:56:52Z</dcterms:created>
  <dcterms:modified xsi:type="dcterms:W3CDTF">2014-09-26T09:51:46Z</dcterms:modified>
</cp:coreProperties>
</file>