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309" r:id="rId3"/>
    <p:sldId id="328" r:id="rId4"/>
    <p:sldId id="330" r:id="rId5"/>
    <p:sldId id="329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A20E"/>
    <a:srgbClr val="E5F268"/>
    <a:srgbClr val="FF0066"/>
    <a:srgbClr val="F68412"/>
    <a:srgbClr val="FF6600"/>
    <a:srgbClr val="F68A1E"/>
    <a:srgbClr val="5E9F4F"/>
    <a:srgbClr val="F7B075"/>
    <a:srgbClr val="F9DE39"/>
    <a:srgbClr val="935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6346" autoAdjust="0"/>
  </p:normalViewPr>
  <p:slideViewPr>
    <p:cSldViewPr>
      <p:cViewPr>
        <p:scale>
          <a:sx n="73" d="100"/>
          <a:sy n="73" d="100"/>
        </p:scale>
        <p:origin x="-20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C154-E174-414B-91C0-837E48453F8E}" type="datetimeFigureOut">
              <a:rPr lang="en-GB" smtClean="0"/>
              <a:t>16/11/2014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BE01-C2ED-48B9-A63C-9CD154878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6093296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23/10/2014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755576" y="5157192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218638"/>
            <a:ext cx="3132580" cy="1306706"/>
          </a:xfrm>
          <a:prstGeom prst="rect">
            <a:avLst/>
          </a:prstGeom>
        </p:spPr>
      </p:pic>
      <p:sp>
        <p:nvSpPr>
          <p:cNvPr id="14" name="Subtitle 19"/>
          <p:cNvSpPr txBox="1">
            <a:spLocks/>
          </p:cNvSpPr>
          <p:nvPr userDrawn="1"/>
        </p:nvSpPr>
        <p:spPr>
          <a:xfrm>
            <a:off x="755576" y="5589240"/>
            <a:ext cx="3816424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maria-cristina.onete@irisa.fr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230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EB1B4-89A5-42F6-8A2D-BAA8967CE5F3}" type="datetime1">
              <a:rPr lang="en-GB" smtClean="0"/>
              <a:t>16/11/2014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2DE0C-5AA1-499B-A129-411AD52265A9}" type="datetime1">
              <a:rPr lang="en-GB" smtClean="0"/>
              <a:t>16/11/2014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7CA68-FE10-403F-9E2F-DC5E51237E8C}" type="datetime1">
              <a:rPr lang="en-GB" smtClean="0"/>
              <a:t>16/11/2014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302F5-9172-4F14-AA4C-ADEF218FF0C6}" type="datetime1">
              <a:rPr lang="en-GB" smtClean="0"/>
              <a:t>16/11/2014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3DD95-53F3-45D3-A7DF-59013775420A}" type="datetime1">
              <a:rPr lang="en-GB" smtClean="0"/>
              <a:t>16/11/2014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04A9B-06C3-4E9A-9807-4070CE1F3A84}" type="datetime1">
              <a:rPr lang="en-GB" smtClean="0"/>
              <a:t>16/11/2014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6AA6D-430A-4EDD-A0A6-580D5FEA068B}" type="datetime1">
              <a:rPr lang="en-GB" smtClean="0"/>
              <a:t>16/11/2014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3265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177739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23/10/2014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710395"/>
            <a:ext cx="1240519" cy="5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10" y="4077072"/>
            <a:ext cx="3132580" cy="13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3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5589240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25/09/2014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5758472" y="5589240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393763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548680"/>
            <a:ext cx="864096" cy="926311"/>
          </a:xfrm>
          <a:prstGeom prst="rect">
            <a:avLst/>
          </a:prstGeom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160219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25/09/2014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6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8F0B0-4C8D-4557-8A30-48AF1A8CCC30}" type="datetime1">
              <a:rPr lang="en-GB" smtClean="0"/>
              <a:t>16/11/2014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6EAA-C50E-4BFC-A0E4-4A6EC9695F71}" type="datetime1">
              <a:rPr lang="en-GB" smtClean="0"/>
              <a:t>16/11/2014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E457-61BD-4CE2-9A13-B767272EC860}" type="datetime1">
              <a:rPr lang="en-GB" smtClean="0"/>
              <a:t>16/11/2014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2CAB74-605F-4EB0-82AA-FAA37C28CF51}" type="datetime1">
              <a:rPr lang="en-GB" smtClean="0"/>
              <a:t>16/11/2014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61" r:id="rId4"/>
    <p:sldLayoutId id="2147483673" r:id="rId5"/>
    <p:sldLayoutId id="2147483672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21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4.png"/><Relationship Id="rId4" Type="http://schemas.openxmlformats.org/officeDocument/2006/relationships/image" Target="../media/image6.png"/><Relationship Id="rId9" Type="http://schemas.openxmlformats.org/officeDocument/2006/relationships/image" Target="../media/image21.gif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Key-Exchange Protocols. </a:t>
            </a:r>
            <a:r>
              <a:rPr lang="en-GB" sz="3600" dirty="0" err="1" smtClean="0"/>
              <a:t>Diffie</a:t>
            </a:r>
            <a:r>
              <a:rPr lang="en-GB" sz="3600" dirty="0" smtClean="0"/>
              <a:t>-Hellman, Active Attacks, and TLS/SSL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64904"/>
            <a:ext cx="418148" cy="4911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19307"/>
            <a:ext cx="418148" cy="49111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Client-Server scenario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4208" y="2934555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 = Amazon.fr</a:t>
            </a:r>
            <a:endParaRPr lang="fr-FR" sz="2000" dirty="0"/>
          </a:p>
        </p:txBody>
      </p:sp>
      <p:pic>
        <p:nvPicPr>
          <p:cNvPr id="6" name="Picture 4" descr="people_juliane_krug_07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87824" y="196486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2372936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987824" y="278092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15816" y="2980602"/>
            <a:ext cx="328870" cy="3763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413" y="2912123"/>
            <a:ext cx="325787" cy="3728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1560" y="4237638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Say server’s transmissions are authenticated during Key-Exchange, but the client’s are not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5085184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Say the key exchange is secure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560579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</a:rPr>
              <a:t>Exercise 3: </a:t>
            </a:r>
            <a:r>
              <a:rPr lang="en-US" sz="2100" dirty="0" smtClean="0"/>
              <a:t>What does this say about the security against a </a:t>
            </a:r>
            <a:r>
              <a:rPr lang="en-US" sz="2100" dirty="0" err="1" smtClean="0"/>
              <a:t>MiM</a:t>
            </a:r>
            <a:r>
              <a:rPr lang="en-US" sz="2100" dirty="0" smtClean="0"/>
              <a:t> adversary </a:t>
            </a:r>
            <a:r>
              <a:rPr lang="en-US" sz="2100" dirty="0" err="1" smtClean="0"/>
              <a:t>Cruella</a:t>
            </a:r>
            <a:r>
              <a:rPr lang="en-US" sz="2100" dirty="0" smtClean="0"/>
              <a:t>?</a:t>
            </a:r>
            <a:endParaRPr lang="fr-FR" dirty="0"/>
          </a:p>
        </p:txBody>
      </p:sp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40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TLS-RSA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4208" y="2934555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 = Amazon.fr</a:t>
            </a:r>
            <a:endParaRPr lang="fr-FR" sz="2000" dirty="0"/>
          </a:p>
        </p:txBody>
      </p:sp>
      <p:pic>
        <p:nvPicPr>
          <p:cNvPr id="6" name="Picture 4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fr-F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084168" y="3284984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 smtClean="0"/>
                  <a:t> , </a:t>
                </a:r>
                <a:r>
                  <a:rPr lang="fr-FR" dirty="0" err="1" smtClean="0"/>
                  <a:t>certified</a:t>
                </a:r>
                <a:r>
                  <a:rPr lang="fr-FR" dirty="0" smtClean="0"/>
                  <a:t> for RSA</a:t>
                </a:r>
                <a:endParaRPr lang="fr-F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284984"/>
                <a:ext cx="2736304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1336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059832" y="227687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87824" y="268486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0" y="4455403"/>
            <a:ext cx="820891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</a:rPr>
              <a:t>Exercise 4: </a:t>
            </a:r>
            <a:r>
              <a:rPr lang="en-US" sz="2100" dirty="0" smtClean="0"/>
              <a:t>Explain how the Client and server can agree on a key by using RSA-encryption. What are the security guarantees in this case?</a:t>
            </a:r>
            <a:endParaRPr lang="fr-FR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2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TLS-DH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4208" y="2934555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 = Amazon.fr</a:t>
            </a:r>
            <a:endParaRPr lang="fr-FR" sz="2000" dirty="0"/>
          </a:p>
        </p:txBody>
      </p:sp>
      <p:pic>
        <p:nvPicPr>
          <p:cNvPr id="6" name="Picture 4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fr-F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084168" y="3284984"/>
                <a:ext cx="2736304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Algerian" panose="04020705040A02060702" pitchFamily="82" charset="0"/>
                          </a:rPr>
                          <m:t>G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>
                            <a:latin typeface="Algerian" panose="04020705040A02060702" pitchFamily="82" charset="0"/>
                          </a:rPr>
                          <m:t>G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fr-FR" dirty="0" smtClean="0"/>
                  <a:t>, </a:t>
                </a:r>
                <a:r>
                  <a:rPr lang="fr-FR" dirty="0" err="1" smtClean="0"/>
                  <a:t>certified</a:t>
                </a:r>
                <a:endParaRPr lang="fr-F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284984"/>
                <a:ext cx="2736304" cy="390748"/>
              </a:xfrm>
              <a:prstGeom prst="rect">
                <a:avLst/>
              </a:prstGeom>
              <a:blipFill rotWithShape="1">
                <a:blip r:embed="rId4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059832" y="2276872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87824" y="2684864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0" y="4455403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</a:rPr>
              <a:t>Exercise 5: </a:t>
            </a:r>
            <a:r>
              <a:rPr lang="en-US" sz="2100" dirty="0" smtClean="0"/>
              <a:t>How about now?</a:t>
            </a:r>
            <a:endParaRPr lang="fr-FR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Assume we share a Key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261207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36912"/>
            <a:ext cx="848866" cy="8488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7664" y="360495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355778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314581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Symmetric encryption</a:t>
            </a:r>
            <a:r>
              <a:rPr lang="en-US" dirty="0" smtClean="0"/>
              <a:t>: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700463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Confidentiality of exchanged messages</a:t>
            </a:r>
            <a:endParaRPr lang="fr-FR" sz="1900" dirty="0"/>
          </a:p>
        </p:txBody>
      </p:sp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554650" y="1772816"/>
            <a:ext cx="1225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fr-FR" i="1" dirty="0"/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flipH="1">
            <a:off x="1979712" y="1957482"/>
            <a:ext cx="1574938" cy="518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6" idx="3"/>
          </p:cNvCxnSpPr>
          <p:nvPr/>
        </p:nvCxnSpPr>
        <p:spPr>
          <a:xfrm flipH="1" flipV="1">
            <a:off x="4780409" y="1957482"/>
            <a:ext cx="1644589" cy="548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51539" y="1769287"/>
            <a:ext cx="328870" cy="37639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827584" y="5060503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Long-term security as long as key is “safe”</a:t>
            </a:r>
            <a:endParaRPr lang="fr-FR" sz="19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555776" y="302092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627784" y="342900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203848" y="2612856"/>
                <a:ext cx="20898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𝐸𝑛𝑐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612856"/>
                <a:ext cx="208985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203848" y="3059668"/>
                <a:ext cx="20898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𝐸𝑛𝑐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059668"/>
                <a:ext cx="208985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6" grpId="0" animBg="1"/>
      <p:bldP spid="30" grpId="0"/>
      <p:bldP spid="3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Assume we share a Key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261207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36912"/>
            <a:ext cx="848866" cy="8488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7664" y="360495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355778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314581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Symmetric authentication – MACs</a:t>
            </a:r>
            <a:r>
              <a:rPr lang="en-US" dirty="0" smtClean="0"/>
              <a:t>: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700463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Authenticity of exchanged messages</a:t>
            </a:r>
            <a:endParaRPr lang="fr-FR" sz="1900" dirty="0"/>
          </a:p>
        </p:txBody>
      </p:sp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554650" y="1772816"/>
            <a:ext cx="1225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fr-FR" i="1" dirty="0"/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flipH="1">
            <a:off x="1979712" y="1957482"/>
            <a:ext cx="1574938" cy="518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6" idx="3"/>
          </p:cNvCxnSpPr>
          <p:nvPr/>
        </p:nvCxnSpPr>
        <p:spPr>
          <a:xfrm flipH="1" flipV="1">
            <a:off x="4780409" y="1957482"/>
            <a:ext cx="1644589" cy="548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51539" y="1769287"/>
            <a:ext cx="328870" cy="37639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827584" y="5060503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Nobody else can sign while the key is safe</a:t>
            </a:r>
            <a:endParaRPr lang="fr-FR" sz="19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555776" y="302092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627784" y="342900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2987823" y="2612856"/>
                <a:ext cx="26148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𝑀𝐴𝐶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3" y="2612856"/>
                <a:ext cx="261487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403648" y="5492551"/>
            <a:ext cx="6984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But: slightly weaker demand on key-secrecy than for encryption schemes</a:t>
            </a:r>
            <a:endParaRPr lang="fr-FR" sz="19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987824" y="3059668"/>
                <a:ext cx="26148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𝑀𝐴𝐶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sub>
                        <m:sup/>
                      </m:sSub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059668"/>
                <a:ext cx="261487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72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0" grpId="0"/>
      <p:bldP spid="33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Assume we share a Key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261207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36912"/>
            <a:ext cx="848866" cy="8488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648" y="360495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Prover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3557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Verifier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581128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Authentication and Identification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967010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Legitimacy of a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with respect to a verifier</a:t>
            </a:r>
            <a:endParaRPr lang="fr-FR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3554650" y="1772816"/>
            <a:ext cx="1225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fr-FR" i="1" dirty="0"/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flipH="1">
            <a:off x="1979712" y="1957482"/>
            <a:ext cx="1574938" cy="518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6" idx="3"/>
          </p:cNvCxnSpPr>
          <p:nvPr/>
        </p:nvCxnSpPr>
        <p:spPr>
          <a:xfrm flipH="1" flipV="1">
            <a:off x="4780409" y="1957482"/>
            <a:ext cx="1644589" cy="548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51539" y="1769287"/>
            <a:ext cx="328870" cy="37639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827584" y="5327050"/>
            <a:ext cx="71287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Nobody can impersonate </a:t>
            </a:r>
            <a:r>
              <a:rPr lang="en-US" sz="1900" dirty="0" err="1" smtClean="0"/>
              <a:t>prover</a:t>
            </a:r>
            <a:r>
              <a:rPr lang="en-US" sz="1900" dirty="0" smtClean="0"/>
              <a:t> while the key is safe</a:t>
            </a:r>
            <a:endParaRPr lang="fr-FR" sz="19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555776" y="302092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627784" y="342900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98269" y="2684864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challenge</a:t>
            </a:r>
            <a:endParaRPr lang="fr-FR" dirty="0"/>
          </a:p>
        </p:txBody>
      </p:sp>
      <p:sp>
        <p:nvSpPr>
          <p:cNvPr id="23" name="TextBox 22"/>
          <p:cNvSpPr txBox="1"/>
          <p:nvPr/>
        </p:nvSpPr>
        <p:spPr>
          <a:xfrm>
            <a:off x="3599892" y="313167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fr-FR" dirty="0"/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43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30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get the keys?</a:t>
            </a:r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772816"/>
            <a:ext cx="1368152" cy="13681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41930" y="3263116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TTP</a:t>
            </a:r>
            <a:endParaRPr lang="fr-FR" dirty="0"/>
          </a:p>
        </p:txBody>
      </p:sp>
      <p:pic>
        <p:nvPicPr>
          <p:cNvPr id="8" name="Picture 4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918" y="4052231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77072"/>
            <a:ext cx="848866" cy="8488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1680" y="504511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312298" y="4997946"/>
            <a:ext cx="996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63688" y="3789040"/>
            <a:ext cx="328870" cy="3763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395" y="3865800"/>
            <a:ext cx="325787" cy="372861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>
            <a:off x="2092558" y="2708920"/>
            <a:ext cx="1574938" cy="1072731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88024" y="2708920"/>
            <a:ext cx="2038371" cy="115688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84169" y="2188514"/>
            <a:ext cx="328870" cy="37639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860032" y="2164794"/>
            <a:ext cx="148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Generate</a:t>
            </a:r>
            <a:endParaRPr lang="fr-FR" sz="2000" dirty="0"/>
          </a:p>
        </p:txBody>
      </p:sp>
      <p:sp>
        <p:nvSpPr>
          <p:cNvPr id="25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6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Key-Exchange: </a:t>
            </a:r>
            <a:r>
              <a:rPr lang="en-US" dirty="0" err="1" smtClean="0"/>
              <a:t>Diffie</a:t>
            </a:r>
            <a:r>
              <a:rPr lang="en-US" dirty="0" smtClean="0"/>
              <a:t> Hellman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293455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15816" y="2252896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7824" y="266096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19872" y="19168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 of Key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3419872" y="233958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 of Key</a:t>
            </a:r>
            <a:endParaRPr lang="fr-F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15816" y="2920119"/>
            <a:ext cx="328870" cy="3763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389" y="2923648"/>
            <a:ext cx="325787" cy="3728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1560" y="3877598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Can we send the key part in clear?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611560" y="4309646"/>
                <a:ext cx="8208912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Diffie-Hellman: group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100" b="0" i="0" smtClean="0">
                            <a:latin typeface="Algerian" panose="04020705040A02060702" pitchFamily="82" charset="0"/>
                          </a:rPr>
                          <m:t>G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sz="2100" b="0" i="1" smtClean="0">
                        <a:latin typeface="Cambria Math"/>
                      </a:rPr>
                      <m:t>= &lt;</m:t>
                    </m:r>
                    <m:r>
                      <a:rPr lang="en-US" sz="2100" b="0" i="1" smtClean="0">
                        <a:latin typeface="Cambria Math"/>
                      </a:rPr>
                      <m:t>𝑔</m:t>
                    </m:r>
                    <m:r>
                      <a:rPr lang="en-US" sz="21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100" dirty="0" smtClean="0"/>
                  <a:t>, prime field </a:t>
                </a:r>
                <a:endParaRPr lang="fr-FR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309646"/>
                <a:ext cx="8208912" cy="440377"/>
              </a:xfrm>
              <a:prstGeom prst="rect">
                <a:avLst/>
              </a:prstGeom>
              <a:blipFill rotWithShape="1">
                <a:blip r:embed="rId5"/>
                <a:stretch>
                  <a:fillRect l="-668" t="-11111" b="-18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971600" y="4772471"/>
                <a:ext cx="7488832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Alice’s key 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sz="19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sz="1900" b="0" i="1" smtClean="0">
                        <a:latin typeface="Cambria Math"/>
                      </a:rPr>
                      <m:t>{1, …, </m:t>
                    </m:r>
                    <m:r>
                      <a:rPr lang="en-US" sz="1900" b="0" i="1" smtClean="0">
                        <a:latin typeface="Cambria Math"/>
                      </a:rPr>
                      <m:t>𝑞</m:t>
                    </m:r>
                    <m:r>
                      <a:rPr lang="en-US" sz="1900" b="0" i="1" smtClean="0">
                        <a:latin typeface="Cambria Math"/>
                      </a:rPr>
                      <m:t>−1}</m:t>
                    </m:r>
                  </m:oMath>
                </a14:m>
                <a:r>
                  <a:rPr lang="fr-FR" sz="1900" dirty="0" smtClean="0"/>
                  <a:t>. </a:t>
                </a:r>
                <a:r>
                  <a:rPr lang="fr-FR" sz="1900" dirty="0" err="1" smtClean="0"/>
                  <a:t>She</a:t>
                </a:r>
                <a:r>
                  <a:rPr lang="fr-FR" sz="1900" dirty="0" smtClean="0"/>
                  <a:t> </a:t>
                </a:r>
                <a:r>
                  <a:rPr lang="fr-FR" sz="1900" dirty="0" err="1" smtClean="0"/>
                  <a:t>sends</a:t>
                </a:r>
                <a:r>
                  <a:rPr lang="fr-FR" sz="19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9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sz="19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900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1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9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900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sup>
                    </m:sSup>
                    <m:r>
                      <a:rPr lang="en-US" sz="1900" b="0" i="1" smtClean="0">
                        <a:latin typeface="Cambria Math"/>
                      </a:rPr>
                      <m:t> </m:t>
                    </m:r>
                  </m:oMath>
                </a14:m>
                <a:endParaRPr lang="fr-FR" sz="19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72471"/>
                <a:ext cx="7488832" cy="384721"/>
              </a:xfrm>
              <a:prstGeom prst="rect">
                <a:avLst/>
              </a:prstGeom>
              <a:blipFill rotWithShape="1">
                <a:blip r:embed="rId6"/>
                <a:stretch>
                  <a:fillRect l="-570" t="-9524" b="-25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971600" y="5132511"/>
                <a:ext cx="7488832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Bob’s key 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sz="19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sz="1900" b="0" i="1" smtClean="0">
                        <a:latin typeface="Cambria Math"/>
                      </a:rPr>
                      <m:t>{1, …, </m:t>
                    </m:r>
                    <m:r>
                      <a:rPr lang="en-US" sz="1900" b="0" i="1" smtClean="0">
                        <a:latin typeface="Cambria Math"/>
                      </a:rPr>
                      <m:t>𝑞</m:t>
                    </m:r>
                    <m:r>
                      <a:rPr lang="en-US" sz="1900" b="0" i="1" smtClean="0">
                        <a:latin typeface="Cambria Math"/>
                      </a:rPr>
                      <m:t>−1}</m:t>
                    </m:r>
                  </m:oMath>
                </a14:m>
                <a:r>
                  <a:rPr lang="fr-FR" sz="1900" dirty="0" smtClean="0"/>
                  <a:t>. </a:t>
                </a:r>
                <a:r>
                  <a:rPr lang="fr-FR" sz="1900" dirty="0"/>
                  <a:t>H</a:t>
                </a:r>
                <a:r>
                  <a:rPr lang="fr-FR" sz="1900" dirty="0" smtClean="0"/>
                  <a:t>e </a:t>
                </a:r>
                <a:r>
                  <a:rPr lang="fr-FR" sz="1900" dirty="0" err="1" smtClean="0"/>
                  <a:t>sends</a:t>
                </a:r>
                <a:r>
                  <a:rPr lang="fr-FR" sz="19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9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900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sz="19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900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1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9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9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sup>
                    </m:sSup>
                    <m:r>
                      <a:rPr lang="en-US" sz="1900" b="0" i="1" smtClean="0">
                        <a:latin typeface="Cambria Math"/>
                      </a:rPr>
                      <m:t> </m:t>
                    </m:r>
                  </m:oMath>
                </a14:m>
                <a:endParaRPr lang="fr-FR" sz="19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132511"/>
                <a:ext cx="7488832" cy="384721"/>
              </a:xfrm>
              <a:prstGeom prst="rect">
                <a:avLst/>
              </a:prstGeom>
              <a:blipFill rotWithShape="1">
                <a:blip r:embed="rId7"/>
                <a:stretch>
                  <a:fillRect l="-570" t="-9524" b="-25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971600" y="5492551"/>
                <a:ext cx="7488832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dirty="0" smtClean="0"/>
                  <a:t>Computed key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/>
                      </a:rPr>
                      <m:t>𝐾</m:t>
                    </m:r>
                    <m:r>
                      <a:rPr lang="en-US" sz="1900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sz="19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900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19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9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900" i="1">
                                    <a:latin typeface="Cambria Math"/>
                                  </a:rPr>
                                  <m:t>𝐵</m:t>
                                </m:r>
                              </m:sub>
                            </m:sSub>
                          </m:sup>
                        </m:sSup>
                        <m:r>
                          <a:rPr lang="en-US" sz="1900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sz="1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9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900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sup>
                    </m:sSup>
                    <m:r>
                      <a:rPr lang="en-US" sz="19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9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900" i="1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19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9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900" b="0" i="1" smtClean="0">
                                    <a:latin typeface="Cambria Math"/>
                                  </a:rPr>
                                  <m:t>𝐴</m:t>
                                </m:r>
                              </m:sub>
                            </m:sSub>
                          </m:sup>
                        </m:sSup>
                        <m:r>
                          <a:rPr lang="en-US" sz="1900" i="1">
                            <a:latin typeface="Cambria Math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sz="1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9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9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sup>
                    </m:sSup>
                  </m:oMath>
                </a14:m>
                <a:endParaRPr lang="fr-FR" sz="19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492551"/>
                <a:ext cx="7488832" cy="384721"/>
              </a:xfrm>
              <a:prstGeom prst="rect">
                <a:avLst/>
              </a:prstGeom>
              <a:blipFill rotWithShape="1">
                <a:blip r:embed="rId8"/>
                <a:stretch>
                  <a:fillRect l="-570" t="-9524" b="-25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11560" y="5868943"/>
                <a:ext cx="820891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DLog assumption: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 smtClean="0"/>
                  <a:t> hides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/>
                  <a:t> hides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868943"/>
                <a:ext cx="8208912" cy="415498"/>
              </a:xfrm>
              <a:prstGeom prst="rect">
                <a:avLst/>
              </a:prstGeom>
              <a:blipFill rotWithShape="1">
                <a:blip r:embed="rId9"/>
                <a:stretch>
                  <a:fillRect l="-668" t="-10294" b="-264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22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9" grpId="0"/>
      <p:bldP spid="20" grpId="0"/>
      <p:bldP spid="21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Secure Key-Exchange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531446" y="2934555"/>
            <a:ext cx="992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15816" y="2252896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7824" y="266096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915816" y="3068960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1560" y="4005064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Security goal:</a:t>
            </a:r>
            <a:endParaRPr lang="fr-FR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3808" y="3268634"/>
            <a:ext cx="328870" cy="3763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05" y="3200155"/>
            <a:ext cx="325787" cy="37286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71600" y="4484439"/>
            <a:ext cx="74888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If Alice and Bob share a session, their key is </a:t>
            </a:r>
            <a:r>
              <a:rPr lang="en-US" sz="1900" dirty="0" err="1" smtClean="0"/>
              <a:t>indistingui-shable</a:t>
            </a:r>
            <a:r>
              <a:rPr lang="en-US" sz="1900" dirty="0" smtClean="0"/>
              <a:t> from a random key </a:t>
            </a:r>
            <a:endParaRPr lang="fr-FR" sz="1900" dirty="0"/>
          </a:p>
        </p:txBody>
      </p:sp>
      <p:sp>
        <p:nvSpPr>
          <p:cNvPr id="22" name="TextBox 21"/>
          <p:cNvSpPr txBox="1"/>
          <p:nvPr/>
        </p:nvSpPr>
        <p:spPr>
          <a:xfrm>
            <a:off x="611560" y="524575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All the messages exchanged in that sessions are private and securely authenticated</a:t>
            </a:r>
            <a:endParaRPr lang="fr-FR" dirty="0"/>
          </a:p>
        </p:txBody>
      </p:sp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73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attacks on DH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293455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15816" y="2252896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7824" y="278092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3673" y="2982835"/>
            <a:ext cx="328870" cy="3763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413" y="2996952"/>
            <a:ext cx="325787" cy="37286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924610" y="2410541"/>
                <a:ext cx="12227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610" y="2410541"/>
                <a:ext cx="1222771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3923928" y="1835532"/>
                <a:ext cx="12386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835532"/>
                <a:ext cx="123867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2969697" y="3059668"/>
                <a:ext cx="12422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𝐵</m:t>
                                </m:r>
                              </m:sub>
                            </m:sSub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sup>
                    </m:sSup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697" y="3059668"/>
                <a:ext cx="124226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922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4932040" y="3068960"/>
                <a:ext cx="12262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068960"/>
                <a:ext cx="12262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717032"/>
            <a:ext cx="960754" cy="10858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7164288" y="246837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468374"/>
                <a:ext cx="504056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547664" y="248360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483604"/>
                <a:ext cx="504056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067944" y="4762767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Cruella</a:t>
            </a:r>
            <a:endParaRPr lang="fr-FR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560579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</a:rPr>
              <a:t>Exercise 1: </a:t>
            </a:r>
            <a:r>
              <a:rPr lang="en-US" sz="2100" dirty="0" smtClean="0"/>
              <a:t>Show how </a:t>
            </a:r>
            <a:r>
              <a:rPr lang="en-US" sz="2100" dirty="0" err="1" smtClean="0"/>
              <a:t>Cruella</a:t>
            </a:r>
            <a:r>
              <a:rPr lang="en-US" sz="2100" dirty="0" smtClean="0"/>
              <a:t> can intercept and inject messages between Alice and Bob</a:t>
            </a:r>
            <a:endParaRPr lang="fr-FR" dirty="0"/>
          </a:p>
        </p:txBody>
      </p:sp>
      <p:sp>
        <p:nvSpPr>
          <p:cNvPr id="39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36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attacks on DH</a:t>
            </a:r>
            <a:endParaRPr lang="fr-FR" dirty="0"/>
          </a:p>
        </p:txBody>
      </p:sp>
      <p:pic>
        <p:nvPicPr>
          <p:cNvPr id="4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4" y="1988840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13681"/>
            <a:ext cx="848866" cy="848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5696" y="29817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293455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</a:t>
            </a:r>
            <a:endParaRPr lang="fr-FR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15816" y="2252896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7824" y="2780928"/>
            <a:ext cx="324036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3673" y="2982835"/>
            <a:ext cx="328870" cy="3763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413" y="2996952"/>
            <a:ext cx="325787" cy="37286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924610" y="2410541"/>
                <a:ext cx="12227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610" y="2410541"/>
                <a:ext cx="1222771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3923928" y="1835532"/>
                <a:ext cx="12386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835532"/>
                <a:ext cx="123867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2969697" y="3059668"/>
                <a:ext cx="12422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𝐵</m:t>
                                </m:r>
                              </m:sub>
                            </m:sSub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sup>
                    </m:sSup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697" y="3059668"/>
                <a:ext cx="124226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922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4932040" y="3068960"/>
                <a:ext cx="12262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068960"/>
                <a:ext cx="12262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424" y="4080679"/>
            <a:ext cx="960754" cy="108580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5220072" y="4374396"/>
            <a:ext cx="1065584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5277544" y="3933056"/>
                <a:ext cx="12386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544" y="3933056"/>
                <a:ext cx="123867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7164288" y="246837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468374"/>
                <a:ext cx="504056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547664" y="248360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483604"/>
                <a:ext cx="504056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2973288" y="4383688"/>
            <a:ext cx="1065584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3030760" y="3942348"/>
                <a:ext cx="12386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𝑪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𝒈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sub>
                          </m:sSub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760" y="3942348"/>
                <a:ext cx="1238672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053408" y="512641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Cruella</a:t>
            </a:r>
            <a:endParaRPr lang="fr-FR" sz="20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045296" y="4950460"/>
            <a:ext cx="1152128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3046661" y="4581128"/>
                <a:ext cx="12227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661" y="4581128"/>
                <a:ext cx="1222771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5277544" y="4950460"/>
            <a:ext cx="1152128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5205536" y="4581128"/>
                <a:ext cx="12386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𝑪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𝒈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sub>
                          </m:sSub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536" y="4581128"/>
                <a:ext cx="1238672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11560" y="560579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</a:rPr>
              <a:t>Exercise 2: </a:t>
            </a:r>
            <a:r>
              <a:rPr lang="en-US" sz="2100" dirty="0" smtClean="0"/>
              <a:t>Show how you prevent this by using a </a:t>
            </a:r>
            <a:r>
              <a:rPr lang="en-US" sz="2100" dirty="0" err="1" smtClean="0"/>
              <a:t>signa-ture</a:t>
            </a:r>
            <a:r>
              <a:rPr lang="en-US" sz="2100" dirty="0" smtClean="0"/>
              <a:t> scheme</a:t>
            </a:r>
            <a:endParaRPr lang="fr-FR" dirty="0"/>
          </a:p>
        </p:txBody>
      </p:sp>
      <p:sp>
        <p:nvSpPr>
          <p:cNvPr id="4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17/11/2014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4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52793</TotalTime>
  <Words>758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Key-Exchange Protocols. Diffie-Hellman, Active Attacks, and TLS/SSL</vt:lpstr>
      <vt:lpstr>Assume we share a Key</vt:lpstr>
      <vt:lpstr>Assume we share a Key</vt:lpstr>
      <vt:lpstr>Assume we share a Key</vt:lpstr>
      <vt:lpstr>How do we get the keys?</vt:lpstr>
      <vt:lpstr>Key-Exchange: Diffie Hellman</vt:lpstr>
      <vt:lpstr>Secure Key-Exchange</vt:lpstr>
      <vt:lpstr>Active attacks on DH</vt:lpstr>
      <vt:lpstr>Active attacks on DH</vt:lpstr>
      <vt:lpstr>Client-Server scenario</vt:lpstr>
      <vt:lpstr>TLS-RSA</vt:lpstr>
      <vt:lpstr>TLS-DH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Cristina</dc:creator>
  <cp:lastModifiedBy>Maria Cristina Onete</cp:lastModifiedBy>
  <cp:revision>3806</cp:revision>
  <dcterms:created xsi:type="dcterms:W3CDTF">2013-09-18T18:56:52Z</dcterms:created>
  <dcterms:modified xsi:type="dcterms:W3CDTF">2014-11-16T23:09:51Z</dcterms:modified>
</cp:coreProperties>
</file>