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sldIdLst>
    <p:sldId id="256" r:id="rId2"/>
    <p:sldId id="300" r:id="rId3"/>
    <p:sldId id="301" r:id="rId4"/>
    <p:sldId id="309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A20E"/>
    <a:srgbClr val="E5F268"/>
    <a:srgbClr val="FF0066"/>
    <a:srgbClr val="F68412"/>
    <a:srgbClr val="FF6600"/>
    <a:srgbClr val="F68A1E"/>
    <a:srgbClr val="5E9F4F"/>
    <a:srgbClr val="F7B075"/>
    <a:srgbClr val="F9DE39"/>
    <a:srgbClr val="935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53" autoAdjust="0"/>
    <p:restoredTop sz="97098" autoAdjust="0"/>
  </p:normalViewPr>
  <p:slideViewPr>
    <p:cSldViewPr>
      <p:cViewPr>
        <p:scale>
          <a:sx n="73" d="100"/>
          <a:sy n="73" d="100"/>
        </p:scale>
        <p:origin x="-30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3C154-E174-414B-91C0-837E48453F8E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A3BE01-C2ED-48B9-A63C-9CD1548780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273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620688"/>
            <a:ext cx="8306809" cy="2130742"/>
          </a:xfrm>
          <a:prstGeom prst="roundRect">
            <a:avLst>
              <a:gd name="adj" fmla="val 4578"/>
            </a:avLst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8890" cap="rnd" cmpd="sng" algn="ctr">
            <a:noFill/>
            <a:prstDash val="solid"/>
          </a:ln>
          <a:effectLst>
            <a:outerShdw blurRad="50800" dist="38100" dir="5400000" algn="t" rotWithShape="0">
              <a:schemeClr val="bg1">
                <a:lumMod val="5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 hasCustomPrompt="1"/>
          </p:nvPr>
        </p:nvSpPr>
        <p:spPr>
          <a:xfrm>
            <a:off x="683568" y="908720"/>
            <a:ext cx="7954080" cy="1440160"/>
          </a:xfrm>
        </p:spPr>
        <p:txBody>
          <a:bodyPr lIns="45720" rIns="45720" bIns="45720">
            <a:noAutofit/>
          </a:bodyPr>
          <a:lstStyle>
            <a:lvl1pPr algn="l">
              <a:defRPr sz="4000" b="1" baseline="0">
                <a:solidFill>
                  <a:schemeClr val="accent2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Calibri" pitchFamily="34" charset="0"/>
              </a:defRPr>
            </a:lvl1pPr>
            <a:extLst/>
          </a:lstStyle>
          <a:p>
            <a:r>
              <a:rPr kumimoji="0" lang="en-US" dirty="0" smtClean="0"/>
              <a:t>Notions of Privacy: Identity-Hiding, </a:t>
            </a:r>
            <a:r>
              <a:rPr kumimoji="0" lang="en-US" dirty="0" err="1" smtClean="0"/>
              <a:t>Untraceability</a:t>
            </a:r>
            <a:r>
              <a:rPr kumimoji="0" lang="en-US" dirty="0" smtClean="0"/>
              <a:t> &amp; </a:t>
            </a:r>
            <a:r>
              <a:rPr kumimoji="0" lang="en-US" dirty="0" err="1" smtClean="0"/>
              <a:t>Prover</a:t>
            </a:r>
            <a:r>
              <a:rPr kumimoji="0" lang="en-US" dirty="0" smtClean="0"/>
              <a:t> Anonymity</a:t>
            </a:r>
            <a:endParaRPr kumimoji="0" lang="en-US" dirty="0"/>
          </a:p>
        </p:txBody>
      </p:sp>
      <p:sp>
        <p:nvSpPr>
          <p:cNvPr id="12" name="Subtitle 19"/>
          <p:cNvSpPr txBox="1">
            <a:spLocks/>
          </p:cNvSpPr>
          <p:nvPr userDrawn="1"/>
        </p:nvSpPr>
        <p:spPr>
          <a:xfrm>
            <a:off x="755576" y="6093296"/>
            <a:ext cx="2986672" cy="576064"/>
          </a:xfrm>
          <a:prstGeom prst="rect">
            <a:avLst/>
          </a:prstGeom>
        </p:spPr>
        <p:txBody>
          <a:bodyPr vert="horz" lIns="182880" tIns="0">
            <a:normAutofit/>
          </a:bodyPr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Rennes,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23/10/2014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Subtitle 19"/>
          <p:cNvSpPr txBox="1">
            <a:spLocks/>
          </p:cNvSpPr>
          <p:nvPr userDrawn="1"/>
        </p:nvSpPr>
        <p:spPr>
          <a:xfrm>
            <a:off x="755576" y="5157192"/>
            <a:ext cx="2088232" cy="576064"/>
          </a:xfrm>
          <a:prstGeom prst="rect">
            <a:avLst/>
          </a:prstGeom>
        </p:spPr>
        <p:txBody>
          <a:bodyPr vert="horz" lIns="182880" tIns="0">
            <a:normAutofit fontScale="92500"/>
          </a:bodyPr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Cristina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Onete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5218638"/>
            <a:ext cx="3132580" cy="1306706"/>
          </a:xfrm>
          <a:prstGeom prst="rect">
            <a:avLst/>
          </a:prstGeom>
        </p:spPr>
      </p:pic>
      <p:sp>
        <p:nvSpPr>
          <p:cNvPr id="14" name="Subtitle 19"/>
          <p:cNvSpPr txBox="1">
            <a:spLocks/>
          </p:cNvSpPr>
          <p:nvPr userDrawn="1"/>
        </p:nvSpPr>
        <p:spPr>
          <a:xfrm>
            <a:off x="755576" y="5589240"/>
            <a:ext cx="3816424" cy="576064"/>
          </a:xfrm>
          <a:prstGeom prst="rect">
            <a:avLst/>
          </a:prstGeom>
        </p:spPr>
        <p:txBody>
          <a:bodyPr vert="horz" lIns="182880" tIns="0">
            <a:normAutofit fontScale="92500"/>
          </a:bodyPr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maria-cristina.onete@irisa.fr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7230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9EB1B4-89A5-42F6-8A2D-BAA8967CE5F3}" type="datetime1">
              <a:rPr lang="en-GB" smtClean="0"/>
              <a:t>20/10/2014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42DE0C-5AA1-499B-A129-411AD52265A9}" type="datetime1">
              <a:rPr lang="en-GB" smtClean="0"/>
              <a:t>20/10/2014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C7CA68-FE10-403F-9E2F-DC5E51237E8C}" type="datetime1">
              <a:rPr lang="en-GB" smtClean="0"/>
              <a:t>20/10/2014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0302F5-9172-4F14-AA4C-ADEF218FF0C6}" type="datetime1">
              <a:rPr lang="en-GB" smtClean="0"/>
              <a:t>20/10/2014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A3DD95-53F3-45D3-A7DF-59013775420A}" type="datetime1">
              <a:rPr lang="en-GB" smtClean="0"/>
              <a:t>20/10/2014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F04A9B-06C3-4E9A-9807-4070CE1F3A84}" type="datetime1">
              <a:rPr lang="en-GB" smtClean="0"/>
              <a:t>20/10/2014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56AA6D-430A-4EDD-A0A6-580D5FEA068B}" type="datetime1">
              <a:rPr lang="en-GB" smtClean="0"/>
              <a:t>20/10/2014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32656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7" y="548680"/>
            <a:ext cx="7177739" cy="864096"/>
          </a:xfrm>
          <a:prstGeom prst="roundRect">
            <a:avLst>
              <a:gd name="adj" fmla="val 4578"/>
            </a:avLst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19050" cap="rnd" cmpd="dbl" algn="ctr">
            <a:noFill/>
            <a:prstDash val="solid"/>
          </a:ln>
          <a:effectLst>
            <a:outerShdw blurRad="50800" dist="38100" dir="5400000" algn="t" rotWithShape="0">
              <a:schemeClr val="bg1">
                <a:lumMod val="5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 wrap="square"/>
          <a:lstStyle>
            <a:lvl1pPr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23/10/2014       ||     </a:t>
            </a:r>
            <a:fld id="{D8472E0F-1C1C-4907-A0E0-D21603F3961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539552" y="755993"/>
            <a:ext cx="7056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sz="4000" dirty="0" smtClean="0"/>
              <a:t> </a:t>
            </a:r>
            <a:endParaRPr lang="en-GB" sz="4000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1068640" y="892858"/>
            <a:ext cx="6743720" cy="447910"/>
          </a:xfrm>
        </p:spPr>
        <p:txBody>
          <a:bodyPr/>
          <a:lstStyle>
            <a:lvl1pPr>
              <a:defRPr b="0">
                <a:solidFill>
                  <a:srgbClr val="B72F3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710395"/>
            <a:ext cx="1240519" cy="54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312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620688"/>
            <a:ext cx="8306809" cy="2130742"/>
          </a:xfrm>
          <a:prstGeom prst="roundRect">
            <a:avLst>
              <a:gd name="adj" fmla="val 4578"/>
            </a:avLst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8890" cap="rnd" cmpd="sng" algn="ctr">
            <a:noFill/>
            <a:prstDash val="solid"/>
          </a:ln>
          <a:effectLst>
            <a:outerShdw blurRad="50800" dist="38100" dir="5400000" algn="t" rotWithShape="0">
              <a:schemeClr val="bg1">
                <a:lumMod val="5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 hasCustomPrompt="1"/>
          </p:nvPr>
        </p:nvSpPr>
        <p:spPr>
          <a:xfrm>
            <a:off x="683568" y="1340768"/>
            <a:ext cx="7954080" cy="648072"/>
          </a:xfrm>
        </p:spPr>
        <p:txBody>
          <a:bodyPr lIns="45720" rIns="45720" bIns="45720">
            <a:noAutofit/>
          </a:bodyPr>
          <a:lstStyle>
            <a:lvl1pPr algn="ctr">
              <a:defRPr sz="4000" b="1" baseline="0">
                <a:solidFill>
                  <a:schemeClr val="accent2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Calibri" pitchFamily="34" charset="0"/>
              </a:defRPr>
            </a:lvl1pPr>
            <a:extLst/>
          </a:lstStyle>
          <a:p>
            <a:r>
              <a:rPr kumimoji="0" lang="en-US" dirty="0" smtClean="0"/>
              <a:t>Thanks!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710" y="4077072"/>
            <a:ext cx="3132580" cy="1306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435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620688"/>
            <a:ext cx="8306809" cy="2130742"/>
          </a:xfrm>
          <a:prstGeom prst="roundRect">
            <a:avLst>
              <a:gd name="adj" fmla="val 4578"/>
            </a:avLst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8890" cap="rnd" cmpd="sng" algn="ctr">
            <a:noFill/>
            <a:prstDash val="solid"/>
          </a:ln>
          <a:effectLst>
            <a:outerShdw blurRad="50800" dist="38100" dir="5400000" algn="t" rotWithShape="0">
              <a:schemeClr val="bg1">
                <a:lumMod val="5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 hasCustomPrompt="1"/>
          </p:nvPr>
        </p:nvSpPr>
        <p:spPr>
          <a:xfrm>
            <a:off x="683568" y="908720"/>
            <a:ext cx="7954080" cy="1440160"/>
          </a:xfrm>
        </p:spPr>
        <p:txBody>
          <a:bodyPr lIns="45720" rIns="45720" bIns="45720">
            <a:noAutofit/>
          </a:bodyPr>
          <a:lstStyle>
            <a:lvl1pPr algn="l">
              <a:defRPr sz="4000" b="1" baseline="0">
                <a:solidFill>
                  <a:schemeClr val="accent2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Calibri" pitchFamily="34" charset="0"/>
              </a:defRPr>
            </a:lvl1pPr>
            <a:extLst/>
          </a:lstStyle>
          <a:p>
            <a:r>
              <a:rPr kumimoji="0" lang="en-US" dirty="0" smtClean="0"/>
              <a:t>Notions of Privacy: Identity-Hiding, </a:t>
            </a:r>
            <a:r>
              <a:rPr kumimoji="0" lang="en-US" dirty="0" err="1" smtClean="0"/>
              <a:t>Untraceability</a:t>
            </a:r>
            <a:r>
              <a:rPr kumimoji="0" lang="en-US" dirty="0" smtClean="0"/>
              <a:t> &amp; </a:t>
            </a:r>
            <a:r>
              <a:rPr kumimoji="0" lang="en-US" dirty="0" err="1" smtClean="0"/>
              <a:t>Prover</a:t>
            </a:r>
            <a:r>
              <a:rPr kumimoji="0" lang="en-US" dirty="0" smtClean="0"/>
              <a:t> Anonymity</a:t>
            </a:r>
            <a:endParaRPr kumimoji="0" lang="en-US" dirty="0"/>
          </a:p>
        </p:txBody>
      </p:sp>
      <p:pic>
        <p:nvPicPr>
          <p:cNvPr id="9" name="Picture 8" descr="CIDRE500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779912" y="3427848"/>
            <a:ext cx="2016224" cy="2161392"/>
          </a:xfrm>
          <a:prstGeom prst="rect">
            <a:avLst/>
          </a:prstGeom>
          <a:effectLst>
            <a:outerShdw blurRad="152400" dist="317500" dir="5400000" sx="90000" sy="-19000" rotWithShape="0">
              <a:schemeClr val="accent1">
                <a:lumMod val="75000"/>
                <a:alpha val="15000"/>
              </a:schemeClr>
            </a:outerShdw>
          </a:effectLst>
        </p:spPr>
      </p:pic>
      <p:sp>
        <p:nvSpPr>
          <p:cNvPr id="12" name="Subtitle 19"/>
          <p:cNvSpPr txBox="1">
            <a:spLocks/>
          </p:cNvSpPr>
          <p:nvPr userDrawn="1"/>
        </p:nvSpPr>
        <p:spPr>
          <a:xfrm>
            <a:off x="755576" y="5589240"/>
            <a:ext cx="2986672" cy="576064"/>
          </a:xfrm>
          <a:prstGeom prst="rect">
            <a:avLst/>
          </a:prstGeom>
        </p:spPr>
        <p:txBody>
          <a:bodyPr vert="horz" lIns="182880" tIns="0">
            <a:normAutofit/>
          </a:bodyPr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Rennes, 25/09/2014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Subtitle 19"/>
          <p:cNvSpPr txBox="1">
            <a:spLocks/>
          </p:cNvSpPr>
          <p:nvPr userDrawn="1"/>
        </p:nvSpPr>
        <p:spPr>
          <a:xfrm>
            <a:off x="5758472" y="5589240"/>
            <a:ext cx="2088232" cy="576064"/>
          </a:xfrm>
          <a:prstGeom prst="rect">
            <a:avLst/>
          </a:prstGeom>
        </p:spPr>
        <p:txBody>
          <a:bodyPr vert="horz" lIns="182880" tIns="0">
            <a:normAutofit fontScale="92500"/>
          </a:bodyPr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Cristina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Onete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19"/>
          <p:cNvSpPr txBox="1">
            <a:spLocks/>
          </p:cNvSpPr>
          <p:nvPr userDrawn="1"/>
        </p:nvSpPr>
        <p:spPr>
          <a:xfrm>
            <a:off x="4139952" y="5733256"/>
            <a:ext cx="1181408" cy="360040"/>
          </a:xfrm>
          <a:prstGeom prst="rect">
            <a:avLst/>
          </a:prstGeom>
        </p:spPr>
        <p:txBody>
          <a:bodyPr vert="horz" lIns="182880" tIns="0">
            <a:normAutofit fontScale="92500"/>
          </a:bodyPr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CIDRE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7" y="548680"/>
            <a:ext cx="7393763" cy="864096"/>
          </a:xfrm>
          <a:prstGeom prst="roundRect">
            <a:avLst>
              <a:gd name="adj" fmla="val 4578"/>
            </a:avLst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19050" cap="rnd" cmpd="dbl" algn="ctr">
            <a:noFill/>
            <a:prstDash val="solid"/>
          </a:ln>
          <a:effectLst>
            <a:outerShdw blurRad="50800" dist="38100" dir="5400000" algn="t" rotWithShape="0">
              <a:schemeClr val="bg1">
                <a:lumMod val="5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pic>
        <p:nvPicPr>
          <p:cNvPr id="9" name="Picture 8" descr="CIDRE500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548680"/>
            <a:ext cx="864096" cy="926311"/>
          </a:xfrm>
          <a:prstGeom prst="rect">
            <a:avLst/>
          </a:prstGeom>
          <a:effectLst/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4896544" y="6160219"/>
            <a:ext cx="3923928" cy="365125"/>
          </a:xfrm>
        </p:spPr>
        <p:txBody>
          <a:bodyPr wrap="square"/>
          <a:lstStyle>
            <a:lvl1pPr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25/09/2014       ||     </a:t>
            </a:r>
            <a:fld id="{D8472E0F-1C1C-4907-A0E0-D21603F3961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539552" y="755993"/>
            <a:ext cx="7056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sz="4000" dirty="0" smtClean="0"/>
              <a:t> </a:t>
            </a:r>
            <a:endParaRPr lang="en-GB" sz="4000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1068640" y="892858"/>
            <a:ext cx="6743720" cy="447910"/>
          </a:xfrm>
        </p:spPr>
        <p:txBody>
          <a:bodyPr/>
          <a:lstStyle>
            <a:lvl1pPr>
              <a:defRPr b="0">
                <a:solidFill>
                  <a:srgbClr val="B72F3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620688"/>
            <a:ext cx="8306809" cy="2130742"/>
          </a:xfrm>
          <a:prstGeom prst="roundRect">
            <a:avLst>
              <a:gd name="adj" fmla="val 4578"/>
            </a:avLst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8890" cap="rnd" cmpd="sng" algn="ctr">
            <a:noFill/>
            <a:prstDash val="solid"/>
          </a:ln>
          <a:effectLst>
            <a:outerShdw blurRad="50800" dist="38100" dir="5400000" algn="t" rotWithShape="0">
              <a:schemeClr val="bg1">
                <a:lumMod val="5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 hasCustomPrompt="1"/>
          </p:nvPr>
        </p:nvSpPr>
        <p:spPr>
          <a:xfrm>
            <a:off x="683568" y="1340768"/>
            <a:ext cx="7954080" cy="648072"/>
          </a:xfrm>
        </p:spPr>
        <p:txBody>
          <a:bodyPr lIns="45720" rIns="45720" bIns="45720">
            <a:noAutofit/>
          </a:bodyPr>
          <a:lstStyle>
            <a:lvl1pPr algn="ctr">
              <a:defRPr sz="4000" b="1" baseline="0">
                <a:solidFill>
                  <a:schemeClr val="accent2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Calibri" pitchFamily="34" charset="0"/>
              </a:defRPr>
            </a:lvl1pPr>
            <a:extLst/>
          </a:lstStyle>
          <a:p>
            <a:r>
              <a:rPr kumimoji="0" lang="en-US" dirty="0" smtClean="0"/>
              <a:t>Thanks!</a:t>
            </a:r>
            <a:endParaRPr kumimoji="0" lang="en-US" dirty="0"/>
          </a:p>
        </p:txBody>
      </p:sp>
      <p:pic>
        <p:nvPicPr>
          <p:cNvPr id="9" name="Picture 8" descr="CIDRE500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779912" y="3427848"/>
            <a:ext cx="2016224" cy="2161392"/>
          </a:xfrm>
          <a:prstGeom prst="rect">
            <a:avLst/>
          </a:prstGeom>
          <a:effectLst>
            <a:outerShdw blurRad="152400" dist="317500" dir="5400000" sx="90000" sy="-19000" rotWithShape="0">
              <a:schemeClr val="accent1">
                <a:lumMod val="75000"/>
                <a:alpha val="15000"/>
              </a:schemeClr>
            </a:outerShdw>
          </a:effectLst>
        </p:spPr>
      </p:pic>
      <p:sp>
        <p:nvSpPr>
          <p:cNvPr id="6" name="Subtitle 19"/>
          <p:cNvSpPr txBox="1">
            <a:spLocks/>
          </p:cNvSpPr>
          <p:nvPr userDrawn="1"/>
        </p:nvSpPr>
        <p:spPr>
          <a:xfrm>
            <a:off x="4139952" y="5733256"/>
            <a:ext cx="1181408" cy="360040"/>
          </a:xfrm>
          <a:prstGeom prst="rect">
            <a:avLst/>
          </a:prstGeom>
        </p:spPr>
        <p:txBody>
          <a:bodyPr vert="horz" lIns="182880" tIns="0">
            <a:normAutofit fontScale="92500"/>
          </a:bodyPr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CIDRE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18F0B0-4C8D-4557-8A30-48AF1A8CCC30}" type="datetime1">
              <a:rPr lang="en-GB" smtClean="0"/>
              <a:t>20/10/2014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5B6EAA-C50E-4BFC-A0E4-4A6EC9695F71}" type="datetime1">
              <a:rPr lang="en-GB" smtClean="0"/>
              <a:t>20/10/2014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F1E457-61BD-4CE2-9A13-B767272EC860}" type="datetime1">
              <a:rPr lang="en-GB" smtClean="0"/>
              <a:t>20/10/2014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D2CAB74-605F-4EB0-82AA-FAA37C28CF51}" type="datetime1">
              <a:rPr lang="en-GB" smtClean="0"/>
              <a:t>20/10/2014</a:t>
            </a:fld>
            <a:endParaRPr lang="en-GB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04736AA-B7BC-4DC0-B98F-9CC9D8F43F04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61" r:id="rId4"/>
    <p:sldLayoutId id="2147483673" r:id="rId5"/>
    <p:sldLayoutId id="2147483672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70" r:id="rId15"/>
    <p:sldLayoutId id="2147483671" r:id="rId16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600" dirty="0" smtClean="0"/>
              <a:t>Putting it all together: using multiple primitives together</a:t>
            </a:r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Cristina Onete    ||     23/10/2014       ||     </a:t>
            </a:r>
            <a:fld id="{D8472E0F-1C1C-4907-A0E0-D21603F39614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Exercise 8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556792"/>
            <a:ext cx="82089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List the properties of a hash function. Think of: input size, output size, who can compute it etc.</a:t>
            </a:r>
            <a:endParaRPr lang="fr-FR" sz="21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611560" y="2402304"/>
                <a:ext cx="8208912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sz="2100" dirty="0" smtClean="0"/>
                  <a:t>Imagine we have a public key encryption scheme. We generate </a:t>
                </a:r>
                <a14:m>
                  <m:oMath xmlns:m="http://schemas.openxmlformats.org/officeDocument/2006/math">
                    <m:r>
                      <a:rPr lang="en-US" sz="2100" b="0" i="1" smtClean="0">
                        <a:latin typeface="Cambria Math"/>
                      </a:rPr>
                      <m:t>𝑠𝑘</m:t>
                    </m:r>
                  </m:oMath>
                </a14:m>
                <a:r>
                  <a:rPr lang="en-US" sz="2100" dirty="0" smtClean="0"/>
                  <a:t> and </a:t>
                </a:r>
                <a14:m>
                  <m:oMath xmlns:m="http://schemas.openxmlformats.org/officeDocument/2006/math">
                    <m:r>
                      <a:rPr lang="en-US" sz="2100" b="0" i="1" smtClean="0">
                        <a:latin typeface="Cambria Math"/>
                      </a:rPr>
                      <m:t>𝑝𝑘</m:t>
                    </m:r>
                  </m:oMath>
                </a14:m>
                <a:r>
                  <a:rPr lang="en-US" sz="2100" dirty="0" smtClean="0"/>
                  <a:t>, but throw away </a:t>
                </a:r>
                <a14:m>
                  <m:oMath xmlns:m="http://schemas.openxmlformats.org/officeDocument/2006/math">
                    <m:r>
                      <a:rPr lang="en-US" sz="2100" b="0" i="1" smtClean="0">
                        <a:latin typeface="Cambria Math"/>
                      </a:rPr>
                      <m:t>𝑠𝑘</m:t>
                    </m:r>
                  </m:oMath>
                </a14:m>
                <a:r>
                  <a:rPr lang="en-US" sz="2100" dirty="0" smtClean="0"/>
                  <a:t> and publish </a:t>
                </a:r>
                <a14:m>
                  <m:oMath xmlns:m="http://schemas.openxmlformats.org/officeDocument/2006/math">
                    <m:r>
                      <a:rPr lang="en-US" sz="2100" b="0" i="1" smtClean="0">
                        <a:latin typeface="Cambria Math"/>
                      </a:rPr>
                      <m:t>𝑝𝑘</m:t>
                    </m:r>
                  </m:oMath>
                </a14:m>
                <a:endParaRPr lang="fr-FR" sz="21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402304"/>
                <a:ext cx="8208912" cy="738664"/>
              </a:xfrm>
              <a:prstGeom prst="rect">
                <a:avLst/>
              </a:prstGeom>
              <a:blipFill rotWithShape="1">
                <a:blip r:embed="rId2"/>
                <a:stretch>
                  <a:fillRect l="-668" t="-5785" b="-1405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079612" y="3923764"/>
            <a:ext cx="7740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Should the PKE scheme be deterministic or probabilistic?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611560" y="3194392"/>
                <a:ext cx="8208912" cy="7635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sz="2100" dirty="0" smtClean="0"/>
                  <a:t>We implement a hash scheme by using the PKE scheme, by using </a:t>
                </a:r>
                <a14:m>
                  <m:oMath xmlns:m="http://schemas.openxmlformats.org/officeDocument/2006/math">
                    <m:r>
                      <a:rPr lang="en-US" sz="2100" b="0" i="1" smtClean="0">
                        <a:latin typeface="Cambria Math"/>
                      </a:rPr>
                      <m:t>𝐻</m:t>
                    </m:r>
                    <m:d>
                      <m:dPr>
                        <m:ctrlPr>
                          <a:rPr lang="en-US" sz="21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100" b="0" i="1" smtClean="0">
                            <a:latin typeface="Cambria Math"/>
                          </a:rPr>
                          <m:t>𝑚</m:t>
                        </m:r>
                      </m:e>
                    </m:d>
                    <m:r>
                      <a:rPr lang="en-US" sz="2100" b="0" i="1" smtClean="0">
                        <a:latin typeface="Cambria Math"/>
                      </a:rPr>
                      <m:t> := </m:t>
                    </m:r>
                    <m:sSub>
                      <m:sSubPr>
                        <m:ctrlPr>
                          <a:rPr lang="en-US" sz="21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100" b="0" i="1" smtClean="0">
                            <a:latin typeface="Cambria Math"/>
                          </a:rPr>
                          <m:t>𝐸𝑛𝑐</m:t>
                        </m:r>
                      </m:e>
                      <m:sub>
                        <m:r>
                          <a:rPr lang="en-US" sz="2100" b="0" i="1" smtClean="0">
                            <a:latin typeface="Cambria Math"/>
                          </a:rPr>
                          <m:t>𝑝𝑘</m:t>
                        </m:r>
                      </m:sub>
                    </m:sSub>
                    <m:r>
                      <a:rPr lang="en-US" sz="2100" b="0" i="1" smtClean="0">
                        <a:latin typeface="Cambria Math"/>
                      </a:rPr>
                      <m:t>(</m:t>
                    </m:r>
                    <m:r>
                      <a:rPr lang="en-US" sz="2100" b="0" i="1" smtClean="0">
                        <a:latin typeface="Cambria Math"/>
                      </a:rPr>
                      <m:t>𝑚</m:t>
                    </m:r>
                    <m:r>
                      <a:rPr lang="en-US" sz="2100" b="0" i="1" smtClean="0">
                        <a:latin typeface="Cambria Math"/>
                      </a:rPr>
                      <m:t>)</m:t>
                    </m:r>
                  </m:oMath>
                </a14:m>
                <a:endParaRPr lang="fr-FR" sz="21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3194392"/>
                <a:ext cx="8208912" cy="763542"/>
              </a:xfrm>
              <a:prstGeom prst="rect">
                <a:avLst/>
              </a:prstGeom>
              <a:blipFill rotWithShape="1">
                <a:blip r:embed="rId3"/>
                <a:stretch>
                  <a:fillRect l="-668" t="-5600" r="-371" b="-104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079612" y="5085184"/>
            <a:ext cx="77408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Assume the generic PKE scheme </a:t>
            </a:r>
            <a:r>
              <a:rPr lang="en-US" dirty="0" smtClean="0"/>
              <a:t>ensures that a plaintext cannot be recovered from the </a:t>
            </a:r>
            <a:r>
              <a:rPr lang="en-US" dirty="0" err="1" smtClean="0"/>
              <a:t>ciphertext</a:t>
            </a:r>
            <a:r>
              <a:rPr lang="en-US" dirty="0" smtClean="0"/>
              <a:t>. Which properties of the hash scheme does the PKE scheme guarantee?</a:t>
            </a:r>
            <a:endParaRPr lang="fr-FR" dirty="0"/>
          </a:p>
        </p:txBody>
      </p:sp>
      <p:sp>
        <p:nvSpPr>
          <p:cNvPr id="10" name="TextBox 9"/>
          <p:cNvSpPr txBox="1"/>
          <p:nvPr/>
        </p:nvSpPr>
        <p:spPr>
          <a:xfrm>
            <a:off x="1079612" y="4366845"/>
            <a:ext cx="77408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err="1" smtClean="0"/>
              <a:t>Analyse</a:t>
            </a:r>
            <a:r>
              <a:rPr lang="en-US" b="0" dirty="0" smtClean="0"/>
              <a:t> the case of Textbook RSA as the encryption scheme. Which properties of the hash function are guaranteed?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4666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Cristina Onete    ||     23/10/2014       ||     </a:t>
            </a:r>
            <a:fld id="{D8472E0F-1C1C-4907-A0E0-D21603F39614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Exercise 9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611560" y="1556792"/>
                <a:ext cx="8208912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sz="2100" dirty="0" smtClean="0"/>
                  <a:t>A pseudo-random generator is a deterministic function </a:t>
                </a:r>
                <a14:m>
                  <m:oMath xmlns:m="http://schemas.openxmlformats.org/officeDocument/2006/math">
                    <m:r>
                      <a:rPr lang="en-US" sz="2100" b="0" i="1" smtClean="0">
                        <a:latin typeface="Cambria Math"/>
                      </a:rPr>
                      <m:t>𝐺</m:t>
                    </m:r>
                  </m:oMath>
                </a14:m>
                <a:r>
                  <a:rPr lang="fr-FR" sz="2100" dirty="0" smtClean="0"/>
                  <a:t> </a:t>
                </a:r>
                <a:r>
                  <a:rPr lang="fr-FR" sz="2100" dirty="0" err="1" smtClean="0"/>
                  <a:t>that</a:t>
                </a:r>
                <a:r>
                  <a:rPr lang="fr-FR" sz="2100" dirty="0" smtClean="0"/>
                  <a:t> </a:t>
                </a:r>
                <a:r>
                  <a:rPr lang="fr-FR" sz="2100" dirty="0" err="1" smtClean="0"/>
                  <a:t>takes</a:t>
                </a:r>
                <a:r>
                  <a:rPr lang="fr-FR" sz="2100" dirty="0" smtClean="0"/>
                  <a:t> as input a </a:t>
                </a:r>
                <a:r>
                  <a:rPr lang="fr-FR" sz="2100" dirty="0" err="1" smtClean="0"/>
                  <a:t>fixed-length</a:t>
                </a:r>
                <a:r>
                  <a:rPr lang="fr-FR" sz="2100" dirty="0" smtClean="0"/>
                  <a:t> string (a </a:t>
                </a:r>
                <a:r>
                  <a:rPr lang="fr-FR" sz="2100" dirty="0" err="1" smtClean="0"/>
                  <a:t>seed</a:t>
                </a:r>
                <a:r>
                  <a:rPr lang="fr-FR" sz="2100" dirty="0" smtClean="0"/>
                  <a:t>) </a:t>
                </a:r>
                <a14:m>
                  <m:oMath xmlns:m="http://schemas.openxmlformats.org/officeDocument/2006/math">
                    <m:r>
                      <a:rPr lang="en-US" sz="2100" b="0" i="1" smtClean="0">
                        <a:latin typeface="Cambria Math"/>
                      </a:rPr>
                      <m:t>𝑘</m:t>
                    </m:r>
                  </m:oMath>
                </a14:m>
                <a:r>
                  <a:rPr lang="fr-FR" sz="2100" dirty="0" smtClean="0"/>
                  <a:t> and </a:t>
                </a:r>
                <a:r>
                  <a:rPr lang="fr-FR" sz="2100" dirty="0" err="1" smtClean="0"/>
                  <a:t>which</a:t>
                </a:r>
                <a:r>
                  <a:rPr lang="fr-FR" sz="2100" dirty="0" smtClean="0"/>
                  <a:t> outputs a </a:t>
                </a:r>
                <a:r>
                  <a:rPr lang="fr-FR" sz="2100" dirty="0" err="1" smtClean="0"/>
                  <a:t>much</a:t>
                </a:r>
                <a:r>
                  <a:rPr lang="fr-FR" sz="2100" dirty="0" smtClean="0"/>
                  <a:t> longer string </a:t>
                </a:r>
                <a14:m>
                  <m:oMath xmlns:m="http://schemas.openxmlformats.org/officeDocument/2006/math">
                    <m:r>
                      <a:rPr lang="en-US" sz="2100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fr-FR" sz="2100" dirty="0" smtClean="0"/>
                  <a:t>, </a:t>
                </a:r>
                <a:r>
                  <a:rPr lang="fr-FR" sz="2100" dirty="0" err="1" smtClean="0"/>
                  <a:t>such</a:t>
                </a:r>
                <a:r>
                  <a:rPr lang="fr-FR" sz="2100" dirty="0" smtClean="0"/>
                  <a:t> </a:t>
                </a:r>
                <a:r>
                  <a:rPr lang="fr-FR" sz="2100" dirty="0" err="1" smtClean="0"/>
                  <a:t>that</a:t>
                </a:r>
                <a:r>
                  <a:rPr lang="fr-FR" sz="2100" dirty="0" smtClean="0"/>
                  <a:t> </a:t>
                </a:r>
                <a14:m>
                  <m:oMath xmlns:m="http://schemas.openxmlformats.org/officeDocument/2006/math">
                    <m:r>
                      <a:rPr lang="en-US" sz="2100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fr-FR" sz="2100" dirty="0" smtClean="0"/>
                  <a:t> looks </a:t>
                </a:r>
                <a:r>
                  <a:rPr lang="fr-FR" sz="2100" dirty="0" err="1" smtClean="0"/>
                  <a:t>random</a:t>
                </a:r>
                <a:r>
                  <a:rPr lang="fr-FR" sz="2100" dirty="0" smtClean="0"/>
                  <a:t> to </a:t>
                </a:r>
                <a:r>
                  <a:rPr lang="fr-FR" sz="2100" dirty="0" err="1" smtClean="0"/>
                  <a:t>any</a:t>
                </a:r>
                <a:r>
                  <a:rPr lang="fr-FR" sz="2100" dirty="0" smtClean="0"/>
                  <a:t> </a:t>
                </a:r>
                <a:r>
                  <a:rPr lang="fr-FR" sz="2100" dirty="0" err="1" smtClean="0"/>
                  <a:t>adversary</a:t>
                </a:r>
                <a:endParaRPr lang="fr-FR" sz="21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556792"/>
                <a:ext cx="8208912" cy="1384995"/>
              </a:xfrm>
              <a:prstGeom prst="rect">
                <a:avLst/>
              </a:prstGeom>
              <a:blipFill rotWithShape="1">
                <a:blip r:embed="rId2"/>
                <a:stretch>
                  <a:fillRect l="-668" t="-3070" b="-701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611560" y="3050376"/>
                <a:ext cx="8208912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sz="2100" dirty="0" smtClean="0"/>
                  <a:t>Assume </a:t>
                </a:r>
                <a:r>
                  <a:rPr lang="en-US" sz="2100" dirty="0" err="1" smtClean="0"/>
                  <a:t>Amélie</a:t>
                </a:r>
                <a:r>
                  <a:rPr lang="en-US" sz="2100" dirty="0" smtClean="0"/>
                  <a:t> and Baptiste share a seed </a:t>
                </a:r>
                <a14:m>
                  <m:oMath xmlns:m="http://schemas.openxmlformats.org/officeDocument/2006/math">
                    <m:r>
                      <a:rPr lang="en-US" sz="2100" b="0" i="1" smtClean="0">
                        <a:latin typeface="Cambria Math"/>
                      </a:rPr>
                      <m:t>𝑘</m:t>
                    </m:r>
                  </m:oMath>
                </a14:m>
                <a:endParaRPr lang="fr-FR" sz="21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3050376"/>
                <a:ext cx="8208912" cy="415498"/>
              </a:xfrm>
              <a:prstGeom prst="rect">
                <a:avLst/>
              </a:prstGeom>
              <a:blipFill rotWithShape="1">
                <a:blip r:embed="rId3"/>
                <a:stretch>
                  <a:fillRect l="-668" t="-10145" b="-2463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611560" y="3501008"/>
                <a:ext cx="8208912" cy="10618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sz="2100" dirty="0" smtClean="0"/>
                  <a:t>Consider symmetric encryption with key </a:t>
                </a:r>
                <a14:m>
                  <m:oMath xmlns:m="http://schemas.openxmlformats.org/officeDocument/2006/math">
                    <m:r>
                      <a:rPr lang="en-US" sz="2100" b="0" i="1" smtClean="0">
                        <a:latin typeface="Cambria Math"/>
                      </a:rPr>
                      <m:t>𝑘</m:t>
                    </m:r>
                  </m:oMath>
                </a14:m>
                <a:r>
                  <a:rPr lang="fr-FR" sz="2100" dirty="0" smtClean="0"/>
                  <a:t>, </a:t>
                </a:r>
                <a:r>
                  <a:rPr lang="fr-FR" sz="2100" dirty="0" err="1" smtClean="0"/>
                  <a:t>where</a:t>
                </a:r>
                <a:r>
                  <a:rPr lang="fr-FR" sz="2100" dirty="0" smtClean="0"/>
                  <a:t> </a:t>
                </a:r>
                <a:r>
                  <a:rPr lang="fr-FR" sz="2100" dirty="0" err="1" smtClean="0"/>
                  <a:t>encryption</a:t>
                </a:r>
                <a:r>
                  <a:rPr lang="fr-FR" sz="2100" dirty="0" smtClean="0"/>
                  <a:t> </a:t>
                </a:r>
                <a:r>
                  <a:rPr lang="fr-FR" sz="2100" dirty="0" err="1" smtClean="0"/>
                  <a:t>is</a:t>
                </a:r>
                <a:r>
                  <a:rPr lang="fr-FR" sz="2100" dirty="0" smtClean="0"/>
                  <a:t> </a:t>
                </a:r>
                <a:r>
                  <a:rPr lang="fr-FR" sz="2100" dirty="0" err="1" smtClean="0"/>
                  <a:t>done</a:t>
                </a:r>
                <a:r>
                  <a:rPr lang="fr-FR" sz="2100" dirty="0" smtClean="0"/>
                  <a:t> as </a:t>
                </a:r>
                <a14:m>
                  <m:oMath xmlns:m="http://schemas.openxmlformats.org/officeDocument/2006/math">
                    <m:r>
                      <a:rPr lang="en-US" sz="2100" b="0" i="1" smtClean="0">
                        <a:latin typeface="Cambria Math"/>
                      </a:rPr>
                      <m:t>𝐸𝑛𝑐</m:t>
                    </m:r>
                    <m:d>
                      <m:dPr>
                        <m:ctrlPr>
                          <a:rPr lang="en-US" sz="21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100" b="0" i="1" smtClean="0">
                            <a:latin typeface="Cambria Math"/>
                          </a:rPr>
                          <m:t>𝑚</m:t>
                        </m:r>
                      </m:e>
                    </m:d>
                    <m:r>
                      <a:rPr lang="en-US" sz="2100" b="0" i="1" smtClean="0">
                        <a:latin typeface="Cambria Math"/>
                      </a:rPr>
                      <m:t>≔</m:t>
                    </m:r>
                    <m:r>
                      <a:rPr lang="en-US" sz="2100" b="0" i="1" smtClean="0">
                        <a:latin typeface="Cambria Math"/>
                      </a:rPr>
                      <m:t>𝐺</m:t>
                    </m:r>
                    <m:d>
                      <m:dPr>
                        <m:ctrlPr>
                          <a:rPr lang="en-US" sz="21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100" b="0" i="1" smtClean="0">
                            <a:latin typeface="Cambria Math"/>
                          </a:rPr>
                          <m:t>𝑘</m:t>
                        </m:r>
                      </m:e>
                    </m:d>
                    <m:r>
                      <a:rPr lang="en-US" sz="2100" b="0" i="1" smtClean="0">
                        <a:latin typeface="Cambria Math"/>
                      </a:rPr>
                      <m:t> </m:t>
                    </m:r>
                    <m:r>
                      <a:rPr lang="en-US" sz="2100" b="0" i="1" smtClean="0">
                        <a:latin typeface="Cambria Math"/>
                      </a:rPr>
                      <m:t>𝑋𝑂𝑅</m:t>
                    </m:r>
                    <m:r>
                      <a:rPr lang="en-US" sz="2100" b="0" i="1" smtClean="0">
                        <a:latin typeface="Cambria Math"/>
                      </a:rPr>
                      <m:t> </m:t>
                    </m:r>
                    <m:r>
                      <a:rPr lang="en-US" sz="2100" b="0" i="1" smtClean="0">
                        <a:latin typeface="Cambria Math"/>
                      </a:rPr>
                      <m:t>𝑚</m:t>
                    </m:r>
                  </m:oMath>
                </a14:m>
                <a:r>
                  <a:rPr lang="fr-FR" sz="2100" dirty="0" smtClean="0"/>
                  <a:t>, for messages </a:t>
                </a:r>
                <a14:m>
                  <m:oMath xmlns:m="http://schemas.openxmlformats.org/officeDocument/2006/math">
                    <m:r>
                      <a:rPr lang="en-US" sz="2100" b="0" i="1" smtClean="0">
                        <a:latin typeface="Cambria Math"/>
                      </a:rPr>
                      <m:t>𝑚</m:t>
                    </m:r>
                  </m:oMath>
                </a14:m>
                <a:r>
                  <a:rPr lang="fr-FR" sz="2100" dirty="0" smtClean="0"/>
                  <a:t> </a:t>
                </a:r>
                <a:r>
                  <a:rPr lang="fr-FR" sz="2100" dirty="0" smtClean="0"/>
                  <a:t>of </a:t>
                </a:r>
                <a:r>
                  <a:rPr lang="fr-FR" sz="2100" dirty="0" err="1" smtClean="0"/>
                  <a:t>length</a:t>
                </a:r>
                <a:r>
                  <a:rPr lang="fr-FR" sz="2100" dirty="0" smtClean="0"/>
                  <a:t> </a:t>
                </a:r>
                <a:r>
                  <a:rPr lang="fr-FR" sz="2100" dirty="0" err="1" smtClean="0"/>
                  <a:t>equal</a:t>
                </a:r>
                <a:r>
                  <a:rPr lang="fr-FR" sz="2100" dirty="0" smtClean="0"/>
                  <a:t> to </a:t>
                </a:r>
                <a:r>
                  <a:rPr lang="fr-FR" sz="2100" dirty="0" err="1" smtClean="0"/>
                  <a:t>that</a:t>
                </a:r>
                <a:r>
                  <a:rPr lang="fr-FR" sz="2100" dirty="0" smtClean="0"/>
                  <a:t> of </a:t>
                </a:r>
                <a14:m>
                  <m:oMath xmlns:m="http://schemas.openxmlformats.org/officeDocument/2006/math">
                    <m:r>
                      <a:rPr lang="en-US" sz="2100" b="0" i="1" smtClean="0">
                        <a:latin typeface="Cambria Math"/>
                      </a:rPr>
                      <m:t>𝐺</m:t>
                    </m:r>
                    <m:r>
                      <a:rPr lang="en-US" sz="2100" b="0" i="1" smtClean="0">
                        <a:latin typeface="Cambria Math"/>
                      </a:rPr>
                      <m:t>(</m:t>
                    </m:r>
                    <m:r>
                      <a:rPr lang="en-US" sz="2100" b="0" i="1" smtClean="0">
                        <a:latin typeface="Cambria Math"/>
                      </a:rPr>
                      <m:t>𝑘</m:t>
                    </m:r>
                    <m:r>
                      <a:rPr lang="en-US" sz="21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fr-FR" sz="2100" dirty="0" smtClean="0"/>
                  <a:t> (and </a:t>
                </a:r>
                <a:r>
                  <a:rPr lang="fr-FR" sz="2100" dirty="0" err="1" smtClean="0"/>
                  <a:t>padded</a:t>
                </a:r>
                <a:r>
                  <a:rPr lang="fr-FR" sz="2100" dirty="0" smtClean="0"/>
                  <a:t> </a:t>
                </a:r>
                <a:r>
                  <a:rPr lang="fr-FR" sz="2100" dirty="0" err="1" smtClean="0"/>
                  <a:t>otherwise</a:t>
                </a:r>
                <a:r>
                  <a:rPr lang="fr-FR" sz="2100" dirty="0" smtClean="0"/>
                  <a:t>)</a:t>
                </a:r>
                <a:endParaRPr lang="fr-FR" sz="21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3501008"/>
                <a:ext cx="8208912" cy="1061829"/>
              </a:xfrm>
              <a:prstGeom prst="rect">
                <a:avLst/>
              </a:prstGeom>
              <a:blipFill rotWithShape="1">
                <a:blip r:embed="rId4"/>
                <a:stretch>
                  <a:fillRect l="-668" t="-4023" r="-1114" b="-977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079612" y="4581128"/>
            <a:ext cx="7740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Is this scheme deterministic or probabilistic?</a:t>
            </a:r>
            <a:endParaRPr lang="fr-FR" dirty="0"/>
          </a:p>
        </p:txBody>
      </p:sp>
      <p:sp>
        <p:nvSpPr>
          <p:cNvPr id="9" name="TextBox 8"/>
          <p:cNvSpPr txBox="1"/>
          <p:nvPr/>
        </p:nvSpPr>
        <p:spPr>
          <a:xfrm>
            <a:off x="1079612" y="5013176"/>
            <a:ext cx="77408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Show that this scheme is insecure if the adversary can request the decryption of even a single </a:t>
            </a:r>
            <a:r>
              <a:rPr lang="en-US" b="0" dirty="0" err="1" smtClean="0"/>
              <a:t>ciphertext</a:t>
            </a:r>
            <a:r>
              <a:rPr lang="en-US" dirty="0" smtClean="0"/>
              <a:t>.</a:t>
            </a:r>
            <a:endParaRPr lang="fr-FR" dirty="0"/>
          </a:p>
        </p:txBody>
      </p:sp>
      <p:sp>
        <p:nvSpPr>
          <p:cNvPr id="10" name="TextBox 9"/>
          <p:cNvSpPr txBox="1"/>
          <p:nvPr/>
        </p:nvSpPr>
        <p:spPr>
          <a:xfrm>
            <a:off x="1079612" y="5661248"/>
            <a:ext cx="77408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How can we make it secure even if the adversary can decrypt arbitrary </a:t>
            </a:r>
            <a:r>
              <a:rPr lang="en-US" b="0" dirty="0" err="1" smtClean="0"/>
              <a:t>ciphertexts</a:t>
            </a:r>
            <a:r>
              <a:rPr lang="en-US" b="0" dirty="0" smtClean="0"/>
              <a:t>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0646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Thanks!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Exercise 1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556792"/>
            <a:ext cx="81369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Say you have a signature scheme</a:t>
            </a:r>
            <a:endParaRPr lang="fr-FR" sz="2100" dirty="0"/>
          </a:p>
        </p:txBody>
      </p:sp>
      <p:sp>
        <p:nvSpPr>
          <p:cNvPr id="5" name="Rectangle 4"/>
          <p:cNvSpPr/>
          <p:nvPr/>
        </p:nvSpPr>
        <p:spPr>
          <a:xfrm>
            <a:off x="2051720" y="2051556"/>
            <a:ext cx="3662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SScheme</a:t>
            </a:r>
            <a:r>
              <a:rPr lang="en-US" dirty="0" smtClean="0"/>
              <a:t> = (</a:t>
            </a:r>
            <a:r>
              <a:rPr lang="en-US" dirty="0" err="1" smtClean="0"/>
              <a:t>KGen</a:t>
            </a:r>
            <a:r>
              <a:rPr lang="en-US" dirty="0"/>
              <a:t>, Sign, </a:t>
            </a:r>
            <a:r>
              <a:rPr lang="en-US" dirty="0" err="1" smtClean="0"/>
              <a:t>Vf</a:t>
            </a:r>
            <a:r>
              <a:rPr lang="en-US" dirty="0" smtClean="0"/>
              <a:t>)</a:t>
            </a:r>
            <a:endParaRPr lang="fr-FR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2492896"/>
            <a:ext cx="81369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Say this scheme is unforgeable against CMA</a:t>
            </a:r>
            <a:endParaRPr lang="fr-FR" sz="2100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2923783"/>
            <a:ext cx="81369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Modify the signature algorithm:</a:t>
            </a:r>
            <a:endParaRPr lang="fr-FR" sz="21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755576" y="3430876"/>
                <a:ext cx="3295967" cy="3996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𝑆𝑖𝑔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𝑠𝑘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|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𝑆𝑖𝑔𝑛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𝑠𝑘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 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𝑚</m:t>
                      </m:r>
                      <m:r>
                        <a:rPr lang="en-US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3430876"/>
                <a:ext cx="3295967" cy="399661"/>
              </a:xfrm>
              <a:prstGeom prst="rect">
                <a:avLst/>
              </a:prstGeom>
              <a:blipFill rotWithShape="1">
                <a:blip r:embed="rId2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11560" y="4221088"/>
            <a:ext cx="81369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Is this still unforgeable against CMA? </a:t>
            </a:r>
            <a:endParaRPr lang="fr-FR" sz="21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355976" y="3440168"/>
                <a:ext cx="4016047" cy="7089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𝑉𝑓</m:t>
                        </m:r>
                        <m:r>
                          <a:rPr lang="en-US" b="0" i="1" smtClean="0">
                            <a:latin typeface="Cambria Math"/>
                          </a:rPr>
                          <m:t>′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𝑝𝑘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𝜎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∗</m:t>
                                </m:r>
                              </m:sup>
                            </m:sSup>
                          </m:e>
                        </m:d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=1</m:t>
                    </m:r>
                  </m:oMath>
                </a14:m>
                <a:r>
                  <a:rPr lang="fr-FR" dirty="0" smtClean="0"/>
                  <a:t> </a:t>
                </a:r>
                <a:r>
                  <a:rPr lang="fr-FR" dirty="0" err="1" smtClean="0"/>
                  <a:t>iff</a:t>
                </a:r>
                <a:r>
                  <a:rPr lang="fr-FR" dirty="0" smtClean="0"/>
                  <a:t>.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fr-FR" dirty="0" smtClean="0"/>
                  <a:t>  &amp;</a:t>
                </a:r>
              </a:p>
              <a:p>
                <a:r>
                  <a:rPr lang="fr-FR" dirty="0"/>
                  <a:t> </a:t>
                </a:r>
                <a:r>
                  <a:rPr lang="fr-FR" dirty="0" smtClean="0"/>
                  <a:t>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𝑉𝑓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𝑝𝑘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𝜎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𝑚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fr-FR" dirty="0" smtClean="0"/>
                  <a:t> = 1</a:t>
                </a:r>
                <a:endParaRPr lang="fr-FR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3440168"/>
                <a:ext cx="4016047" cy="708912"/>
              </a:xfrm>
              <a:prstGeom prst="rect">
                <a:avLst/>
              </a:prstGeom>
              <a:blipFill rotWithShape="1">
                <a:blip r:embed="rId4"/>
                <a:stretch>
                  <a:fillRect l="-608" t="-2564" r="-1216" b="-854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</a:t>
            </a:r>
            <a:r>
              <a:rPr lang="en-GB" dirty="0" smtClean="0"/>
              <a:t>23/10/2014       </a:t>
            </a:r>
            <a:r>
              <a:rPr lang="en-GB" dirty="0" smtClean="0"/>
              <a:t>||     </a:t>
            </a:r>
            <a:fld id="{D8472E0F-1C1C-4907-A0E0-D21603F39614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768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Exercise 2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556792"/>
            <a:ext cx="81369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We have an </a:t>
            </a:r>
            <a:r>
              <a:rPr lang="en-US" sz="2100" i="1" dirty="0" smtClean="0"/>
              <a:t>arbitrary</a:t>
            </a:r>
            <a:r>
              <a:rPr lang="en-US" sz="2100" dirty="0" smtClean="0"/>
              <a:t> unforgeable signature scheme:</a:t>
            </a:r>
            <a:endParaRPr lang="fr-FR" sz="2100" dirty="0"/>
          </a:p>
        </p:txBody>
      </p:sp>
      <p:sp>
        <p:nvSpPr>
          <p:cNvPr id="5" name="Rectangle 4"/>
          <p:cNvSpPr/>
          <p:nvPr/>
        </p:nvSpPr>
        <p:spPr>
          <a:xfrm>
            <a:off x="2051720" y="2051556"/>
            <a:ext cx="3662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SScheme</a:t>
            </a:r>
            <a:r>
              <a:rPr lang="en-US" dirty="0" smtClean="0"/>
              <a:t> = (</a:t>
            </a:r>
            <a:r>
              <a:rPr lang="en-US" dirty="0" err="1" smtClean="0"/>
              <a:t>KGen</a:t>
            </a:r>
            <a:r>
              <a:rPr lang="en-US" dirty="0"/>
              <a:t>, Sign, </a:t>
            </a:r>
            <a:r>
              <a:rPr lang="en-US" dirty="0" err="1" smtClean="0"/>
              <a:t>Vf</a:t>
            </a:r>
            <a:r>
              <a:rPr lang="en-US" dirty="0" smtClean="0"/>
              <a:t>)</a:t>
            </a:r>
            <a:endParaRPr lang="fr-FR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2492896"/>
            <a:ext cx="853244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And we also have </a:t>
            </a:r>
            <a:r>
              <a:rPr lang="en-US" sz="2100" i="1" dirty="0" smtClean="0"/>
              <a:t>any</a:t>
            </a:r>
            <a:r>
              <a:rPr lang="en-US" sz="2100" dirty="0" smtClean="0"/>
              <a:t> IND-CCA encryption scheme</a:t>
            </a:r>
            <a:endParaRPr lang="fr-FR" sz="2100" dirty="0"/>
          </a:p>
        </p:txBody>
      </p:sp>
      <p:sp>
        <p:nvSpPr>
          <p:cNvPr id="12" name="TextBox 11"/>
          <p:cNvSpPr txBox="1"/>
          <p:nvPr/>
        </p:nvSpPr>
        <p:spPr>
          <a:xfrm>
            <a:off x="611560" y="3429000"/>
            <a:ext cx="81369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Say we want to ensure that a </a:t>
            </a:r>
            <a:r>
              <a:rPr lang="en-US" sz="2100" i="1" dirty="0" smtClean="0"/>
              <a:t>confidential</a:t>
            </a:r>
            <a:r>
              <a:rPr lang="en-US" sz="2100" dirty="0" smtClean="0"/>
              <a:t> </a:t>
            </a:r>
            <a:r>
              <a:rPr lang="en-US" sz="2100" dirty="0" smtClean="0"/>
              <a:t>message comes from a given party. Can we send:</a:t>
            </a:r>
            <a:endParaRPr lang="fr-FR" sz="21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1079612" y="4221088"/>
                <a:ext cx="6516724" cy="4142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𝑆𝑖𝑔𝑛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𝑠𝑘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𝐸𝑛𝑐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𝑝𝑘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𝑒𝑛𝑐</m:t>
                                </m:r>
                              </m:sub>
                            </m:sSub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</m:d>
                      </m:e>
                    </m:d>
                  </m:oMath>
                </a14:m>
                <a:r>
                  <a:rPr lang="fr-FR" dirty="0" smtClean="0"/>
                  <a:t>   ?</a:t>
                </a:r>
                <a:endParaRPr lang="fr-FR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612" y="4221088"/>
                <a:ext cx="6516724" cy="414281"/>
              </a:xfrm>
              <a:prstGeom prst="rect">
                <a:avLst/>
              </a:prstGeom>
              <a:blipFill rotWithShape="1">
                <a:blip r:embed="rId2"/>
                <a:stretch>
                  <a:fillRect l="-561" t="-4412" b="-1470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2051720" y="2915652"/>
            <a:ext cx="36166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E</a:t>
            </a:r>
            <a:r>
              <a:rPr lang="en-US" dirty="0" err="1" smtClean="0"/>
              <a:t>Scheme</a:t>
            </a:r>
            <a:r>
              <a:rPr lang="en-US" dirty="0" smtClean="0"/>
              <a:t> = (</a:t>
            </a:r>
            <a:r>
              <a:rPr lang="en-US" dirty="0" err="1" smtClean="0"/>
              <a:t>KGen</a:t>
            </a:r>
            <a:r>
              <a:rPr lang="en-US" dirty="0"/>
              <a:t>, </a:t>
            </a:r>
            <a:r>
              <a:rPr lang="en-US" dirty="0" err="1" smtClean="0"/>
              <a:t>Enc</a:t>
            </a:r>
            <a:r>
              <a:rPr lang="en-US" dirty="0" smtClean="0"/>
              <a:t>, Dec)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079612" y="4680971"/>
                <a:ext cx="6516724" cy="404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𝐸𝑛𝑐</m:t>
                        </m:r>
                      </m:e>
                      <m:sub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𝑝𝑘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𝑒𝑛𝑐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;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𝑆𝑖𝑔𝑛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𝑠𝑘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e>
                    </m:d>
                  </m:oMath>
                </a14:m>
                <a:r>
                  <a:rPr lang="fr-FR" dirty="0" smtClean="0"/>
                  <a:t>  ?</a:t>
                </a:r>
                <a:endParaRPr lang="fr-FR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612" y="4680971"/>
                <a:ext cx="6516724" cy="404213"/>
              </a:xfrm>
              <a:prstGeom prst="rect">
                <a:avLst/>
              </a:prstGeom>
              <a:blipFill rotWithShape="1">
                <a:blip r:embed="rId3"/>
                <a:stretch>
                  <a:fillRect l="-561" t="-9091" b="-1363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079612" y="5113019"/>
                <a:ext cx="6516724" cy="404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𝐸𝑛𝑐</m:t>
                        </m:r>
                      </m:e>
                      <m:sub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𝑝𝑘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𝑒𝑛𝑐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  <m:r>
                          <a:rPr lang="en-US" b="0" i="1" smtClean="0">
                            <a:latin typeface="Cambria Math"/>
                          </a:rPr>
                          <m:t>|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𝑆𝑖𝑔𝑛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𝑠𝑘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</a:rPr>
                          <m:t>𝑚</m:t>
                        </m:r>
                        <m:r>
                          <a:rPr lang="en-US" i="1">
                            <a:latin typeface="Cambria Math"/>
                          </a:rPr>
                          <m:t>)</m:t>
                        </m:r>
                      </m:e>
                    </m:d>
                  </m:oMath>
                </a14:m>
                <a:r>
                  <a:rPr lang="fr-FR" dirty="0" smtClean="0"/>
                  <a:t>  ?</a:t>
                </a:r>
                <a:endParaRPr lang="fr-FR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612" y="5113019"/>
                <a:ext cx="6516724" cy="404213"/>
              </a:xfrm>
              <a:prstGeom prst="rect">
                <a:avLst/>
              </a:prstGeom>
              <a:blipFill rotWithShape="1">
                <a:blip r:embed="rId4"/>
                <a:stretch>
                  <a:fillRect l="-561" t="-9091" b="-1363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Date Placeholder 1"/>
          <p:cNvSpPr>
            <a:spLocks noGrp="1"/>
          </p:cNvSpPr>
          <p:nvPr>
            <p:ph type="dt" sz="half" idx="10"/>
          </p:nvPr>
        </p:nvSpPr>
        <p:spPr>
          <a:xfrm>
            <a:off x="4896544" y="6381328"/>
            <a:ext cx="3923928" cy="365125"/>
          </a:xfrm>
        </p:spPr>
        <p:txBody>
          <a:bodyPr/>
          <a:lstStyle/>
          <a:p>
            <a:r>
              <a:rPr lang="en-GB" dirty="0" smtClean="0"/>
              <a:t>Cristina </a:t>
            </a:r>
            <a:r>
              <a:rPr lang="en-GB" dirty="0" err="1" smtClean="0"/>
              <a:t>Onete</a:t>
            </a:r>
            <a:r>
              <a:rPr lang="en-GB" dirty="0" smtClean="0"/>
              <a:t>    ||     </a:t>
            </a:r>
            <a:r>
              <a:rPr lang="en-GB" dirty="0" smtClean="0"/>
              <a:t>23/10/2014       </a:t>
            </a:r>
            <a:r>
              <a:rPr lang="en-GB" dirty="0" smtClean="0"/>
              <a:t>||     </a:t>
            </a:r>
            <a:fld id="{D8472E0F-1C1C-4907-A0E0-D21603F39614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85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Cristina Onete    ||     23/10/2014       ||     </a:t>
            </a:r>
            <a:fld id="{D8472E0F-1C1C-4907-A0E0-D21603F39614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Interlude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556792"/>
            <a:ext cx="81369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What would we use in order to:</a:t>
            </a:r>
            <a:endParaRPr lang="fr-FR" sz="2100" dirty="0"/>
          </a:p>
        </p:txBody>
      </p:sp>
      <p:sp>
        <p:nvSpPr>
          <p:cNvPr id="5" name="TextBox 4"/>
          <p:cNvSpPr txBox="1"/>
          <p:nvPr/>
        </p:nvSpPr>
        <p:spPr>
          <a:xfrm>
            <a:off x="1079612" y="2051556"/>
            <a:ext cx="6516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Send a confidential message</a:t>
            </a:r>
            <a:endParaRPr lang="fr-FR" dirty="0"/>
          </a:p>
        </p:txBody>
      </p:sp>
      <p:sp>
        <p:nvSpPr>
          <p:cNvPr id="6" name="TextBox 5"/>
          <p:cNvSpPr txBox="1"/>
          <p:nvPr/>
        </p:nvSpPr>
        <p:spPr>
          <a:xfrm>
            <a:off x="1079612" y="2411596"/>
            <a:ext cx="6516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Encrypt a large document </a:t>
            </a:r>
            <a:endParaRPr lang="fr-FR" dirty="0"/>
          </a:p>
        </p:txBody>
      </p:sp>
      <p:sp>
        <p:nvSpPr>
          <p:cNvPr id="7" name="TextBox 6"/>
          <p:cNvSpPr txBox="1"/>
          <p:nvPr/>
        </p:nvSpPr>
        <p:spPr>
          <a:xfrm>
            <a:off x="1079612" y="2771636"/>
            <a:ext cx="6516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Send a confidential AND authenticated message</a:t>
            </a:r>
            <a:endParaRPr lang="fr-FR" dirty="0"/>
          </a:p>
        </p:txBody>
      </p:sp>
      <p:sp>
        <p:nvSpPr>
          <p:cNvPr id="8" name="TextBox 7"/>
          <p:cNvSpPr txBox="1"/>
          <p:nvPr/>
        </p:nvSpPr>
        <p:spPr>
          <a:xfrm>
            <a:off x="1079612" y="3131676"/>
            <a:ext cx="7308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Authenticate a message with non-repudiation </a:t>
            </a:r>
            <a:endParaRPr lang="fr-FR" dirty="0"/>
          </a:p>
        </p:txBody>
      </p:sp>
      <p:sp>
        <p:nvSpPr>
          <p:cNvPr id="9" name="TextBox 8"/>
          <p:cNvSpPr txBox="1"/>
          <p:nvPr/>
        </p:nvSpPr>
        <p:spPr>
          <a:xfrm>
            <a:off x="1079612" y="3491716"/>
            <a:ext cx="7308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Authenticate a message without non-repudiation </a:t>
            </a:r>
            <a:endParaRPr lang="fr-FR" dirty="0"/>
          </a:p>
        </p:txBody>
      </p:sp>
      <p:sp>
        <p:nvSpPr>
          <p:cNvPr id="10" name="TextBox 9"/>
          <p:cNvSpPr txBox="1"/>
          <p:nvPr/>
        </p:nvSpPr>
        <p:spPr>
          <a:xfrm>
            <a:off x="611560" y="3933056"/>
            <a:ext cx="81369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Find correspondences</a:t>
            </a:r>
            <a:endParaRPr lang="fr-FR" sz="2100" dirty="0"/>
          </a:p>
        </p:txBody>
      </p:sp>
      <p:sp>
        <p:nvSpPr>
          <p:cNvPr id="11" name="TextBox 10"/>
          <p:cNvSpPr txBox="1"/>
          <p:nvPr/>
        </p:nvSpPr>
        <p:spPr>
          <a:xfrm>
            <a:off x="971600" y="436510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Confidentiality</a:t>
            </a:r>
            <a:endParaRPr lang="fr-FR" dirty="0"/>
          </a:p>
        </p:txBody>
      </p:sp>
      <p:sp>
        <p:nvSpPr>
          <p:cNvPr id="12" name="TextBox 11"/>
          <p:cNvSpPr txBox="1"/>
          <p:nvPr/>
        </p:nvSpPr>
        <p:spPr>
          <a:xfrm>
            <a:off x="971600" y="508177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Authenticity</a:t>
            </a:r>
            <a:endParaRPr lang="fr-FR" dirty="0"/>
          </a:p>
        </p:txBody>
      </p:sp>
      <p:sp>
        <p:nvSpPr>
          <p:cNvPr id="13" name="TextBox 12"/>
          <p:cNvSpPr txBox="1"/>
          <p:nvPr/>
        </p:nvSpPr>
        <p:spPr>
          <a:xfrm>
            <a:off x="971600" y="580185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Integrity</a:t>
            </a:r>
            <a:endParaRPr lang="fr-FR" dirty="0"/>
          </a:p>
        </p:txBody>
      </p:sp>
      <p:sp>
        <p:nvSpPr>
          <p:cNvPr id="14" name="TextBox 13"/>
          <p:cNvSpPr txBox="1"/>
          <p:nvPr/>
        </p:nvSpPr>
        <p:spPr>
          <a:xfrm>
            <a:off x="971600" y="4721736"/>
            <a:ext cx="2862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Collision-resistance</a:t>
            </a:r>
            <a:endParaRPr lang="fr-FR" dirty="0"/>
          </a:p>
        </p:txBody>
      </p:sp>
      <p:sp>
        <p:nvSpPr>
          <p:cNvPr id="15" name="TextBox 14"/>
          <p:cNvSpPr txBox="1"/>
          <p:nvPr/>
        </p:nvSpPr>
        <p:spPr>
          <a:xfrm>
            <a:off x="971600" y="544181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Non-repudiation</a:t>
            </a:r>
            <a:endParaRPr lang="fr-FR" dirty="0"/>
          </a:p>
        </p:txBody>
      </p:sp>
      <p:sp>
        <p:nvSpPr>
          <p:cNvPr id="16" name="TextBox 15"/>
          <p:cNvSpPr txBox="1"/>
          <p:nvPr/>
        </p:nvSpPr>
        <p:spPr>
          <a:xfrm>
            <a:off x="5292080" y="437098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Hash function</a:t>
            </a:r>
            <a:endParaRPr lang="fr-FR" dirty="0"/>
          </a:p>
        </p:txBody>
      </p:sp>
      <p:sp>
        <p:nvSpPr>
          <p:cNvPr id="17" name="TextBox 16"/>
          <p:cNvSpPr txBox="1"/>
          <p:nvPr/>
        </p:nvSpPr>
        <p:spPr>
          <a:xfrm>
            <a:off x="5292080" y="472173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MAC code</a:t>
            </a:r>
            <a:endParaRPr lang="fr-FR" dirty="0"/>
          </a:p>
        </p:txBody>
      </p:sp>
      <p:sp>
        <p:nvSpPr>
          <p:cNvPr id="18" name="TextBox 17"/>
          <p:cNvSpPr txBox="1"/>
          <p:nvPr/>
        </p:nvSpPr>
        <p:spPr>
          <a:xfrm>
            <a:off x="5292080" y="5081776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Symmetric encryption</a:t>
            </a:r>
            <a:endParaRPr lang="fr-FR" dirty="0"/>
          </a:p>
        </p:txBody>
      </p:sp>
      <p:sp>
        <p:nvSpPr>
          <p:cNvPr id="19" name="TextBox 18"/>
          <p:cNvSpPr txBox="1"/>
          <p:nvPr/>
        </p:nvSpPr>
        <p:spPr>
          <a:xfrm>
            <a:off x="5292080" y="544181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PK Encryption</a:t>
            </a:r>
            <a:endParaRPr lang="fr-FR" dirty="0"/>
          </a:p>
        </p:txBody>
      </p:sp>
      <p:sp>
        <p:nvSpPr>
          <p:cNvPr id="20" name="TextBox 19"/>
          <p:cNvSpPr txBox="1"/>
          <p:nvPr/>
        </p:nvSpPr>
        <p:spPr>
          <a:xfrm>
            <a:off x="5292080" y="581114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Digital Signatures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782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Cristina Onete    ||     23/10/2014       ||     </a:t>
            </a:r>
            <a:fld id="{D8472E0F-1C1C-4907-A0E0-D21603F39614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Exercise 3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611560" y="1556792"/>
                <a:ext cx="8136904" cy="4571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sz="2100" dirty="0" smtClean="0"/>
                  <a:t>The Hash paradigm for signatures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1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100" i="1">
                            <a:latin typeface="Cambria Math"/>
                          </a:rPr>
                          <m:t>𝑆𝑖𝑔𝑛</m:t>
                        </m:r>
                      </m:e>
                      <m:sub>
                        <m:r>
                          <a:rPr lang="en-US" sz="2100" i="1">
                            <a:latin typeface="Cambria Math"/>
                          </a:rPr>
                          <m:t>𝑠𝑘</m:t>
                        </m:r>
                      </m:sub>
                    </m:sSub>
                    <m:d>
                      <m:dPr>
                        <m:ctrlPr>
                          <a:rPr lang="en-US" sz="21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100" i="1">
                            <a:latin typeface="Cambria Math"/>
                          </a:rPr>
                          <m:t>𝐻</m:t>
                        </m:r>
                        <m:d>
                          <m:dPr>
                            <m:ctrlPr>
                              <a:rPr lang="en-US" sz="21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100" i="1">
                                <a:latin typeface="Cambria Math"/>
                              </a:rPr>
                              <m:t>𝑚</m:t>
                            </m:r>
                          </m:e>
                        </m:d>
                      </m:e>
                    </m:d>
                  </m:oMath>
                </a14:m>
                <a:r>
                  <a:rPr lang="fr-FR" sz="2100" dirty="0" smtClean="0"/>
                  <a:t>:</a:t>
                </a:r>
                <a:endParaRPr lang="fr-FR" sz="21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556792"/>
                <a:ext cx="8136904" cy="457113"/>
              </a:xfrm>
              <a:prstGeom prst="rect">
                <a:avLst/>
              </a:prstGeom>
              <a:blipFill rotWithShape="1">
                <a:blip r:embed="rId2"/>
                <a:stretch>
                  <a:fillRect l="-674" t="-6667" b="-17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079612" y="2132856"/>
            <a:ext cx="6516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Improves </a:t>
            </a:r>
            <a:r>
              <a:rPr lang="en-US" dirty="0"/>
              <a:t>t</a:t>
            </a:r>
            <a:r>
              <a:rPr lang="en-US" dirty="0" smtClean="0"/>
              <a:t>he security of signature schemes</a:t>
            </a:r>
            <a:endParaRPr lang="fr-FR" dirty="0"/>
          </a:p>
        </p:txBody>
      </p:sp>
      <p:sp>
        <p:nvSpPr>
          <p:cNvPr id="7" name="TextBox 6"/>
          <p:cNvSpPr txBox="1"/>
          <p:nvPr/>
        </p:nvSpPr>
        <p:spPr>
          <a:xfrm>
            <a:off x="1079612" y="2483604"/>
            <a:ext cx="75968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Improves efficiency for signatures, making their size the same, irrespective of the message length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611560" y="3259919"/>
                <a:ext cx="8136904" cy="7802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sz="2100" dirty="0" smtClean="0"/>
                  <a:t>Can we do the same for encryption schemes, i.e. use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1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100" b="0" i="1" smtClean="0">
                            <a:latin typeface="Cambria Math"/>
                          </a:rPr>
                          <m:t>𝐸𝑛𝑐</m:t>
                        </m:r>
                      </m:e>
                      <m:sub>
                        <m:r>
                          <a:rPr lang="en-US" sz="2100" b="0" i="1" smtClean="0">
                            <a:latin typeface="Cambria Math"/>
                          </a:rPr>
                          <m:t>𝑝</m:t>
                        </m:r>
                        <m:r>
                          <a:rPr lang="en-US" sz="2100" i="1">
                            <a:latin typeface="Cambria Math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en-US" sz="21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100" i="1">
                            <a:latin typeface="Cambria Math"/>
                          </a:rPr>
                          <m:t>𝐻</m:t>
                        </m:r>
                        <m:d>
                          <m:dPr>
                            <m:ctrlPr>
                              <a:rPr lang="en-US" sz="21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100" i="1">
                                <a:latin typeface="Cambria Math"/>
                              </a:rPr>
                              <m:t>𝑚</m:t>
                            </m:r>
                          </m:e>
                        </m:d>
                      </m:e>
                    </m:d>
                  </m:oMath>
                </a14:m>
                <a:r>
                  <a:rPr lang="fr-FR" sz="2100" dirty="0" smtClean="0"/>
                  <a:t> </a:t>
                </a:r>
                <a:r>
                  <a:rPr lang="fr-FR" sz="2100" dirty="0" err="1" smtClean="0"/>
                  <a:t>instead</a:t>
                </a:r>
                <a:r>
                  <a:rPr lang="fr-FR" sz="2100" dirty="0" smtClean="0"/>
                  <a:t>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1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100" i="1">
                            <a:latin typeface="Cambria Math"/>
                          </a:rPr>
                          <m:t>𝐸𝑛𝑐</m:t>
                        </m:r>
                      </m:e>
                      <m:sub>
                        <m:r>
                          <a:rPr lang="en-US" sz="2100" i="1">
                            <a:latin typeface="Cambria Math"/>
                          </a:rPr>
                          <m:t>𝑝</m:t>
                        </m:r>
                        <m:r>
                          <a:rPr lang="en-US" sz="2100" i="1">
                            <a:latin typeface="Cambria Math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en-US" sz="21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100" b="0" i="1" smtClean="0">
                            <a:latin typeface="Cambria Math"/>
                          </a:rPr>
                          <m:t>𝑚</m:t>
                        </m:r>
                      </m:e>
                    </m:d>
                  </m:oMath>
                </a14:m>
                <a:endParaRPr lang="fr-FR" sz="21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3259919"/>
                <a:ext cx="8136904" cy="780278"/>
              </a:xfrm>
              <a:prstGeom prst="rect">
                <a:avLst/>
              </a:prstGeom>
              <a:blipFill rotWithShape="1">
                <a:blip r:embed="rId3"/>
                <a:stretch>
                  <a:fillRect l="-674" t="-5469" b="-1015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611560" y="4232898"/>
                <a:ext cx="8136904" cy="440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sz="2100" dirty="0" smtClean="0"/>
                  <a:t>Can we send just </a:t>
                </a:r>
                <a14:m>
                  <m:oMath xmlns:m="http://schemas.openxmlformats.org/officeDocument/2006/math">
                    <m:r>
                      <a:rPr lang="en-US" sz="2100" b="0" i="1" smtClean="0">
                        <a:latin typeface="Cambria Math"/>
                      </a:rPr>
                      <m:t>𝐻</m:t>
                    </m:r>
                    <m:r>
                      <a:rPr lang="en-US" sz="2100" b="0" i="0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1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100" b="0" i="1" smtClean="0">
                            <a:latin typeface="Cambria Math"/>
                          </a:rPr>
                          <m:t>𝐸𝑛𝑐</m:t>
                        </m:r>
                      </m:e>
                      <m:sub>
                        <m:r>
                          <a:rPr lang="en-US" sz="2100" b="0" i="1" smtClean="0">
                            <a:latin typeface="Cambria Math"/>
                          </a:rPr>
                          <m:t>𝑝</m:t>
                        </m:r>
                        <m:r>
                          <a:rPr lang="en-US" sz="2100" i="1">
                            <a:latin typeface="Cambria Math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en-US" sz="21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100" b="0" i="1" smtClean="0">
                            <a:latin typeface="Cambria Math"/>
                          </a:rPr>
                          <m:t>𝑚</m:t>
                        </m:r>
                      </m:e>
                    </m:d>
                    <m:r>
                      <a:rPr lang="en-US" sz="21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fr-FR" sz="2100" dirty="0" smtClean="0"/>
                  <a:t> </a:t>
                </a:r>
                <a:r>
                  <a:rPr lang="fr-FR" sz="2100" dirty="0" err="1" smtClean="0"/>
                  <a:t>instead</a:t>
                </a:r>
                <a:r>
                  <a:rPr lang="fr-FR" sz="2100" dirty="0" smtClean="0"/>
                  <a:t>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1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100" i="1">
                            <a:latin typeface="Cambria Math"/>
                          </a:rPr>
                          <m:t>𝐸𝑛𝑐</m:t>
                        </m:r>
                      </m:e>
                      <m:sub>
                        <m:r>
                          <a:rPr lang="en-US" sz="2100" i="1">
                            <a:latin typeface="Cambria Math"/>
                          </a:rPr>
                          <m:t>𝑝</m:t>
                        </m:r>
                        <m:r>
                          <a:rPr lang="en-US" sz="2100" i="1">
                            <a:latin typeface="Cambria Math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en-US" sz="21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100" b="0" i="1" smtClean="0">
                            <a:latin typeface="Cambria Math"/>
                          </a:rPr>
                          <m:t>𝑚</m:t>
                        </m:r>
                      </m:e>
                    </m:d>
                  </m:oMath>
                </a14:m>
                <a:endParaRPr lang="fr-FR" sz="21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232898"/>
                <a:ext cx="8136904" cy="440377"/>
              </a:xfrm>
              <a:prstGeom prst="rect">
                <a:avLst/>
              </a:prstGeom>
              <a:blipFill rotWithShape="1">
                <a:blip r:embed="rId4"/>
                <a:stretch>
                  <a:fillRect l="-674" t="-10959" b="-1643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940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Cristina Onete    ||     23/10/2014       ||     </a:t>
            </a:r>
            <a:fld id="{D8472E0F-1C1C-4907-A0E0-D21603F39614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Exercise 4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556792"/>
            <a:ext cx="81369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Symmetric encryption is faster than PK encryption </a:t>
            </a:r>
            <a:endParaRPr lang="fr-FR" sz="21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611560" y="1988840"/>
                <a:ext cx="8136904" cy="10618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sz="2100" dirty="0" smtClean="0"/>
                  <a:t>Suppose </a:t>
                </a:r>
                <a:r>
                  <a:rPr lang="en-US" sz="2100" dirty="0" err="1" smtClean="0"/>
                  <a:t>Amélie</a:t>
                </a:r>
                <a:r>
                  <a:rPr lang="en-US" sz="2100" dirty="0" smtClean="0"/>
                  <a:t> generates a symmetric encryption key (e.g. for AES 128) and encrypts a message </a:t>
                </a:r>
                <a14:m>
                  <m:oMath xmlns:m="http://schemas.openxmlformats.org/officeDocument/2006/math">
                    <m:r>
                      <a:rPr lang="en-US" sz="2100" b="0" i="1" smtClean="0">
                        <a:latin typeface="Cambria Math"/>
                      </a:rPr>
                      <m:t>𝑚</m:t>
                    </m:r>
                  </m:oMath>
                </a14:m>
                <a:r>
                  <a:rPr lang="fr-FR" sz="2100" dirty="0" smtClean="0"/>
                  <a:t> for Baptiste </a:t>
                </a:r>
                <a:r>
                  <a:rPr lang="fr-FR" sz="2100" dirty="0" err="1" smtClean="0"/>
                  <a:t>with</a:t>
                </a:r>
                <a:r>
                  <a:rPr lang="fr-FR" sz="2100" dirty="0" smtClean="0"/>
                  <a:t> </a:t>
                </a:r>
                <a:r>
                  <a:rPr lang="fr-FR" sz="2100" dirty="0" err="1" smtClean="0"/>
                  <a:t>this</a:t>
                </a:r>
                <a:r>
                  <a:rPr lang="fr-FR" sz="2100" dirty="0" smtClean="0"/>
                  <a:t> key.</a:t>
                </a:r>
                <a:endParaRPr lang="fr-FR" sz="21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988840"/>
                <a:ext cx="8136904" cy="1061829"/>
              </a:xfrm>
              <a:prstGeom prst="rect">
                <a:avLst/>
              </a:prstGeom>
              <a:blipFill rotWithShape="1">
                <a:blip r:embed="rId2"/>
                <a:stretch>
                  <a:fillRect l="-674" t="-4023" b="-977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611560" y="3068960"/>
            <a:ext cx="81369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Baptiste does </a:t>
            </a:r>
            <a:r>
              <a:rPr lang="en-US" sz="2100" dirty="0" smtClean="0">
                <a:solidFill>
                  <a:srgbClr val="FF0000"/>
                </a:solidFill>
              </a:rPr>
              <a:t>not</a:t>
            </a:r>
            <a:r>
              <a:rPr lang="en-US" sz="2100" dirty="0" smtClean="0"/>
              <a:t> know the secret key.</a:t>
            </a:r>
            <a:endParaRPr lang="fr-FR" sz="2100" dirty="0"/>
          </a:p>
        </p:txBody>
      </p:sp>
      <p:sp>
        <p:nvSpPr>
          <p:cNvPr id="8" name="TextBox 7"/>
          <p:cNvSpPr txBox="1"/>
          <p:nvPr/>
        </p:nvSpPr>
        <p:spPr>
          <a:xfrm>
            <a:off x="611560" y="3573016"/>
            <a:ext cx="81369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By using one (or more) of the following mechanisms, show how </a:t>
            </a:r>
            <a:r>
              <a:rPr lang="en-US" sz="2100" dirty="0" err="1" smtClean="0"/>
              <a:t>Amélie</a:t>
            </a:r>
            <a:r>
              <a:rPr lang="en-US" sz="2100" dirty="0" smtClean="0"/>
              <a:t> can ensure that Baptiste can decrypt.</a:t>
            </a:r>
            <a:endParaRPr lang="fr-FR" sz="2100" dirty="0"/>
          </a:p>
        </p:txBody>
      </p:sp>
      <p:sp>
        <p:nvSpPr>
          <p:cNvPr id="9" name="TextBox 8"/>
          <p:cNvSpPr txBox="1"/>
          <p:nvPr/>
        </p:nvSpPr>
        <p:spPr>
          <a:xfrm>
            <a:off x="1079612" y="4427820"/>
            <a:ext cx="6516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A public key encryption scheme</a:t>
            </a:r>
            <a:endParaRPr lang="fr-FR" dirty="0"/>
          </a:p>
        </p:txBody>
      </p:sp>
      <p:sp>
        <p:nvSpPr>
          <p:cNvPr id="10" name="TextBox 9"/>
          <p:cNvSpPr txBox="1"/>
          <p:nvPr/>
        </p:nvSpPr>
        <p:spPr>
          <a:xfrm>
            <a:off x="1079612" y="4797152"/>
            <a:ext cx="6516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A symmetric encryption scheme</a:t>
            </a:r>
            <a:endParaRPr lang="fr-FR" dirty="0"/>
          </a:p>
        </p:txBody>
      </p:sp>
      <p:sp>
        <p:nvSpPr>
          <p:cNvPr id="11" name="TextBox 10"/>
          <p:cNvSpPr txBox="1"/>
          <p:nvPr/>
        </p:nvSpPr>
        <p:spPr>
          <a:xfrm>
            <a:off x="1079612" y="5219908"/>
            <a:ext cx="6516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A signature scheme</a:t>
            </a:r>
            <a:endParaRPr lang="fr-FR" dirty="0"/>
          </a:p>
        </p:txBody>
      </p:sp>
      <p:sp>
        <p:nvSpPr>
          <p:cNvPr id="12" name="TextBox 11"/>
          <p:cNvSpPr txBox="1"/>
          <p:nvPr/>
        </p:nvSpPr>
        <p:spPr>
          <a:xfrm>
            <a:off x="1079612" y="5579948"/>
            <a:ext cx="6516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A MAC scheme</a:t>
            </a:r>
            <a:endParaRPr lang="fr-FR" dirty="0"/>
          </a:p>
        </p:txBody>
      </p:sp>
      <p:sp>
        <p:nvSpPr>
          <p:cNvPr id="14" name="TextBox 13"/>
          <p:cNvSpPr txBox="1"/>
          <p:nvPr/>
        </p:nvSpPr>
        <p:spPr>
          <a:xfrm>
            <a:off x="1079612" y="5939988"/>
            <a:ext cx="6516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A hash scheme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655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Cristina Onete    ||     23/10/2014       ||     </a:t>
            </a:r>
            <a:fld id="{D8472E0F-1C1C-4907-A0E0-D21603F39614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Exercise 5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556792"/>
            <a:ext cx="84249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err="1" smtClean="0"/>
              <a:t>Amélie</a:t>
            </a:r>
            <a:r>
              <a:rPr lang="en-US" sz="2100" dirty="0" smtClean="0"/>
              <a:t> and Baptiste share a secret key for a MAC scheme</a:t>
            </a:r>
            <a:endParaRPr lang="fr-FR" sz="2100" dirty="0"/>
          </a:p>
        </p:txBody>
      </p:sp>
      <p:pic>
        <p:nvPicPr>
          <p:cNvPr id="6" name="Picture 4" descr="people_juliane_krug_07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276872"/>
            <a:ext cx="848866" cy="848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979712" y="321297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Amélie</a:t>
            </a:r>
            <a:endParaRPr lang="fr-FR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276873"/>
            <a:ext cx="848866" cy="84886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156176" y="321297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Baptiste</a:t>
            </a:r>
            <a:endParaRPr lang="fr-FR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3275856" y="2636912"/>
            <a:ext cx="2736304" cy="0"/>
          </a:xfrm>
          <a:prstGeom prst="straightConnector1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3347864" y="3006244"/>
            <a:ext cx="2736304" cy="0"/>
          </a:xfrm>
          <a:prstGeom prst="straightConnector1">
            <a:avLst/>
          </a:prstGeom>
          <a:ln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3275856" y="3861048"/>
            <a:ext cx="2736304" cy="0"/>
          </a:xfrm>
          <a:prstGeom prst="straightConnector1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3347864" y="4221088"/>
            <a:ext cx="2736304" cy="0"/>
          </a:xfrm>
          <a:prstGeom prst="straightConnector1">
            <a:avLst/>
          </a:prstGeom>
          <a:ln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611560" y="4437112"/>
                <a:ext cx="8136904" cy="10618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sz="2100" dirty="0" smtClean="0"/>
                  <a:t>They exchange some messages, without signing each one, but at the end, each party will send a MAC of the message: {&lt;Name&gt; ||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1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100" b="0" i="1" smtClean="0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sz="2100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100" dirty="0" smtClean="0"/>
                  <a:t> ||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1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100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sz="21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100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2100" dirty="0"/>
                  <a:t>|</a:t>
                </a:r>
                <a:r>
                  <a:rPr lang="en-US" sz="2100" dirty="0" smtClean="0"/>
                  <a:t>|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1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100" i="1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sz="21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100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2100" dirty="0" smtClean="0"/>
                  <a:t>||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1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100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sz="2100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fr-FR" sz="2100" dirty="0" smtClean="0"/>
                  <a:t> …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1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100" i="1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sz="2100" b="0" i="1" smtClean="0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fr-FR" sz="2100" dirty="0" smtClean="0"/>
                  <a:t> ||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1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100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sz="2100" b="0" i="1" smtClean="0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fr-FR" sz="2100" dirty="0" smtClean="0"/>
                  <a:t> }</a:t>
                </a:r>
                <a:endParaRPr lang="fr-FR" sz="2100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437112"/>
                <a:ext cx="8136904" cy="1061829"/>
              </a:xfrm>
              <a:prstGeom prst="rect">
                <a:avLst/>
              </a:prstGeom>
              <a:blipFill rotWithShape="1">
                <a:blip r:embed="rId4"/>
                <a:stretch>
                  <a:fillRect l="-674" t="-4023" b="-977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4355976" y="2276872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2276872"/>
                <a:ext cx="648072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4355976" y="2646204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2646204"/>
                <a:ext cx="648072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4355976" y="3501008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3501008"/>
                <a:ext cx="648072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4355976" y="3861048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3861048"/>
                <a:ext cx="648072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4067944" y="2862228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………</a:t>
            </a:r>
            <a:endParaRPr lang="fr-FR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611560" y="5661248"/>
            <a:ext cx="84249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How does CBC-mode symmetric encryption work? Why would this method be indicated for long conversations?</a:t>
            </a:r>
            <a:endParaRPr lang="fr-FR" sz="2100" dirty="0"/>
          </a:p>
        </p:txBody>
      </p:sp>
    </p:spTree>
    <p:extLst>
      <p:ext uri="{BB962C8B-B14F-4D97-AF65-F5344CB8AC3E}">
        <p14:creationId xmlns:p14="http://schemas.microsoft.com/office/powerpoint/2010/main" val="382577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Cristina Onete    ||     23/10/2014       ||     </a:t>
            </a:r>
            <a:fld id="{D8472E0F-1C1C-4907-A0E0-D21603F39614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Exercise 6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556792"/>
            <a:ext cx="784887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Consider the DSA signature scheme</a:t>
            </a:r>
            <a:endParaRPr lang="fr-FR" sz="21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611560" y="2005390"/>
                <a:ext cx="7848872" cy="10618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sz="2100" dirty="0" smtClean="0"/>
                  <a:t>Say </a:t>
                </a:r>
                <a:r>
                  <a:rPr lang="en-US" sz="2100" dirty="0" err="1" smtClean="0"/>
                  <a:t>Amélie</a:t>
                </a:r>
                <a:r>
                  <a:rPr lang="en-US" sz="2100" dirty="0" smtClean="0"/>
                  <a:t> signs two different messages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1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100" b="0" i="1" smtClean="0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en-US" sz="21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100" i="1" smtClean="0">
                        <a:latin typeface="Cambria Math"/>
                        <a:ea typeface="Cambria Math"/>
                      </a:rPr>
                      <m:t>≠</m:t>
                    </m:r>
                    <m:sSub>
                      <m:sSubPr>
                        <m:ctrlPr>
                          <a:rPr lang="en-US" sz="210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100" b="0" i="1" smtClean="0">
                            <a:latin typeface="Cambria Math"/>
                            <a:ea typeface="Cambria Math"/>
                          </a:rPr>
                          <m:t>𝑚</m:t>
                        </m:r>
                      </m:e>
                      <m:sub>
                        <m:r>
                          <a:rPr lang="en-US" sz="21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fr-FR" sz="2100" dirty="0" smtClean="0"/>
                  <a:t> </a:t>
                </a:r>
                <a:r>
                  <a:rPr lang="fr-FR" sz="2100" dirty="0" err="1" smtClean="0"/>
                  <a:t>with</a:t>
                </a:r>
                <a:r>
                  <a:rPr lang="fr-FR" sz="2100" dirty="0" smtClean="0"/>
                  <a:t> the </a:t>
                </a:r>
                <a:r>
                  <a:rPr lang="fr-FR" sz="2100" dirty="0" err="1" smtClean="0"/>
                  <a:t>same</a:t>
                </a:r>
                <a:r>
                  <a:rPr lang="fr-FR" sz="2100" dirty="0" smtClean="0"/>
                  <a:t> </a:t>
                </a:r>
                <a:r>
                  <a:rPr lang="fr-FR" sz="2100" dirty="0" err="1" smtClean="0"/>
                  <a:t>ephemeral</a:t>
                </a:r>
                <a:r>
                  <a:rPr lang="fr-FR" sz="2100" dirty="0" smtClean="0"/>
                  <a:t> value </a:t>
                </a:r>
                <a14:m>
                  <m:oMath xmlns:m="http://schemas.openxmlformats.org/officeDocument/2006/math">
                    <m:r>
                      <a:rPr lang="en-US" sz="2100" b="0" i="1" smtClean="0">
                        <a:latin typeface="Cambria Math"/>
                      </a:rPr>
                      <m:t>𝑘</m:t>
                    </m:r>
                  </m:oMath>
                </a14:m>
                <a:r>
                  <a:rPr lang="fr-FR" sz="2100" dirty="0" smtClean="0"/>
                  <a:t> (and </a:t>
                </a:r>
                <a:r>
                  <a:rPr lang="fr-FR" sz="2100" dirty="0" err="1" smtClean="0"/>
                  <a:t>obviously</a:t>
                </a:r>
                <a:r>
                  <a:rPr lang="fr-FR" sz="2100" dirty="0" smtClean="0"/>
                  <a:t> the </a:t>
                </a:r>
                <a:r>
                  <a:rPr lang="fr-FR" sz="2100" dirty="0" err="1" smtClean="0"/>
                  <a:t>same</a:t>
                </a:r>
                <a:r>
                  <a:rPr lang="fr-FR" sz="2100" dirty="0" smtClean="0"/>
                  <a:t> </a:t>
                </a:r>
                <a:r>
                  <a:rPr lang="fr-FR" sz="2100" dirty="0" err="1" smtClean="0"/>
                  <a:t>private</a:t>
                </a:r>
                <a:r>
                  <a:rPr lang="fr-FR" sz="2100" dirty="0" smtClean="0"/>
                  <a:t> key </a:t>
                </a:r>
                <a14:m>
                  <m:oMath xmlns:m="http://schemas.openxmlformats.org/officeDocument/2006/math">
                    <m:r>
                      <a:rPr lang="en-US" sz="2100" b="0" i="1" smtClean="0">
                        <a:latin typeface="Cambria Math"/>
                      </a:rPr>
                      <m:t>𝑠𝑘</m:t>
                    </m:r>
                  </m:oMath>
                </a14:m>
                <a:r>
                  <a:rPr lang="fr-FR" sz="2100" dirty="0" smtClean="0"/>
                  <a:t>)</a:t>
                </a:r>
                <a:endParaRPr lang="fr-FR" sz="21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005390"/>
                <a:ext cx="7848872" cy="1061829"/>
              </a:xfrm>
              <a:prstGeom prst="rect">
                <a:avLst/>
              </a:prstGeom>
              <a:blipFill rotWithShape="1">
                <a:blip r:embed="rId2"/>
                <a:stretch>
                  <a:fillRect l="-699" t="-4023" b="-977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611560" y="4202504"/>
                <a:ext cx="7848872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sz="2100" dirty="0" smtClean="0"/>
                  <a:t>Show how to retrieve </a:t>
                </a:r>
                <a14:m>
                  <m:oMath xmlns:m="http://schemas.openxmlformats.org/officeDocument/2006/math">
                    <m:r>
                      <a:rPr lang="en-US" sz="2100" b="0" i="1" smtClean="0">
                        <a:latin typeface="Cambria Math"/>
                      </a:rPr>
                      <m:t>𝑠𝑘</m:t>
                    </m:r>
                  </m:oMath>
                </a14:m>
                <a:r>
                  <a:rPr lang="fr-FR" sz="2100" dirty="0" smtClean="0"/>
                  <a:t> </a:t>
                </a:r>
                <a:r>
                  <a:rPr lang="fr-FR" sz="2100" dirty="0" err="1" smtClean="0"/>
                  <a:t>given</a:t>
                </a:r>
                <a:r>
                  <a:rPr lang="fr-FR" sz="2100" dirty="0" smtClean="0"/>
                  <a:t> the </a:t>
                </a:r>
                <a:r>
                  <a:rPr lang="fr-FR" sz="2100" dirty="0" err="1" smtClean="0"/>
                  <a:t>two</a:t>
                </a:r>
                <a:r>
                  <a:rPr lang="fr-FR" sz="2100" dirty="0" smtClean="0"/>
                  <a:t> signatures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1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100" b="0" i="1" smtClean="0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en-US" sz="2100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fr-FR" sz="2100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1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100" i="1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en-US" sz="21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fr-FR" sz="21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202504"/>
                <a:ext cx="7848872" cy="738664"/>
              </a:xfrm>
              <a:prstGeom prst="rect">
                <a:avLst/>
              </a:prstGeom>
              <a:blipFill rotWithShape="1">
                <a:blip r:embed="rId3"/>
                <a:stretch>
                  <a:fillRect l="-699" t="-5738"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611560" y="3085510"/>
            <a:ext cx="784887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How would an attacker know from the signatures that the same ephemeral value was used for both signatures?</a:t>
            </a:r>
            <a:endParaRPr lang="fr-FR" sz="2100" dirty="0"/>
          </a:p>
        </p:txBody>
      </p:sp>
    </p:spTree>
    <p:extLst>
      <p:ext uri="{BB962C8B-B14F-4D97-AF65-F5344CB8AC3E}">
        <p14:creationId xmlns:p14="http://schemas.microsoft.com/office/powerpoint/2010/main" val="192508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Cristina Onete    ||     23/10/2014       ||     </a:t>
            </a:r>
            <a:fld id="{D8472E0F-1C1C-4907-A0E0-D21603F39614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Exercise 7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556792"/>
            <a:ext cx="828092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err="1" smtClean="0"/>
              <a:t>Amélie</a:t>
            </a:r>
            <a:r>
              <a:rPr lang="en-US" sz="2100" dirty="0" smtClean="0"/>
              <a:t> wants to do online shopping, say on </a:t>
            </a:r>
            <a:r>
              <a:rPr lang="en-US" sz="2100" dirty="0" err="1" smtClean="0"/>
              <a:t>Ebay</a:t>
            </a:r>
            <a:r>
              <a:rPr lang="en-US" sz="2100" dirty="0" smtClean="0"/>
              <a:t> </a:t>
            </a:r>
            <a:endParaRPr lang="fr-FR" sz="2100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1933382"/>
            <a:ext cx="828092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She needs to establish a secure channel with an </a:t>
            </a:r>
            <a:r>
              <a:rPr lang="en-US" sz="2100" dirty="0" err="1" smtClean="0"/>
              <a:t>Ebay</a:t>
            </a:r>
            <a:r>
              <a:rPr lang="en-US" sz="2100" dirty="0" smtClean="0"/>
              <a:t> server, i.e. be able to exchange message confidentially and integrally/authentically with its server</a:t>
            </a:r>
            <a:endParaRPr lang="fr-FR" sz="2100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3013502"/>
            <a:ext cx="82809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This is actually done by sharing one MAC key and one symmetric encryption key between them</a:t>
            </a:r>
            <a:endParaRPr lang="fr-FR" sz="2100" dirty="0"/>
          </a:p>
        </p:txBody>
      </p:sp>
      <p:sp>
        <p:nvSpPr>
          <p:cNvPr id="8" name="TextBox 7"/>
          <p:cNvSpPr txBox="1"/>
          <p:nvPr/>
        </p:nvSpPr>
        <p:spPr>
          <a:xfrm>
            <a:off x="611560" y="3877598"/>
            <a:ext cx="82809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The server has a certified RSA public encryption key, but </a:t>
            </a:r>
            <a:r>
              <a:rPr lang="en-US" sz="2100" dirty="0" err="1" smtClean="0"/>
              <a:t>Amélie</a:t>
            </a:r>
            <a:r>
              <a:rPr lang="en-US" sz="2100" dirty="0" smtClean="0"/>
              <a:t> does not</a:t>
            </a:r>
            <a:endParaRPr lang="fr-FR" sz="2100" dirty="0"/>
          </a:p>
        </p:txBody>
      </p:sp>
      <p:sp>
        <p:nvSpPr>
          <p:cNvPr id="9" name="TextBox 8"/>
          <p:cNvSpPr txBox="1"/>
          <p:nvPr/>
        </p:nvSpPr>
        <p:spPr>
          <a:xfrm>
            <a:off x="611560" y="4653136"/>
            <a:ext cx="82809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How can </a:t>
            </a:r>
            <a:r>
              <a:rPr lang="en-US" sz="2100" dirty="0" err="1" smtClean="0"/>
              <a:t>Amélie</a:t>
            </a:r>
            <a:r>
              <a:rPr lang="en-US" sz="2100" dirty="0" smtClean="0"/>
              <a:t> make sure they share the two secret keys?</a:t>
            </a:r>
            <a:endParaRPr lang="fr-FR" sz="2100" dirty="0"/>
          </a:p>
        </p:txBody>
      </p:sp>
      <p:sp>
        <p:nvSpPr>
          <p:cNvPr id="10" name="TextBox 9"/>
          <p:cNvSpPr txBox="1"/>
          <p:nvPr/>
        </p:nvSpPr>
        <p:spPr>
          <a:xfrm>
            <a:off x="611560" y="5354632"/>
            <a:ext cx="828092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How can they check that they are sharing the same keys?</a:t>
            </a:r>
            <a:endParaRPr lang="fr-FR" sz="2100" dirty="0"/>
          </a:p>
        </p:txBody>
      </p:sp>
    </p:spTree>
    <p:extLst>
      <p:ext uri="{BB962C8B-B14F-4D97-AF65-F5344CB8AC3E}">
        <p14:creationId xmlns:p14="http://schemas.microsoft.com/office/powerpoint/2010/main" val="214050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48937</TotalTime>
  <Words>1030</Words>
  <Application>Microsoft Office PowerPoint</Application>
  <PresentationFormat>On-screen Show (4:3)</PresentationFormat>
  <Paragraphs>101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Aspect</vt:lpstr>
      <vt:lpstr>Putting it all together: using multiple primitives together</vt:lpstr>
      <vt:lpstr>Exercise 1</vt:lpstr>
      <vt:lpstr>Exercise 2</vt:lpstr>
      <vt:lpstr>Interlude</vt:lpstr>
      <vt:lpstr>Exercise 3</vt:lpstr>
      <vt:lpstr>Exercise 4</vt:lpstr>
      <vt:lpstr>Exercise 5</vt:lpstr>
      <vt:lpstr>Exercise 6</vt:lpstr>
      <vt:lpstr>Exercise 7</vt:lpstr>
      <vt:lpstr>Exercise 8</vt:lpstr>
      <vt:lpstr>Exercise 9</vt:lpstr>
      <vt:lpstr>Thanks!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Maria Cristina</dc:creator>
  <cp:lastModifiedBy>Maria Cristina Onete</cp:lastModifiedBy>
  <cp:revision>3708</cp:revision>
  <dcterms:created xsi:type="dcterms:W3CDTF">2013-09-18T18:56:52Z</dcterms:created>
  <dcterms:modified xsi:type="dcterms:W3CDTF">2014-10-23T06:03:19Z</dcterms:modified>
</cp:coreProperties>
</file>