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sldIdLst>
    <p:sldId id="256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26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A20E"/>
    <a:srgbClr val="E5F268"/>
    <a:srgbClr val="FF0066"/>
    <a:srgbClr val="F68412"/>
    <a:srgbClr val="FF6600"/>
    <a:srgbClr val="F68A1E"/>
    <a:srgbClr val="5E9F4F"/>
    <a:srgbClr val="F7B075"/>
    <a:srgbClr val="F9DE39"/>
    <a:srgbClr val="935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53" autoAdjust="0"/>
    <p:restoredTop sz="97098" autoAdjust="0"/>
  </p:normalViewPr>
  <p:slideViewPr>
    <p:cSldViewPr>
      <p:cViewPr>
        <p:scale>
          <a:sx n="73" d="100"/>
          <a:sy n="73" d="100"/>
        </p:scale>
        <p:origin x="-1020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3C154-E174-414B-91C0-837E48453F8E}" type="datetimeFigureOut">
              <a:rPr lang="en-GB" smtClean="0"/>
              <a:t>06/11/2014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3BE01-C2ED-48B9-A63C-9CD154878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27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908720"/>
            <a:ext cx="7954080" cy="1440160"/>
          </a:xfrm>
        </p:spPr>
        <p:txBody>
          <a:bodyPr lIns="45720" rIns="45720" bIns="45720">
            <a:noAutofit/>
          </a:bodyPr>
          <a:lstStyle>
            <a:lvl1pPr algn="l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Notions of Privacy: Identity-Hiding, </a:t>
            </a:r>
            <a:r>
              <a:rPr kumimoji="0" lang="en-US" dirty="0" err="1" smtClean="0"/>
              <a:t>Untraceability</a:t>
            </a:r>
            <a:r>
              <a:rPr kumimoji="0" lang="en-US" dirty="0" smtClean="0"/>
              <a:t> &amp; </a:t>
            </a:r>
            <a:r>
              <a:rPr kumimoji="0" lang="en-US" dirty="0" err="1" smtClean="0"/>
              <a:t>Prover</a:t>
            </a:r>
            <a:r>
              <a:rPr kumimoji="0" lang="en-US" dirty="0" smtClean="0"/>
              <a:t> Anonymity</a:t>
            </a:r>
            <a:endParaRPr kumimoji="0" lang="en-US" dirty="0"/>
          </a:p>
        </p:txBody>
      </p:sp>
      <p:sp>
        <p:nvSpPr>
          <p:cNvPr id="12" name="Subtitle 19"/>
          <p:cNvSpPr txBox="1">
            <a:spLocks/>
          </p:cNvSpPr>
          <p:nvPr userDrawn="1"/>
        </p:nvSpPr>
        <p:spPr>
          <a:xfrm>
            <a:off x="755576" y="6093296"/>
            <a:ext cx="2986672" cy="576064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Rennes, 23/10/2014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ubtitle 19"/>
          <p:cNvSpPr txBox="1">
            <a:spLocks/>
          </p:cNvSpPr>
          <p:nvPr userDrawn="1"/>
        </p:nvSpPr>
        <p:spPr>
          <a:xfrm>
            <a:off x="755576" y="5157192"/>
            <a:ext cx="2088232" cy="576064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Cristina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Onete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5218638"/>
            <a:ext cx="3132580" cy="1306706"/>
          </a:xfrm>
          <a:prstGeom prst="rect">
            <a:avLst/>
          </a:prstGeom>
        </p:spPr>
      </p:pic>
      <p:sp>
        <p:nvSpPr>
          <p:cNvPr id="14" name="Subtitle 19"/>
          <p:cNvSpPr txBox="1">
            <a:spLocks/>
          </p:cNvSpPr>
          <p:nvPr userDrawn="1"/>
        </p:nvSpPr>
        <p:spPr>
          <a:xfrm>
            <a:off x="755576" y="5589240"/>
            <a:ext cx="3816424" cy="576064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maria-cristina.onete@irisa.fr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7230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9EB1B4-89A5-42F6-8A2D-BAA8967CE5F3}" type="datetime1">
              <a:rPr lang="en-GB" smtClean="0"/>
              <a:t>06/11/2014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2DE0C-5AA1-499B-A129-411AD52265A9}" type="datetime1">
              <a:rPr lang="en-GB" smtClean="0"/>
              <a:t>06/11/2014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7CA68-FE10-403F-9E2F-DC5E51237E8C}" type="datetime1">
              <a:rPr lang="en-GB" smtClean="0"/>
              <a:t>06/11/2014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0302F5-9172-4F14-AA4C-ADEF218FF0C6}" type="datetime1">
              <a:rPr lang="en-GB" smtClean="0"/>
              <a:t>06/11/2014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A3DD95-53F3-45D3-A7DF-59013775420A}" type="datetime1">
              <a:rPr lang="en-GB" smtClean="0"/>
              <a:t>06/11/2014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04A9B-06C3-4E9A-9807-4070CE1F3A84}" type="datetime1">
              <a:rPr lang="en-GB" smtClean="0"/>
              <a:t>06/11/2014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6AA6D-430A-4EDD-A0A6-580D5FEA068B}" type="datetime1">
              <a:rPr lang="en-GB" smtClean="0"/>
              <a:t>06/11/2014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32656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548680"/>
            <a:ext cx="7177739" cy="864096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19050" cap="rnd" cmpd="dbl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 wrap="square"/>
          <a:lstStyle>
            <a:lvl1pPr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23/10/2014       ||     </a:t>
            </a:r>
            <a:fld id="{D8472E0F-1C1C-4907-A0E0-D21603F3961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39552" y="755993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4000" dirty="0" smtClean="0"/>
              <a:t> </a:t>
            </a:r>
            <a:endParaRPr lang="en-GB" sz="4000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068640" y="892858"/>
            <a:ext cx="6743720" cy="447910"/>
          </a:xfrm>
        </p:spPr>
        <p:txBody>
          <a:bodyPr/>
          <a:lstStyle>
            <a:lvl1pPr>
              <a:defRPr b="0">
                <a:solidFill>
                  <a:srgbClr val="B72F3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710395"/>
            <a:ext cx="1240519" cy="54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31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1340768"/>
            <a:ext cx="7954080" cy="648072"/>
          </a:xfrm>
        </p:spPr>
        <p:txBody>
          <a:bodyPr lIns="45720" rIns="45720" bIns="45720">
            <a:noAutofit/>
          </a:bodyPr>
          <a:lstStyle>
            <a:lvl1pPr algn="ctr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Thanks!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710" y="4077072"/>
            <a:ext cx="3132580" cy="130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35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908720"/>
            <a:ext cx="7954080" cy="1440160"/>
          </a:xfrm>
        </p:spPr>
        <p:txBody>
          <a:bodyPr lIns="45720" rIns="45720" bIns="45720">
            <a:noAutofit/>
          </a:bodyPr>
          <a:lstStyle>
            <a:lvl1pPr algn="l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Notions of Privacy: Identity-Hiding, </a:t>
            </a:r>
            <a:r>
              <a:rPr kumimoji="0" lang="en-US" dirty="0" err="1" smtClean="0"/>
              <a:t>Untraceability</a:t>
            </a:r>
            <a:r>
              <a:rPr kumimoji="0" lang="en-US" dirty="0" smtClean="0"/>
              <a:t> &amp; </a:t>
            </a:r>
            <a:r>
              <a:rPr kumimoji="0" lang="en-US" dirty="0" err="1" smtClean="0"/>
              <a:t>Prover</a:t>
            </a:r>
            <a:r>
              <a:rPr kumimoji="0" lang="en-US" dirty="0" smtClean="0"/>
              <a:t> Anonymity</a:t>
            </a:r>
            <a:endParaRPr kumimoji="0" lang="en-US" dirty="0"/>
          </a:p>
        </p:txBody>
      </p:sp>
      <p:pic>
        <p:nvPicPr>
          <p:cNvPr id="9" name="Picture 8" descr="CIDRE50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79912" y="3427848"/>
            <a:ext cx="2016224" cy="2161392"/>
          </a:xfrm>
          <a:prstGeom prst="rect">
            <a:avLst/>
          </a:prstGeom>
          <a:effectLst>
            <a:outerShdw blurRad="152400" dist="317500" dir="5400000" sx="90000" sy="-19000" rotWithShape="0">
              <a:schemeClr val="accent1">
                <a:lumMod val="75000"/>
                <a:alpha val="15000"/>
              </a:schemeClr>
            </a:outerShdw>
          </a:effectLst>
        </p:spPr>
      </p:pic>
      <p:sp>
        <p:nvSpPr>
          <p:cNvPr id="12" name="Subtitle 19"/>
          <p:cNvSpPr txBox="1">
            <a:spLocks/>
          </p:cNvSpPr>
          <p:nvPr userDrawn="1"/>
        </p:nvSpPr>
        <p:spPr>
          <a:xfrm>
            <a:off x="755576" y="5589240"/>
            <a:ext cx="2986672" cy="576064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Rennes, 25/09/2014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ubtitle 19"/>
          <p:cNvSpPr txBox="1">
            <a:spLocks/>
          </p:cNvSpPr>
          <p:nvPr userDrawn="1"/>
        </p:nvSpPr>
        <p:spPr>
          <a:xfrm>
            <a:off x="5758472" y="5589240"/>
            <a:ext cx="2088232" cy="576064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Cristina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Onete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19"/>
          <p:cNvSpPr txBox="1">
            <a:spLocks/>
          </p:cNvSpPr>
          <p:nvPr userDrawn="1"/>
        </p:nvSpPr>
        <p:spPr>
          <a:xfrm>
            <a:off x="4139952" y="5733256"/>
            <a:ext cx="1181408" cy="360040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CIDRE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548680"/>
            <a:ext cx="7393763" cy="864096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19050" cap="rnd" cmpd="dbl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pic>
        <p:nvPicPr>
          <p:cNvPr id="9" name="Picture 8" descr="CIDRE50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548680"/>
            <a:ext cx="864096" cy="926311"/>
          </a:xfrm>
          <a:prstGeom prst="rect">
            <a:avLst/>
          </a:prstGeom>
          <a:effectLst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896544" y="6160219"/>
            <a:ext cx="3923928" cy="365125"/>
          </a:xfrm>
        </p:spPr>
        <p:txBody>
          <a:bodyPr wrap="square"/>
          <a:lstStyle>
            <a:lvl1pPr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25/09/2014       ||     </a:t>
            </a:r>
            <a:fld id="{D8472E0F-1C1C-4907-A0E0-D21603F3961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39552" y="755993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4000" dirty="0" smtClean="0"/>
              <a:t> </a:t>
            </a:r>
            <a:endParaRPr lang="en-GB" sz="4000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068640" y="892858"/>
            <a:ext cx="6743720" cy="447910"/>
          </a:xfrm>
        </p:spPr>
        <p:txBody>
          <a:bodyPr/>
          <a:lstStyle>
            <a:lvl1pPr>
              <a:defRPr b="0">
                <a:solidFill>
                  <a:srgbClr val="B72F3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1340768"/>
            <a:ext cx="7954080" cy="648072"/>
          </a:xfrm>
        </p:spPr>
        <p:txBody>
          <a:bodyPr lIns="45720" rIns="45720" bIns="45720">
            <a:noAutofit/>
          </a:bodyPr>
          <a:lstStyle>
            <a:lvl1pPr algn="ctr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Thanks!</a:t>
            </a:r>
            <a:endParaRPr kumimoji="0" lang="en-US" dirty="0"/>
          </a:p>
        </p:txBody>
      </p:sp>
      <p:pic>
        <p:nvPicPr>
          <p:cNvPr id="9" name="Picture 8" descr="CIDRE50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79912" y="3427848"/>
            <a:ext cx="2016224" cy="2161392"/>
          </a:xfrm>
          <a:prstGeom prst="rect">
            <a:avLst/>
          </a:prstGeom>
          <a:effectLst>
            <a:outerShdw blurRad="152400" dist="317500" dir="5400000" sx="90000" sy="-19000" rotWithShape="0">
              <a:schemeClr val="accent1">
                <a:lumMod val="75000"/>
                <a:alpha val="15000"/>
              </a:schemeClr>
            </a:outerShdw>
          </a:effectLst>
        </p:spPr>
      </p:pic>
      <p:sp>
        <p:nvSpPr>
          <p:cNvPr id="6" name="Subtitle 19"/>
          <p:cNvSpPr txBox="1">
            <a:spLocks/>
          </p:cNvSpPr>
          <p:nvPr userDrawn="1"/>
        </p:nvSpPr>
        <p:spPr>
          <a:xfrm>
            <a:off x="4139952" y="5733256"/>
            <a:ext cx="1181408" cy="360040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CIDRE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18F0B0-4C8D-4557-8A30-48AF1A8CCC30}" type="datetime1">
              <a:rPr lang="en-GB" smtClean="0"/>
              <a:t>06/11/2014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B6EAA-C50E-4BFC-A0E4-4A6EC9695F71}" type="datetime1">
              <a:rPr lang="en-GB" smtClean="0"/>
              <a:t>06/11/2014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1E457-61BD-4CE2-9A13-B767272EC860}" type="datetime1">
              <a:rPr lang="en-GB" smtClean="0"/>
              <a:t>06/11/2014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D2CAB74-605F-4EB0-82AA-FAA37C28CF51}" type="datetime1">
              <a:rPr lang="en-GB" smtClean="0"/>
              <a:t>06/11/2014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61" r:id="rId4"/>
    <p:sldLayoutId id="2147483673" r:id="rId5"/>
    <p:sldLayoutId id="2147483672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5.png"/><Relationship Id="rId7" Type="http://schemas.openxmlformats.org/officeDocument/2006/relationships/image" Target="../media/image2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gi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6.gif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gif"/><Relationship Id="rId5" Type="http://schemas.openxmlformats.org/officeDocument/2006/relationships/image" Target="../media/image9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5.png"/><Relationship Id="rId7" Type="http://schemas.openxmlformats.org/officeDocument/2006/relationships/image" Target="../media/image3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30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0.png"/><Relationship Id="rId13" Type="http://schemas.openxmlformats.org/officeDocument/2006/relationships/image" Target="../media/image46.png"/><Relationship Id="rId3" Type="http://schemas.openxmlformats.org/officeDocument/2006/relationships/image" Target="../media/image40.png"/><Relationship Id="rId7" Type="http://schemas.openxmlformats.org/officeDocument/2006/relationships/image" Target="../media/image42.png"/><Relationship Id="rId12" Type="http://schemas.openxmlformats.org/officeDocument/2006/relationships/image" Target="../media/image45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1.png"/><Relationship Id="rId11" Type="http://schemas.openxmlformats.org/officeDocument/2006/relationships/image" Target="../media/image34.png"/><Relationship Id="rId5" Type="http://schemas.openxmlformats.org/officeDocument/2006/relationships/image" Target="../media/image5.png"/><Relationship Id="rId10" Type="http://schemas.openxmlformats.org/officeDocument/2006/relationships/image" Target="../media/image44.png"/><Relationship Id="rId4" Type="http://schemas.openxmlformats.org/officeDocument/2006/relationships/image" Target="../media/image4.png"/><Relationship Id="rId9" Type="http://schemas.openxmlformats.org/officeDocument/2006/relationships/image" Target="../media/image43.png"/><Relationship Id="rId14" Type="http://schemas.openxmlformats.org/officeDocument/2006/relationships/image" Target="../media/image46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0.png"/><Relationship Id="rId13" Type="http://schemas.openxmlformats.org/officeDocument/2006/relationships/image" Target="../media/image47.png"/><Relationship Id="rId3" Type="http://schemas.openxmlformats.org/officeDocument/2006/relationships/image" Target="../media/image40.png"/><Relationship Id="rId7" Type="http://schemas.openxmlformats.org/officeDocument/2006/relationships/image" Target="../media/image42.png"/><Relationship Id="rId12" Type="http://schemas.openxmlformats.org/officeDocument/2006/relationships/image" Target="../media/image35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10.png"/><Relationship Id="rId11" Type="http://schemas.openxmlformats.org/officeDocument/2006/relationships/image" Target="../media/image34.png"/><Relationship Id="rId5" Type="http://schemas.openxmlformats.org/officeDocument/2006/relationships/image" Target="../media/image5.png"/><Relationship Id="rId10" Type="http://schemas.openxmlformats.org/officeDocument/2006/relationships/image" Target="../media/image44.png"/><Relationship Id="rId4" Type="http://schemas.openxmlformats.org/officeDocument/2006/relationships/image" Target="../media/image4.png"/><Relationship Id="rId9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5.png"/><Relationship Id="rId7" Type="http://schemas.openxmlformats.org/officeDocument/2006/relationships/image" Target="../media/image3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30.png"/><Relationship Id="rId11" Type="http://schemas.openxmlformats.org/officeDocument/2006/relationships/image" Target="../media/image51.png"/><Relationship Id="rId5" Type="http://schemas.openxmlformats.org/officeDocument/2006/relationships/image" Target="../media/image42.png"/><Relationship Id="rId10" Type="http://schemas.openxmlformats.org/officeDocument/2006/relationships/image" Target="../media/image50.png"/><Relationship Id="rId4" Type="http://schemas.openxmlformats.org/officeDocument/2006/relationships/image" Target="../media/image48.png"/><Relationship Id="rId9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smtClean="0"/>
              <a:t>Commitment Schemes and Identification/Authentication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1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82089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Consider a hash function H</a:t>
            </a:r>
            <a:endParaRPr lang="fr-FR" sz="21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005390"/>
            <a:ext cx="82089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Use the commitment scheme </a:t>
            </a:r>
            <a:endParaRPr lang="fr-FR" sz="2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95736" y="2492896"/>
                <a:ext cx="32403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Commit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𝐻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𝑤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492896"/>
                <a:ext cx="3240360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11560" y="3068960"/>
            <a:ext cx="82089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Is this commitment binding if H is one-way?</a:t>
            </a:r>
            <a:endParaRPr lang="fr-FR" sz="2100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3501008"/>
            <a:ext cx="82089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If H is one-way, is this commitment hiding?</a:t>
            </a:r>
            <a:endParaRPr lang="fr-FR" sz="2100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06/11/2014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16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2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11560" y="1556792"/>
                <a:ext cx="820891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Let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𝑥</m:t>
                    </m:r>
                    <m:r>
                      <a:rPr lang="en-US" sz="2100" b="0" i="1" smtClean="0">
                        <a:latin typeface="Cambria Math"/>
                        <a:ea typeface="Cambria Math"/>
                      </a:rPr>
                      <m:t>∈{0,1}</m:t>
                    </m:r>
                  </m:oMath>
                </a14:m>
                <a:endParaRPr lang="fr-FR" sz="21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556792"/>
                <a:ext cx="8208912" cy="415498"/>
              </a:xfrm>
              <a:prstGeom prst="rect">
                <a:avLst/>
              </a:prstGeom>
              <a:blipFill rotWithShape="1">
                <a:blip r:embed="rId2"/>
                <a:stretch>
                  <a:fillRect l="-668" t="-10145" b="-2463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11560" y="2564904"/>
            <a:ext cx="82089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Use the commitment scheme </a:t>
            </a:r>
            <a:endParaRPr lang="fr-FR" sz="2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51720" y="3068960"/>
                <a:ext cx="5400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Commit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=(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,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fr-FR" dirty="0" smtClean="0"/>
                  <a:t>, 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𝑤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{0, …, </m:t>
                    </m:r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−1}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3068960"/>
                <a:ext cx="5400600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226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11560" y="2060848"/>
                <a:ext cx="7632848" cy="440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Setup: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100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100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2100" b="0" i="1" smtClean="0">
                            <a:latin typeface="Cambria Math"/>
                          </a:rPr>
                          <m:t>𝑝</m:t>
                        </m:r>
                      </m:sub>
                      <m:sup>
                        <m:r>
                          <a:rPr lang="en-US" sz="2100" b="0" i="1" smtClean="0">
                            <a:latin typeface="Cambria Math"/>
                          </a:rPr>
                          <m:t>∗</m:t>
                        </m:r>
                      </m:sup>
                    </m:sSubSup>
                    <m:r>
                      <a:rPr lang="en-US" sz="2100" b="0" i="1" smtClean="0">
                        <a:latin typeface="Cambria Math"/>
                      </a:rPr>
                      <m:t>= &lt;</m:t>
                    </m:r>
                    <m:r>
                      <a:rPr lang="en-US" sz="2100" b="0" i="1" smtClean="0">
                        <a:latin typeface="Cambria Math"/>
                      </a:rPr>
                      <m:t>𝑔</m:t>
                    </m:r>
                    <m:r>
                      <a:rPr lang="en-US" sz="2100" b="0" i="1" smtClean="0">
                        <a:latin typeface="Cambria Math"/>
                      </a:rPr>
                      <m:t>&gt;</m:t>
                    </m:r>
                  </m:oMath>
                </a14:m>
                <a:r>
                  <a:rPr lang="fr-FR" dirty="0" smtClean="0"/>
                  <a:t>, prime </a:t>
                </a:r>
                <a:r>
                  <a:rPr lang="fr-FR" dirty="0" err="1" smtClean="0"/>
                  <a:t>field</a:t>
                </a:r>
                <a:r>
                  <a:rPr lang="fr-FR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fr-FR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𝑠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 </m:t>
                    </m:r>
                    <m:sSubSup>
                      <m:sSub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fr-FR" dirty="0" smtClean="0"/>
                  <a:t>\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{1}</m:t>
                    </m:r>
                  </m:oMath>
                </a14:m>
                <a:r>
                  <a:rPr lang="fr-FR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𝑠</m:t>
                    </m:r>
                  </m:oMath>
                </a14:m>
                <a:r>
                  <a:rPr lang="fr-FR" dirty="0" smtClean="0"/>
                  <a:t> </a:t>
                </a:r>
                <a:r>
                  <a:rPr lang="fr-FR" u="sng" dirty="0" err="1" smtClean="0"/>
                  <a:t>unknown</a:t>
                </a:r>
                <a:r>
                  <a:rPr lang="fr-FR" dirty="0" smtClean="0"/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060848"/>
                <a:ext cx="7632848" cy="440377"/>
              </a:xfrm>
              <a:prstGeom prst="rect">
                <a:avLst/>
              </a:prstGeom>
              <a:blipFill rotWithShape="1">
                <a:blip r:embed="rId4"/>
                <a:stretch>
                  <a:fillRect l="-719" t="-11111" r="-240" b="-1805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11560" y="3517558"/>
            <a:ext cx="82089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Is this commitment binding?</a:t>
            </a:r>
            <a:endParaRPr lang="fr-FR" sz="2100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3933056"/>
            <a:ext cx="82089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Is this commitment hiding?</a:t>
            </a:r>
            <a:endParaRPr lang="fr-FR" sz="2100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4365104"/>
            <a:ext cx="82089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What happens if the value s is known?</a:t>
            </a:r>
            <a:endParaRPr lang="fr-FR" sz="2100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06/11/2014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842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3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1560" y="1628800"/>
                <a:ext cx="7632848" cy="440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Setup: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100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100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2100" b="0" i="1" smtClean="0">
                            <a:latin typeface="Cambria Math"/>
                          </a:rPr>
                          <m:t>𝑝</m:t>
                        </m:r>
                      </m:sub>
                      <m:sup>
                        <m:r>
                          <a:rPr lang="en-US" sz="2100" b="0" i="1" smtClean="0">
                            <a:latin typeface="Cambria Math"/>
                          </a:rPr>
                          <m:t>∗</m:t>
                        </m:r>
                      </m:sup>
                    </m:sSubSup>
                    <m:r>
                      <a:rPr lang="en-US" sz="2100" b="0" i="1" smtClean="0">
                        <a:latin typeface="Cambria Math"/>
                      </a:rPr>
                      <m:t>= &lt;</m:t>
                    </m:r>
                    <m:r>
                      <a:rPr lang="en-US" sz="2100" b="0" i="1" smtClean="0">
                        <a:latin typeface="Cambria Math"/>
                      </a:rPr>
                      <m:t>𝑔</m:t>
                    </m:r>
                    <m:r>
                      <a:rPr lang="en-US" sz="2100" b="0" i="1" smtClean="0">
                        <a:latin typeface="Cambria Math"/>
                      </a:rPr>
                      <m:t>&gt;</m:t>
                    </m:r>
                  </m:oMath>
                </a14:m>
                <a:r>
                  <a:rPr lang="fr-FR" dirty="0" smtClean="0"/>
                  <a:t>, prime </a:t>
                </a:r>
                <a:r>
                  <a:rPr lang="fr-FR" dirty="0" err="1" smtClean="0"/>
                  <a:t>field</a:t>
                </a:r>
                <a:r>
                  <a:rPr lang="fr-FR" dirty="0" smtClean="0"/>
                  <a:t>. 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 &lt;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𝑔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628800"/>
                <a:ext cx="7632848" cy="440377"/>
              </a:xfrm>
              <a:prstGeom prst="rect">
                <a:avLst/>
              </a:prstGeom>
              <a:blipFill rotWithShape="1">
                <a:blip r:embed="rId2"/>
                <a:stretch>
                  <a:fillRect l="-719" t="-11111" b="-1805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11560" y="2132856"/>
            <a:ext cx="82089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Use the commitment scheme </a:t>
            </a:r>
            <a:endParaRPr lang="fr-FR" sz="2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51720" y="2636912"/>
                <a:ext cx="5400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Commit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fr-FR" dirty="0" smtClean="0"/>
                  <a:t>, 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𝑤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{0, …, </m:t>
                    </m:r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−1}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2636912"/>
                <a:ext cx="5400600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333" b="-2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11560" y="3140968"/>
            <a:ext cx="82089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Is this commitment hiding?</a:t>
            </a:r>
            <a:endParaRPr lang="fr-FR" sz="2100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3589566"/>
            <a:ext cx="82089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Is this commitment binding?</a:t>
            </a:r>
            <a:endParaRPr lang="fr-FR" sz="2100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06/11/2014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16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Identification &amp; Authentication</a:t>
            </a:r>
            <a:endParaRPr lang="fr-FR" dirty="0"/>
          </a:p>
        </p:txBody>
      </p:sp>
      <p:pic>
        <p:nvPicPr>
          <p:cNvPr id="4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86" y="1932061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004070"/>
            <a:ext cx="848866" cy="8488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31640" y="292494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Prover</a:t>
            </a:r>
            <a:endParaRPr lang="fr-F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796136" y="292494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Verifier</a:t>
            </a:r>
            <a:endParaRPr lang="fr-FR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3707740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Goal (identification)</a:t>
            </a:r>
            <a:r>
              <a:rPr lang="en-US" dirty="0" smtClean="0"/>
              <a:t>: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827584" y="4093622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The </a:t>
            </a:r>
            <a:r>
              <a:rPr lang="en-US" sz="1900" dirty="0" err="1" smtClean="0"/>
              <a:t>prover</a:t>
            </a:r>
            <a:r>
              <a:rPr lang="en-US" sz="1900" dirty="0" smtClean="0"/>
              <a:t> wants to convince the verifier she is who she pre-tends to be</a:t>
            </a:r>
            <a:endParaRPr lang="fr-FR" sz="1900" dirty="0"/>
          </a:p>
        </p:txBody>
      </p:sp>
      <p:sp>
        <p:nvSpPr>
          <p:cNvPr id="10" name="TextBox 9"/>
          <p:cNvSpPr txBox="1"/>
          <p:nvPr/>
        </p:nvSpPr>
        <p:spPr>
          <a:xfrm>
            <a:off x="827584" y="4797152"/>
            <a:ext cx="79928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Example: interview/application/exam</a:t>
            </a:r>
            <a:endParaRPr lang="fr-FR" sz="19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555776" y="2204864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555776" y="2564904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11560" y="5245750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Goal (authentication)</a:t>
            </a:r>
            <a:r>
              <a:rPr lang="en-US" dirty="0" smtClean="0"/>
              <a:t>:</a:t>
            </a:r>
            <a:endParaRPr lang="fr-FR" dirty="0"/>
          </a:p>
        </p:txBody>
      </p:sp>
      <p:sp>
        <p:nvSpPr>
          <p:cNvPr id="15" name="TextBox 14"/>
          <p:cNvSpPr txBox="1"/>
          <p:nvPr/>
        </p:nvSpPr>
        <p:spPr>
          <a:xfrm>
            <a:off x="827584" y="5661248"/>
            <a:ext cx="79928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err="1" smtClean="0"/>
              <a:t>Prover</a:t>
            </a:r>
            <a:r>
              <a:rPr lang="en-US" sz="1900" dirty="0" smtClean="0"/>
              <a:t> wants to prove she’s legitimate</a:t>
            </a:r>
            <a:endParaRPr lang="fr-FR" sz="1900" dirty="0"/>
          </a:p>
        </p:txBody>
      </p:sp>
      <p:sp>
        <p:nvSpPr>
          <p:cNvPr id="16" name="TextBox 15"/>
          <p:cNvSpPr txBox="1"/>
          <p:nvPr/>
        </p:nvSpPr>
        <p:spPr>
          <a:xfrm>
            <a:off x="827584" y="6021288"/>
            <a:ext cx="79928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Example: owner of a house, student at University, </a:t>
            </a:r>
            <a:r>
              <a:rPr lang="en-US" sz="1900" dirty="0" err="1" smtClean="0"/>
              <a:t>etc</a:t>
            </a:r>
            <a:endParaRPr lang="fr-FR" sz="19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555776" y="2924944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4" descr="#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649197"/>
            <a:ext cx="450982" cy="450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#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118" y="1988840"/>
            <a:ext cx="450982" cy="450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6948264" y="1988840"/>
            <a:ext cx="576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ID</a:t>
            </a:r>
            <a:endParaRPr lang="fr-FR" dirty="0"/>
          </a:p>
        </p:txBody>
      </p:sp>
      <p:pic>
        <p:nvPicPr>
          <p:cNvPr id="21" name="Picture 4" descr="#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586619"/>
            <a:ext cx="450982" cy="450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06/11/2014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17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4" grpId="0"/>
      <p:bldP spid="15" grpId="0"/>
      <p:bldP spid="16" grpId="0"/>
      <p:bldP spid="20" grpId="0" animBg="1"/>
      <p:bldP spid="2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Challenge-Response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Two-move protocol</a:t>
            </a:r>
            <a:endParaRPr lang="fr-FR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2060848"/>
            <a:ext cx="79928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Verifier starts, sending a challenge</a:t>
            </a:r>
            <a:endParaRPr lang="fr-FR" sz="1900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2420888"/>
            <a:ext cx="79928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err="1" smtClean="0"/>
              <a:t>Prover</a:t>
            </a:r>
            <a:r>
              <a:rPr lang="en-US" sz="1900" dirty="0" smtClean="0"/>
              <a:t> sends a response</a:t>
            </a:r>
            <a:endParaRPr lang="fr-FR" sz="1900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2828255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Based on the challenge-response, the verifier must make his decision</a:t>
            </a:r>
            <a:endParaRPr lang="fr-FR" sz="1900" dirty="0"/>
          </a:p>
        </p:txBody>
      </p:sp>
      <p:pic>
        <p:nvPicPr>
          <p:cNvPr id="8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42" y="3908215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980224"/>
            <a:ext cx="848866" cy="8488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835696" y="490109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Prover</a:t>
            </a:r>
            <a:endParaRPr lang="fr-FR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300192" y="490109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Verifier</a:t>
            </a:r>
            <a:endParaRPr lang="fr-FR" sz="20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987824" y="4221088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059832" y="4725144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22305" y="3813016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challenge</a:t>
            </a:r>
            <a:endParaRPr lang="fr-FR" dirty="0"/>
          </a:p>
        </p:txBody>
      </p:sp>
      <p:sp>
        <p:nvSpPr>
          <p:cNvPr id="15" name="TextBox 14"/>
          <p:cNvSpPr txBox="1"/>
          <p:nvPr/>
        </p:nvSpPr>
        <p:spPr>
          <a:xfrm>
            <a:off x="3923928" y="4355812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response</a:t>
            </a:r>
            <a:endParaRPr lang="fr-FR" dirty="0"/>
          </a:p>
        </p:txBody>
      </p:sp>
      <p:pic>
        <p:nvPicPr>
          <p:cNvPr id="16" name="Picture 2" descr="#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354" y="3861048"/>
            <a:ext cx="450982" cy="450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#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2500" y="4458827"/>
            <a:ext cx="450982" cy="450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06/11/2014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19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Challenge-Response</a:t>
            </a:r>
            <a:endParaRPr lang="fr-FR" dirty="0"/>
          </a:p>
        </p:txBody>
      </p:sp>
      <p:pic>
        <p:nvPicPr>
          <p:cNvPr id="4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42" y="2476017"/>
            <a:ext cx="70485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506202"/>
            <a:ext cx="696889" cy="6968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63688" y="317290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Prover</a:t>
            </a:r>
            <a:endParaRPr lang="fr-F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324491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Verifier</a:t>
            </a:r>
            <a:endParaRPr lang="fr-FR" sz="2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87824" y="2740858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059832" y="3148930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22305" y="2332786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challenge</a:t>
            </a:r>
            <a:endParaRPr lang="fr-FR" dirty="0"/>
          </a:p>
        </p:txBody>
      </p:sp>
      <p:sp>
        <p:nvSpPr>
          <p:cNvPr id="11" name="TextBox 10"/>
          <p:cNvSpPr txBox="1"/>
          <p:nvPr/>
        </p:nvSpPr>
        <p:spPr>
          <a:xfrm>
            <a:off x="3923928" y="2779598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response</a:t>
            </a:r>
            <a:endParaRPr lang="fr-FR" dirty="0"/>
          </a:p>
        </p:txBody>
      </p:sp>
      <p:sp>
        <p:nvSpPr>
          <p:cNvPr id="12" name="TextBox 11"/>
          <p:cNvSpPr txBox="1"/>
          <p:nvPr/>
        </p:nvSpPr>
        <p:spPr>
          <a:xfrm>
            <a:off x="611560" y="3661574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Symmetric authentication:</a:t>
            </a:r>
            <a:endParaRPr lang="fr-FR" dirty="0"/>
          </a:p>
        </p:txBody>
      </p:sp>
      <p:sp>
        <p:nvSpPr>
          <p:cNvPr id="13" name="TextBox 12"/>
          <p:cNvSpPr txBox="1"/>
          <p:nvPr/>
        </p:nvSpPr>
        <p:spPr>
          <a:xfrm>
            <a:off x="827584" y="4124399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Verifier stores a </a:t>
            </a:r>
            <a:r>
              <a:rPr lang="en-US" sz="1900" dirty="0" err="1" smtClean="0"/>
              <a:t>keyring</a:t>
            </a:r>
            <a:r>
              <a:rPr lang="en-US" sz="1900" dirty="0" smtClean="0"/>
              <a:t> of many keys (each corresponding to one </a:t>
            </a:r>
            <a:r>
              <a:rPr lang="en-US" sz="1900" dirty="0" err="1" smtClean="0"/>
              <a:t>prover</a:t>
            </a:r>
            <a:r>
              <a:rPr lang="en-US" sz="1900" dirty="0" smtClean="0"/>
              <a:t>)</a:t>
            </a:r>
            <a:endParaRPr lang="fr-FR" sz="1900" dirty="0"/>
          </a:p>
        </p:txBody>
      </p:sp>
      <p:sp>
        <p:nvSpPr>
          <p:cNvPr id="14" name="TextBox 13"/>
          <p:cNvSpPr txBox="1"/>
          <p:nvPr/>
        </p:nvSpPr>
        <p:spPr>
          <a:xfrm>
            <a:off x="827584" y="4869160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Goal of challenge-response: verifier can decide whether the </a:t>
            </a:r>
            <a:r>
              <a:rPr lang="en-US" sz="1900" dirty="0" err="1" smtClean="0"/>
              <a:t>prover</a:t>
            </a:r>
            <a:r>
              <a:rPr lang="en-US" sz="1900" dirty="0" smtClean="0"/>
              <a:t> is legitimate or not </a:t>
            </a:r>
            <a:endParaRPr lang="fr-FR" sz="1900" dirty="0"/>
          </a:p>
        </p:txBody>
      </p:sp>
      <p:sp>
        <p:nvSpPr>
          <p:cNvPr id="18" name="TextBox 17"/>
          <p:cNvSpPr txBox="1"/>
          <p:nvPr/>
        </p:nvSpPr>
        <p:spPr>
          <a:xfrm>
            <a:off x="3922305" y="1772816"/>
            <a:ext cx="12257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Shared</a:t>
            </a:r>
            <a:endParaRPr lang="fr-FR" i="1" dirty="0"/>
          </a:p>
        </p:txBody>
      </p:sp>
      <p:cxnSp>
        <p:nvCxnSpPr>
          <p:cNvPr id="19" name="Straight Connector 18"/>
          <p:cNvCxnSpPr>
            <a:stCxn id="18" idx="1"/>
            <a:endCxn id="4" idx="0"/>
          </p:cNvCxnSpPr>
          <p:nvPr/>
        </p:nvCxnSpPr>
        <p:spPr>
          <a:xfrm flipH="1">
            <a:off x="2347367" y="1957482"/>
            <a:ext cx="1574938" cy="5185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0"/>
            <a:endCxn id="18" idx="3"/>
          </p:cNvCxnSpPr>
          <p:nvPr/>
        </p:nvCxnSpPr>
        <p:spPr>
          <a:xfrm flipH="1" flipV="1">
            <a:off x="5148064" y="1957482"/>
            <a:ext cx="1644589" cy="5487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19194" y="1769287"/>
            <a:ext cx="328870" cy="37639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827584" y="5589240"/>
            <a:ext cx="79928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 dirty="0" smtClean="0">
                <a:solidFill>
                  <a:srgbClr val="FF0000"/>
                </a:solidFill>
              </a:rPr>
              <a:t>Property 1</a:t>
            </a:r>
            <a:r>
              <a:rPr lang="en-US" sz="1900" dirty="0" smtClean="0"/>
              <a:t>: a legitimate </a:t>
            </a:r>
            <a:r>
              <a:rPr lang="en-US" sz="1900" dirty="0" err="1" smtClean="0"/>
              <a:t>prover</a:t>
            </a:r>
            <a:r>
              <a:rPr lang="en-US" sz="1900" dirty="0" smtClean="0"/>
              <a:t> can always authenticate</a:t>
            </a:r>
            <a:endParaRPr lang="fr-FR" sz="1900" dirty="0"/>
          </a:p>
        </p:txBody>
      </p:sp>
      <p:sp>
        <p:nvSpPr>
          <p:cNvPr id="28" name="TextBox 27"/>
          <p:cNvSpPr txBox="1"/>
          <p:nvPr/>
        </p:nvSpPr>
        <p:spPr>
          <a:xfrm>
            <a:off x="827584" y="5924599"/>
            <a:ext cx="79928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 dirty="0" smtClean="0">
                <a:solidFill>
                  <a:srgbClr val="FF0000"/>
                </a:solidFill>
              </a:rPr>
              <a:t>Property 2</a:t>
            </a:r>
            <a:r>
              <a:rPr lang="en-US" sz="1900" dirty="0" smtClean="0"/>
              <a:t>: an illegitimate </a:t>
            </a:r>
            <a:r>
              <a:rPr lang="en-US" sz="1900" dirty="0" err="1" smtClean="0"/>
              <a:t>prover</a:t>
            </a:r>
            <a:r>
              <a:rPr lang="en-US" sz="1900" dirty="0" smtClean="0"/>
              <a:t> can never authenticate</a:t>
            </a:r>
            <a:endParaRPr lang="fr-FR" sz="1900" dirty="0"/>
          </a:p>
        </p:txBody>
      </p:sp>
      <p:sp>
        <p:nvSpPr>
          <p:cNvPr id="21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06/11/2014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861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8" grpId="0" animBg="1"/>
      <p:bldP spid="27" grpId="0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Challenge-Response</a:t>
            </a:r>
            <a:endParaRPr lang="fr-FR" dirty="0"/>
          </a:p>
        </p:txBody>
      </p:sp>
      <p:pic>
        <p:nvPicPr>
          <p:cNvPr id="4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42" y="2476017"/>
            <a:ext cx="70485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506202"/>
            <a:ext cx="696889" cy="6968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63688" y="317290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Prover</a:t>
            </a:r>
            <a:endParaRPr lang="fr-F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324491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Verifier</a:t>
            </a:r>
            <a:endParaRPr lang="fr-FR" sz="2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87824" y="2740858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059832" y="3148930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22305" y="2332786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challenge</a:t>
            </a:r>
            <a:endParaRPr lang="fr-FR" dirty="0"/>
          </a:p>
        </p:txBody>
      </p:sp>
      <p:sp>
        <p:nvSpPr>
          <p:cNvPr id="11" name="TextBox 10"/>
          <p:cNvSpPr txBox="1"/>
          <p:nvPr/>
        </p:nvSpPr>
        <p:spPr>
          <a:xfrm>
            <a:off x="3923928" y="2779598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response</a:t>
            </a:r>
            <a:endParaRPr lang="fr-FR" dirty="0"/>
          </a:p>
        </p:txBody>
      </p:sp>
      <p:sp>
        <p:nvSpPr>
          <p:cNvPr id="12" name="TextBox 11"/>
          <p:cNvSpPr txBox="1"/>
          <p:nvPr/>
        </p:nvSpPr>
        <p:spPr>
          <a:xfrm>
            <a:off x="3922305" y="1772816"/>
            <a:ext cx="12257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Shared</a:t>
            </a:r>
            <a:endParaRPr lang="fr-FR" i="1" dirty="0"/>
          </a:p>
        </p:txBody>
      </p:sp>
      <p:cxnSp>
        <p:nvCxnSpPr>
          <p:cNvPr id="13" name="Straight Connector 12"/>
          <p:cNvCxnSpPr>
            <a:stCxn id="12" idx="1"/>
            <a:endCxn id="4" idx="0"/>
          </p:cNvCxnSpPr>
          <p:nvPr/>
        </p:nvCxnSpPr>
        <p:spPr>
          <a:xfrm flipH="1">
            <a:off x="2347367" y="1957482"/>
            <a:ext cx="1574938" cy="5185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0"/>
            <a:endCxn id="12" idx="3"/>
          </p:cNvCxnSpPr>
          <p:nvPr/>
        </p:nvCxnSpPr>
        <p:spPr>
          <a:xfrm flipH="1" flipV="1">
            <a:off x="5148064" y="1957482"/>
            <a:ext cx="1644589" cy="5487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19194" y="1769287"/>
            <a:ext cx="328870" cy="37639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11560" y="3661574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Exercise 4: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27584" y="4124399"/>
                <a:ext cx="7992888" cy="384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900" dirty="0" smtClean="0"/>
                  <a:t>Can the verifier always send the same challenge </a:t>
                </a:r>
                <a14:m>
                  <m:oMath xmlns:m="http://schemas.openxmlformats.org/officeDocument/2006/math">
                    <m:r>
                      <a:rPr lang="en-US" sz="1900" b="0" i="1" smtClean="0">
                        <a:latin typeface="Cambria Math"/>
                      </a:rPr>
                      <m:t>𝑐h𝑔</m:t>
                    </m:r>
                  </m:oMath>
                </a14:m>
                <a:r>
                  <a:rPr lang="fr-FR" sz="1900" dirty="0" smtClean="0"/>
                  <a:t>?</a:t>
                </a:r>
                <a:endParaRPr lang="fr-FR" sz="19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124399"/>
                <a:ext cx="7992888" cy="384721"/>
              </a:xfrm>
              <a:prstGeom prst="rect">
                <a:avLst/>
              </a:prstGeom>
              <a:blipFill rotWithShape="1">
                <a:blip r:embed="rId5"/>
                <a:stretch>
                  <a:fillRect l="-610" t="-9524" b="-253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27584" y="4509120"/>
            <a:ext cx="79928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Can the set of possible challenges be small?</a:t>
            </a:r>
            <a:endParaRPr lang="fr-FR" sz="19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27584" y="4916487"/>
                <a:ext cx="7992888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900" dirty="0" smtClean="0"/>
                  <a:t>The response should be a function of the secret key and the challenge: </a:t>
                </a:r>
                <a14:m>
                  <m:oMath xmlns:m="http://schemas.openxmlformats.org/officeDocument/2006/math">
                    <m:r>
                      <a:rPr lang="en-US" sz="1900" b="0" i="1" smtClean="0">
                        <a:latin typeface="Cambria Math"/>
                      </a:rPr>
                      <m:t>𝑟𝑠𝑝</m:t>
                    </m:r>
                    <m:r>
                      <a:rPr lang="en-US" sz="1900" b="0" i="1" smtClean="0">
                        <a:latin typeface="Cambria Math"/>
                      </a:rPr>
                      <m:t> ≔</m:t>
                    </m:r>
                    <m:r>
                      <a:rPr lang="en-US" sz="1900" b="0" i="1" smtClean="0">
                        <a:latin typeface="Cambria Math"/>
                      </a:rPr>
                      <m:t>𝑓</m:t>
                    </m:r>
                    <m:r>
                      <a:rPr lang="en-US" sz="1900" b="0" i="1" smtClean="0">
                        <a:latin typeface="Cambria Math"/>
                      </a:rPr>
                      <m:t>(</m:t>
                    </m:r>
                    <m:r>
                      <a:rPr lang="en-US" sz="1900" b="0" i="1" smtClean="0">
                        <a:latin typeface="Cambria Math"/>
                      </a:rPr>
                      <m:t>𝐾</m:t>
                    </m:r>
                    <m:r>
                      <a:rPr lang="en-US" sz="1900" b="0" i="1" smtClean="0">
                        <a:latin typeface="Cambria Math"/>
                      </a:rPr>
                      <m:t>, </m:t>
                    </m:r>
                    <m:r>
                      <a:rPr lang="en-US" sz="1900" b="0" i="1" smtClean="0">
                        <a:latin typeface="Cambria Math"/>
                      </a:rPr>
                      <m:t>𝑐h𝑔</m:t>
                    </m:r>
                    <m:r>
                      <a:rPr lang="en-US" sz="19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fr-FR" sz="1900" dirty="0" smtClean="0"/>
                  <a:t>.</a:t>
                </a:r>
                <a:endParaRPr lang="fr-FR" sz="19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916487"/>
                <a:ext cx="7992888" cy="677108"/>
              </a:xfrm>
              <a:prstGeom prst="rect">
                <a:avLst/>
              </a:prstGeom>
              <a:blipFill rotWithShape="1">
                <a:blip r:embed="rId6"/>
                <a:stretch>
                  <a:fillRect l="-610" t="-5405" b="-135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27584" y="5636567"/>
                <a:ext cx="7992888" cy="384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900" dirty="0" smtClean="0"/>
                  <a:t>Can we use </a:t>
                </a:r>
                <a14:m>
                  <m:oMath xmlns:m="http://schemas.openxmlformats.org/officeDocument/2006/math">
                    <m:r>
                      <a:rPr lang="en-US" sz="1900" b="0" i="1" smtClean="0">
                        <a:latin typeface="Cambria Math"/>
                      </a:rPr>
                      <m:t>𝑟𝑠𝑝</m:t>
                    </m:r>
                    <m:r>
                      <a:rPr lang="en-US" sz="1900" b="0" i="1" smtClean="0">
                        <a:latin typeface="Cambria Math"/>
                      </a:rPr>
                      <m:t> ≔</m:t>
                    </m:r>
                    <m:r>
                      <a:rPr lang="en-US" sz="1900" b="0" i="1" smtClean="0">
                        <a:latin typeface="Cambria Math"/>
                      </a:rPr>
                      <m:t>𝐾</m:t>
                    </m:r>
                    <m:r>
                      <a:rPr lang="en-US" sz="1900" b="0" i="1" smtClean="0">
                        <a:latin typeface="Cambria Math"/>
                      </a:rPr>
                      <m:t>+</m:t>
                    </m:r>
                    <m:r>
                      <a:rPr lang="en-US" sz="1900" b="0" i="1" smtClean="0">
                        <a:latin typeface="Cambria Math"/>
                      </a:rPr>
                      <m:t>𝑐h𝑔</m:t>
                    </m:r>
                    <m:r>
                      <a:rPr lang="en-US" sz="1900" b="0" i="0" smtClean="0">
                        <a:latin typeface="Cambria Math"/>
                      </a:rPr>
                      <m:t>?</m:t>
                    </m:r>
                  </m:oMath>
                </a14:m>
                <a:r>
                  <a:rPr lang="fr-FR" sz="1900" dirty="0" smtClean="0"/>
                  <a:t> Can </a:t>
                </a:r>
                <a:r>
                  <a:rPr lang="fr-FR" sz="1900" dirty="0" err="1" smtClean="0"/>
                  <a:t>we</a:t>
                </a:r>
                <a:r>
                  <a:rPr lang="fr-FR" sz="1900" dirty="0" smtClean="0"/>
                  <a:t> use </a:t>
                </a:r>
                <a14:m>
                  <m:oMath xmlns:m="http://schemas.openxmlformats.org/officeDocument/2006/math">
                    <m:r>
                      <a:rPr lang="en-US" sz="1900" b="0" i="1" smtClean="0">
                        <a:latin typeface="Cambria Math"/>
                      </a:rPr>
                      <m:t>𝑟𝑠𝑝</m:t>
                    </m:r>
                    <m:r>
                      <a:rPr lang="en-US" sz="1900" b="0" i="1" smtClean="0">
                        <a:latin typeface="Cambria Math"/>
                      </a:rPr>
                      <m:t>≔</m:t>
                    </m:r>
                    <m:r>
                      <a:rPr lang="en-US" sz="1900" b="0" i="1" smtClean="0">
                        <a:latin typeface="Cambria Math"/>
                      </a:rPr>
                      <m:t>𝐾</m:t>
                    </m:r>
                    <m:r>
                      <a:rPr lang="en-US" sz="1900" b="0" i="1" smtClean="0">
                        <a:latin typeface="Cambria Math"/>
                      </a:rPr>
                      <m:t>+</m:t>
                    </m:r>
                    <m:r>
                      <a:rPr lang="en-US" sz="1900" b="0" i="1" smtClean="0">
                        <a:latin typeface="Cambria Math"/>
                      </a:rPr>
                      <m:t>𝑐h𝑔</m:t>
                    </m:r>
                    <m:r>
                      <a:rPr lang="en-US" sz="1900" b="0" i="1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sz="19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900" b="0" i="1" smtClean="0">
                            <a:latin typeface="Cambria Math"/>
                          </a:rPr>
                          <m:t>𝑚𝑜𝑑</m:t>
                        </m:r>
                        <m:r>
                          <a:rPr lang="en-US" sz="1900" b="0" i="1" smtClean="0">
                            <a:latin typeface="Cambria Math"/>
                          </a:rPr>
                          <m:t> </m:t>
                        </m:r>
                        <m:r>
                          <a:rPr lang="en-US" sz="1900" b="0" i="1" smtClean="0">
                            <a:latin typeface="Cambria Math"/>
                          </a:rPr>
                          <m:t>𝑝</m:t>
                        </m:r>
                      </m:e>
                    </m:d>
                    <m:r>
                      <a:rPr lang="en-US" sz="1900" b="0" i="1" smtClean="0">
                        <a:latin typeface="Cambria Math"/>
                      </a:rPr>
                      <m:t>?</m:t>
                    </m:r>
                  </m:oMath>
                </a14:m>
                <a:endParaRPr lang="fr-FR" sz="19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636567"/>
                <a:ext cx="7992888" cy="384721"/>
              </a:xfrm>
              <a:prstGeom prst="rect">
                <a:avLst/>
              </a:prstGeom>
              <a:blipFill rotWithShape="1">
                <a:blip r:embed="rId7"/>
                <a:stretch>
                  <a:fillRect l="-610" t="-9524" b="-253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27584" y="6021288"/>
                <a:ext cx="7992888" cy="389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900" dirty="0" smtClean="0"/>
                  <a:t>Can we use a function that is one-way? Like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9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900" i="1">
                            <a:latin typeface="Cambria Math"/>
                          </a:rPr>
                          <m:t>𝐻</m:t>
                        </m:r>
                        <m:r>
                          <a:rPr lang="en-US" sz="1900" i="1">
                            <a:latin typeface="Cambria Math"/>
                          </a:rPr>
                          <m:t>(</m:t>
                        </m:r>
                        <m:r>
                          <a:rPr lang="en-US" sz="1900" i="1">
                            <a:latin typeface="Cambria Math"/>
                          </a:rPr>
                          <m:t>𝐾</m:t>
                        </m:r>
                        <m:r>
                          <a:rPr lang="en-US" sz="1900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sz="1900" b="0" i="1" smtClean="0">
                            <a:latin typeface="Cambria Math"/>
                          </a:rPr>
                          <m:t>𝑐h𝑔</m:t>
                        </m:r>
                      </m:sup>
                    </m:sSup>
                  </m:oMath>
                </a14:m>
                <a:r>
                  <a:rPr lang="fr-FR" sz="1900" dirty="0" smtClean="0"/>
                  <a:t>?</a:t>
                </a:r>
                <a:endParaRPr lang="fr-FR" sz="19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6021288"/>
                <a:ext cx="7992888" cy="389979"/>
              </a:xfrm>
              <a:prstGeom prst="rect">
                <a:avLst/>
              </a:prstGeom>
              <a:blipFill rotWithShape="1">
                <a:blip r:embed="rId8"/>
                <a:stretch>
                  <a:fillRect l="-610" t="-7813" b="-25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06/11/2014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140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Challenge-Response</a:t>
            </a:r>
            <a:endParaRPr lang="fr-FR" dirty="0"/>
          </a:p>
        </p:txBody>
      </p:sp>
      <p:pic>
        <p:nvPicPr>
          <p:cNvPr id="4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42" y="2204079"/>
            <a:ext cx="70485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234264"/>
            <a:ext cx="696889" cy="6968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63688" y="290096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Prover</a:t>
            </a:r>
            <a:endParaRPr lang="fr-F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97297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Verifier</a:t>
            </a:r>
            <a:endParaRPr lang="fr-FR" sz="2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87824" y="2468920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059832" y="2876992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22305" y="2060848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challenge</a:t>
            </a:r>
            <a:endParaRPr lang="fr-FR" dirty="0"/>
          </a:p>
        </p:txBody>
      </p:sp>
      <p:sp>
        <p:nvSpPr>
          <p:cNvPr id="11" name="TextBox 10"/>
          <p:cNvSpPr txBox="1"/>
          <p:nvPr/>
        </p:nvSpPr>
        <p:spPr>
          <a:xfrm>
            <a:off x="3923928" y="2507660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response</a:t>
            </a:r>
            <a:endParaRPr lang="fr-FR" dirty="0"/>
          </a:p>
        </p:txBody>
      </p:sp>
      <p:sp>
        <p:nvSpPr>
          <p:cNvPr id="16" name="TextBox 15"/>
          <p:cNvSpPr txBox="1"/>
          <p:nvPr/>
        </p:nvSpPr>
        <p:spPr>
          <a:xfrm>
            <a:off x="611560" y="3661574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Exercise 5:</a:t>
            </a:r>
            <a:endParaRPr lang="fr-FR" dirty="0"/>
          </a:p>
        </p:txBody>
      </p:sp>
      <p:sp>
        <p:nvSpPr>
          <p:cNvPr id="17" name="TextBox 16"/>
          <p:cNvSpPr txBox="1"/>
          <p:nvPr/>
        </p:nvSpPr>
        <p:spPr>
          <a:xfrm>
            <a:off x="827584" y="4124399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Design a challenge-response protocol using a symmetric encryption function</a:t>
            </a:r>
            <a:endParaRPr lang="fr-FR" sz="1900" dirty="0"/>
          </a:p>
        </p:txBody>
      </p:sp>
      <p:sp>
        <p:nvSpPr>
          <p:cNvPr id="18" name="TextBox 17"/>
          <p:cNvSpPr txBox="1"/>
          <p:nvPr/>
        </p:nvSpPr>
        <p:spPr>
          <a:xfrm>
            <a:off x="827584" y="4797152"/>
            <a:ext cx="79928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Now use a PK encryption scheme</a:t>
            </a:r>
            <a:endParaRPr lang="fr-FR" sz="1900" dirty="0"/>
          </a:p>
        </p:txBody>
      </p:sp>
      <p:sp>
        <p:nvSpPr>
          <p:cNvPr id="19" name="TextBox 18"/>
          <p:cNvSpPr txBox="1"/>
          <p:nvPr/>
        </p:nvSpPr>
        <p:spPr>
          <a:xfrm>
            <a:off x="827584" y="5157192"/>
            <a:ext cx="79928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Use a pseudo-random hash function</a:t>
            </a:r>
            <a:endParaRPr lang="fr-FR" sz="1900" dirty="0"/>
          </a:p>
        </p:txBody>
      </p:sp>
      <p:sp>
        <p:nvSpPr>
          <p:cNvPr id="20" name="TextBox 19"/>
          <p:cNvSpPr txBox="1"/>
          <p:nvPr/>
        </p:nvSpPr>
        <p:spPr>
          <a:xfrm>
            <a:off x="827584" y="5492551"/>
            <a:ext cx="79928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Now use a signature scheme</a:t>
            </a:r>
            <a:endParaRPr lang="fr-FR" sz="1900" dirty="0"/>
          </a:p>
        </p:txBody>
      </p:sp>
      <p:sp>
        <p:nvSpPr>
          <p:cNvPr id="21" name="TextBox 20"/>
          <p:cNvSpPr txBox="1"/>
          <p:nvPr/>
        </p:nvSpPr>
        <p:spPr>
          <a:xfrm>
            <a:off x="827584" y="5877272"/>
            <a:ext cx="79928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Use a commitment scheme and a 1-way hash function</a:t>
            </a:r>
            <a:endParaRPr lang="fr-FR" sz="1900" dirty="0"/>
          </a:p>
        </p:txBody>
      </p: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06/11/2014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66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Exercises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3661574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Exercise 6:</a:t>
            </a:r>
            <a:endParaRPr lang="fr-FR" dirty="0"/>
          </a:p>
        </p:txBody>
      </p:sp>
      <p:pic>
        <p:nvPicPr>
          <p:cNvPr id="5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42" y="2204079"/>
            <a:ext cx="70485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234264"/>
            <a:ext cx="696889" cy="6968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63688" y="290096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Prover</a:t>
            </a:r>
            <a:endParaRPr lang="fr-FR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228184" y="297297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Verifier</a:t>
            </a:r>
            <a:endParaRPr lang="fr-FR" sz="20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987824" y="2468920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059832" y="2876992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22305" y="2060848"/>
                <a:ext cx="14041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𝑐h𝑔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305" y="2060848"/>
                <a:ext cx="1404156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2165"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51920" y="2507660"/>
                <a:ext cx="1728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𝑟𝑠𝑝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𝐾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𝑐h𝑔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507660"/>
                <a:ext cx="1728192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353"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827584" y="4124399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Use the protocol above, assuming the hash function </a:t>
            </a:r>
            <a:r>
              <a:rPr lang="en-US" sz="1900" dirty="0" err="1" smtClean="0"/>
              <a:t>produ-ces</a:t>
            </a:r>
            <a:r>
              <a:rPr lang="en-US" sz="1900" dirty="0" smtClean="0"/>
              <a:t> pseudo-random outputs</a:t>
            </a:r>
            <a:endParaRPr lang="fr-FR" sz="19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27584" y="4840124"/>
                <a:ext cx="7992888" cy="969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900" dirty="0" smtClean="0"/>
                  <a:t>Imagine the verifier stores a large number of symmetric keys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900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sz="19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900" dirty="0" smtClean="0"/>
                  <a:t> (of possible legitimate </a:t>
                </a:r>
                <a:r>
                  <a:rPr lang="en-US" sz="1900" dirty="0" err="1" smtClean="0"/>
                  <a:t>provers</a:t>
                </a:r>
                <a:r>
                  <a:rPr lang="en-US" sz="1900" dirty="0" smtClean="0"/>
                  <a:t>). What is the problem with this?</a:t>
                </a:r>
                <a:endParaRPr lang="fr-FR" sz="19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840124"/>
                <a:ext cx="7992888" cy="969496"/>
              </a:xfrm>
              <a:prstGeom prst="rect">
                <a:avLst/>
              </a:prstGeom>
              <a:blipFill rotWithShape="1">
                <a:blip r:embed="rId6"/>
                <a:stretch>
                  <a:fillRect l="-610" t="-3774" r="-686" b="-943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827584" y="5771872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What is a simple denial-of-service attack that an attacker can run against a verifier who stores very many keys?</a:t>
            </a:r>
            <a:endParaRPr lang="fr-FR" sz="1900" dirty="0"/>
          </a:p>
        </p:txBody>
      </p:sp>
      <p:sp>
        <p:nvSpPr>
          <p:cNvPr id="16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06/11/2014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45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Exercises</a:t>
            </a:r>
            <a:endParaRPr lang="fr-FR" dirty="0"/>
          </a:p>
        </p:txBody>
      </p:sp>
      <p:pic>
        <p:nvPicPr>
          <p:cNvPr id="4" name="Picture 3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42" y="2204079"/>
            <a:ext cx="70485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234264"/>
            <a:ext cx="696889" cy="6968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63688" y="290096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Prover</a:t>
            </a:r>
            <a:endParaRPr lang="fr-F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97297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Verifier</a:t>
            </a:r>
            <a:endParaRPr lang="fr-FR" sz="2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87824" y="2468920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059832" y="2876992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22305" y="2060848"/>
                <a:ext cx="14041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𝑐h𝑔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305" y="2060848"/>
                <a:ext cx="140415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79912" y="2507660"/>
                <a:ext cx="1728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𝑟𝑠𝑝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507660"/>
                <a:ext cx="172819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611560" y="3717032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Exercise 7:</a:t>
            </a:r>
            <a:endParaRPr lang="fr-FR" dirty="0"/>
          </a:p>
        </p:txBody>
      </p:sp>
      <p:sp>
        <p:nvSpPr>
          <p:cNvPr id="15" name="TextBox 14"/>
          <p:cNvSpPr txBox="1"/>
          <p:nvPr/>
        </p:nvSpPr>
        <p:spPr>
          <a:xfrm>
            <a:off x="827584" y="4124399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A </a:t>
            </a:r>
            <a:r>
              <a:rPr lang="en-US" sz="1900" i="1" dirty="0" smtClean="0"/>
              <a:t>mutual authentication</a:t>
            </a:r>
            <a:r>
              <a:rPr lang="en-US" sz="1900" dirty="0" smtClean="0"/>
              <a:t> protocol is one in which both parties can verify the legitimacy of their partner </a:t>
            </a:r>
            <a:endParaRPr lang="fr-FR" sz="1900" dirty="0"/>
          </a:p>
        </p:txBody>
      </p:sp>
      <p:sp>
        <p:nvSpPr>
          <p:cNvPr id="16" name="TextBox 15"/>
          <p:cNvSpPr txBox="1"/>
          <p:nvPr/>
        </p:nvSpPr>
        <p:spPr>
          <a:xfrm>
            <a:off x="827584" y="4840124"/>
            <a:ext cx="799288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Start from a basic 2-move challenge-response protocol. Can you think of a 3-move protocol that ensures MUTUAL authentication?</a:t>
            </a:r>
            <a:endParaRPr lang="fr-FR" sz="1900" dirty="0"/>
          </a:p>
        </p:txBody>
      </p:sp>
      <p:sp>
        <p:nvSpPr>
          <p:cNvPr id="17" name="TextBox 16"/>
          <p:cNvSpPr txBox="1"/>
          <p:nvPr/>
        </p:nvSpPr>
        <p:spPr>
          <a:xfrm>
            <a:off x="827584" y="5805264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Design a mutual authentication protocol using only a (keyed) hash function. What are the required properties?</a:t>
            </a:r>
            <a:endParaRPr lang="fr-FR" sz="1900" dirty="0"/>
          </a:p>
        </p:txBody>
      </p:sp>
      <p:sp>
        <p:nvSpPr>
          <p:cNvPr id="18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06/11/2014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12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Commitment Schemes</a:t>
            </a:r>
            <a:endParaRPr lang="fr-FR" dirty="0"/>
          </a:p>
        </p:txBody>
      </p:sp>
      <p:pic>
        <p:nvPicPr>
          <p:cNvPr id="4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86" y="1932061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004070"/>
            <a:ext cx="848866" cy="8488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47664" y="29249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</a:t>
            </a:r>
            <a:endParaRPr lang="fr-FR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940152" y="29249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</a:t>
            </a:r>
            <a:endParaRPr lang="fr-FR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3707740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Example</a:t>
            </a:r>
            <a:r>
              <a:rPr lang="en-US" dirty="0" smtClean="0"/>
              <a:t>:</a:t>
            </a:r>
            <a:endParaRPr lang="fr-FR" dirty="0"/>
          </a:p>
        </p:txBody>
      </p:sp>
      <p:sp>
        <p:nvSpPr>
          <p:cNvPr id="10" name="TextBox 9"/>
          <p:cNvSpPr txBox="1"/>
          <p:nvPr/>
        </p:nvSpPr>
        <p:spPr>
          <a:xfrm>
            <a:off x="827584" y="4093622"/>
            <a:ext cx="712879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Alice and Bob must agree who will clean tonight</a:t>
            </a:r>
            <a:endParaRPr lang="fr-FR" sz="1900" dirty="0"/>
          </a:p>
        </p:txBody>
      </p:sp>
      <p:sp>
        <p:nvSpPr>
          <p:cNvPr id="11" name="TextBox 10"/>
          <p:cNvSpPr txBox="1"/>
          <p:nvPr/>
        </p:nvSpPr>
        <p:spPr>
          <a:xfrm>
            <a:off x="827584" y="4437112"/>
            <a:ext cx="741682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They are at their offices. Each tosses a coin &amp; they call:</a:t>
            </a:r>
            <a:endParaRPr lang="fr-FR" sz="1900" dirty="0"/>
          </a:p>
        </p:txBody>
      </p:sp>
      <p:sp>
        <p:nvSpPr>
          <p:cNvPr id="12" name="TextBox 11"/>
          <p:cNvSpPr txBox="1"/>
          <p:nvPr/>
        </p:nvSpPr>
        <p:spPr>
          <a:xfrm>
            <a:off x="1115616" y="4772471"/>
            <a:ext cx="712879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900" dirty="0" smtClean="0"/>
              <a:t>If tosses are the same, then Alice cleans</a:t>
            </a:r>
            <a:endParaRPr lang="fr-FR" sz="1900" dirty="0"/>
          </a:p>
        </p:txBody>
      </p:sp>
      <p:sp>
        <p:nvSpPr>
          <p:cNvPr id="13" name="TextBox 12"/>
          <p:cNvSpPr txBox="1"/>
          <p:nvPr/>
        </p:nvSpPr>
        <p:spPr>
          <a:xfrm>
            <a:off x="1115616" y="5132511"/>
            <a:ext cx="712879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900" dirty="0" smtClean="0"/>
              <a:t>If tosses are different, then Bob cleans</a:t>
            </a:r>
            <a:endParaRPr lang="fr-FR" sz="1900" dirty="0"/>
          </a:p>
        </p:txBody>
      </p:sp>
      <p:sp>
        <p:nvSpPr>
          <p:cNvPr id="14" name="TextBox 13"/>
          <p:cNvSpPr txBox="1"/>
          <p:nvPr/>
        </p:nvSpPr>
        <p:spPr>
          <a:xfrm>
            <a:off x="827584" y="5517232"/>
            <a:ext cx="712879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FF0000"/>
                </a:solidFill>
              </a:rPr>
              <a:t>Who talks first?</a:t>
            </a:r>
            <a:endParaRPr lang="fr-FR" sz="1900" dirty="0">
              <a:solidFill>
                <a:srgbClr val="FF0000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7362" y="1916832"/>
            <a:ext cx="546726" cy="55766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179" y="1916832"/>
            <a:ext cx="585564" cy="58556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627412"/>
            <a:ext cx="585564" cy="58556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636912"/>
            <a:ext cx="585564" cy="58556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635896" y="202077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</a:t>
            </a:r>
            <a:endParaRPr lang="fr-FR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563888" y="274085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</a:t>
            </a:r>
            <a:endParaRPr lang="fr-FR" sz="2000" dirty="0"/>
          </a:p>
        </p:txBody>
      </p:sp>
      <p:sp>
        <p:nvSpPr>
          <p:cNvPr id="21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06/11/2014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1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9" grpId="0"/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8: the age game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628800"/>
            <a:ext cx="82089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One of your friends, a girl, asks you to guess her age</a:t>
            </a:r>
            <a:endParaRPr lang="fr-FR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077398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You know the penalty for guessing she is too old: she’ll kick you and punch you, and probably then kill you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2852936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So you say: I bet you I know your age. But you have to give me your ID card to check it. If it’s right, I will prove to you that I knew your age. If I am wrong, I’m buying you flowers, chocolates, and an expensive dinner</a:t>
            </a:r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4293096"/>
            <a:ext cx="784887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Use a commitment scheme. The idea is that you want to be</a:t>
            </a:r>
            <a:r>
              <a:rPr lang="fr-FR" sz="1900" dirty="0"/>
              <a:t> </a:t>
            </a:r>
            <a:r>
              <a:rPr lang="fr-FR" sz="1900" dirty="0" smtClean="0"/>
              <a:t>able to </a:t>
            </a:r>
            <a:r>
              <a:rPr lang="fr-FR" sz="1900" dirty="0" err="1" smtClean="0"/>
              <a:t>prove</a:t>
            </a:r>
            <a:r>
              <a:rPr lang="fr-FR" sz="1900" dirty="0" smtClean="0"/>
              <a:t> </a:t>
            </a:r>
            <a:r>
              <a:rPr lang="fr-FR" sz="1900" dirty="0" err="1" smtClean="0"/>
              <a:t>that</a:t>
            </a:r>
            <a:r>
              <a:rPr lang="fr-FR" sz="1900" dirty="0" smtClean="0"/>
              <a:t> </a:t>
            </a:r>
            <a:r>
              <a:rPr lang="fr-FR" sz="1900" dirty="0" err="1" smtClean="0"/>
              <a:t>your</a:t>
            </a:r>
            <a:r>
              <a:rPr lang="fr-FR" sz="1900" dirty="0" smtClean="0"/>
              <a:t> </a:t>
            </a:r>
            <a:r>
              <a:rPr lang="fr-FR" sz="1900" dirty="0" err="1" smtClean="0"/>
              <a:t>guess</a:t>
            </a:r>
            <a:r>
              <a:rPr lang="fr-FR" sz="1900" dirty="0" smtClean="0"/>
              <a:t> </a:t>
            </a:r>
            <a:r>
              <a:rPr lang="fr-FR" sz="1900" dirty="0" err="1" smtClean="0"/>
              <a:t>was</a:t>
            </a:r>
            <a:r>
              <a:rPr lang="fr-FR" sz="1900" dirty="0" smtClean="0"/>
              <a:t> right (if the </a:t>
            </a:r>
            <a:r>
              <a:rPr lang="fr-FR" sz="1900" dirty="0" err="1" smtClean="0"/>
              <a:t>number</a:t>
            </a:r>
            <a:r>
              <a:rPr lang="fr-FR" sz="1900" dirty="0" smtClean="0"/>
              <a:t> </a:t>
            </a:r>
            <a:r>
              <a:rPr lang="fr-FR" sz="1900" dirty="0" err="1" smtClean="0"/>
              <a:t>you</a:t>
            </a:r>
            <a:r>
              <a:rPr lang="fr-FR" sz="1900" dirty="0" smtClean="0"/>
              <a:t> </a:t>
            </a:r>
            <a:r>
              <a:rPr lang="fr-FR" sz="1900" dirty="0" err="1" smtClean="0"/>
              <a:t>guessed</a:t>
            </a:r>
            <a:r>
              <a:rPr lang="fr-FR" sz="1900" dirty="0" smtClean="0"/>
              <a:t> </a:t>
            </a:r>
            <a:r>
              <a:rPr lang="fr-FR" sz="1900" dirty="0" err="1" smtClean="0"/>
              <a:t>is</a:t>
            </a:r>
            <a:r>
              <a:rPr lang="fr-FR" sz="1900" dirty="0" smtClean="0"/>
              <a:t> at </a:t>
            </a:r>
            <a:r>
              <a:rPr lang="fr-FR" sz="1900" dirty="0" err="1" smtClean="0"/>
              <a:t>most</a:t>
            </a:r>
            <a:r>
              <a:rPr lang="fr-FR" sz="1900" dirty="0" smtClean="0"/>
              <a:t> </a:t>
            </a:r>
            <a:r>
              <a:rPr lang="fr-FR" sz="1900" dirty="0" err="1" smtClean="0"/>
              <a:t>her</a:t>
            </a:r>
            <a:r>
              <a:rPr lang="fr-FR" sz="1900" dirty="0" smtClean="0"/>
              <a:t> </a:t>
            </a:r>
            <a:r>
              <a:rPr lang="fr-FR" sz="1900" dirty="0" err="1" smtClean="0"/>
              <a:t>age</a:t>
            </a:r>
            <a:r>
              <a:rPr lang="fr-FR" sz="1900" dirty="0" smtClean="0"/>
              <a:t> – as </a:t>
            </a:r>
            <a:r>
              <a:rPr lang="fr-FR" sz="1900" dirty="0" err="1" smtClean="0"/>
              <a:t>you</a:t>
            </a:r>
            <a:r>
              <a:rPr lang="fr-FR" sz="1900" dirty="0" smtClean="0"/>
              <a:t> </a:t>
            </a:r>
            <a:r>
              <a:rPr lang="fr-FR" sz="1900" dirty="0" err="1" smtClean="0"/>
              <a:t>will</a:t>
            </a:r>
            <a:r>
              <a:rPr lang="fr-FR" sz="1900" dirty="0" smtClean="0"/>
              <a:t> </a:t>
            </a:r>
            <a:r>
              <a:rPr lang="fr-FR" sz="1900" dirty="0" err="1" smtClean="0"/>
              <a:t>see</a:t>
            </a:r>
            <a:r>
              <a:rPr lang="fr-FR" sz="1900" dirty="0" smtClean="0"/>
              <a:t> </a:t>
            </a:r>
            <a:r>
              <a:rPr lang="fr-FR" sz="1900" dirty="0" err="1" smtClean="0"/>
              <a:t>from</a:t>
            </a:r>
            <a:r>
              <a:rPr lang="fr-FR" sz="1900" dirty="0" smtClean="0"/>
              <a:t> </a:t>
            </a:r>
            <a:r>
              <a:rPr lang="fr-FR" sz="1900" dirty="0" err="1" smtClean="0"/>
              <a:t>her</a:t>
            </a:r>
            <a:r>
              <a:rPr lang="fr-FR" sz="1900" dirty="0" smtClean="0"/>
              <a:t> ID) or </a:t>
            </a:r>
            <a:r>
              <a:rPr lang="fr-FR" sz="1900" dirty="0" err="1" smtClean="0"/>
              <a:t>withold</a:t>
            </a:r>
            <a:r>
              <a:rPr lang="fr-FR" sz="1900" dirty="0" smtClean="0"/>
              <a:t> </a:t>
            </a:r>
            <a:r>
              <a:rPr lang="fr-FR" sz="1900" dirty="0" err="1" smtClean="0"/>
              <a:t>any</a:t>
            </a:r>
            <a:r>
              <a:rPr lang="fr-FR" sz="1900" dirty="0" smtClean="0"/>
              <a:t> information about </a:t>
            </a:r>
            <a:r>
              <a:rPr lang="fr-FR" sz="1900" dirty="0" err="1" smtClean="0"/>
              <a:t>your</a:t>
            </a:r>
            <a:r>
              <a:rPr lang="fr-FR" sz="1900" dirty="0" smtClean="0"/>
              <a:t> </a:t>
            </a:r>
            <a:r>
              <a:rPr lang="fr-FR" sz="1900" dirty="0" err="1" smtClean="0"/>
              <a:t>guess</a:t>
            </a:r>
            <a:r>
              <a:rPr lang="fr-FR" sz="1900" dirty="0" smtClean="0"/>
              <a:t> (if </a:t>
            </a:r>
            <a:r>
              <a:rPr lang="fr-FR" sz="1900" dirty="0" err="1" smtClean="0"/>
              <a:t>you</a:t>
            </a:r>
            <a:r>
              <a:rPr lang="fr-FR" sz="1900" dirty="0" smtClean="0"/>
              <a:t> </a:t>
            </a:r>
            <a:r>
              <a:rPr lang="fr-FR" sz="1900" dirty="0" err="1" smtClean="0"/>
              <a:t>guessed</a:t>
            </a:r>
            <a:r>
              <a:rPr lang="fr-FR" sz="1900" dirty="0" smtClean="0"/>
              <a:t> </a:t>
            </a:r>
            <a:r>
              <a:rPr lang="fr-FR" sz="1900" dirty="0" err="1" smtClean="0"/>
              <a:t>wrongly</a:t>
            </a:r>
            <a:r>
              <a:rPr lang="fr-FR" sz="1900" dirty="0" smtClean="0"/>
              <a:t>). That </a:t>
            </a:r>
            <a:r>
              <a:rPr lang="fr-FR" sz="1900" dirty="0" err="1" smtClean="0"/>
              <a:t>way</a:t>
            </a:r>
            <a:r>
              <a:rPr lang="fr-FR" sz="1900" dirty="0" smtClean="0"/>
              <a:t>, </a:t>
            </a:r>
            <a:r>
              <a:rPr lang="fr-FR" sz="1900" dirty="0" err="1" smtClean="0"/>
              <a:t>she</a:t>
            </a:r>
            <a:r>
              <a:rPr lang="fr-FR" sz="1900" dirty="0" smtClean="0"/>
              <a:t> </a:t>
            </a:r>
            <a:r>
              <a:rPr lang="fr-FR" sz="1900" dirty="0" err="1" smtClean="0"/>
              <a:t>will</a:t>
            </a:r>
            <a:r>
              <a:rPr lang="fr-FR" sz="1900" dirty="0" smtClean="0"/>
              <a:t> at least not know how </a:t>
            </a:r>
            <a:r>
              <a:rPr lang="fr-FR" sz="1900" dirty="0" err="1" smtClean="0"/>
              <a:t>old</a:t>
            </a:r>
            <a:r>
              <a:rPr lang="fr-FR" sz="1900" dirty="0" smtClean="0"/>
              <a:t> </a:t>
            </a:r>
            <a:r>
              <a:rPr lang="fr-FR" sz="1900" dirty="0" err="1" smtClean="0"/>
              <a:t>you</a:t>
            </a:r>
            <a:r>
              <a:rPr lang="fr-FR" sz="1900" dirty="0" smtClean="0"/>
              <a:t> </a:t>
            </a:r>
            <a:r>
              <a:rPr lang="fr-FR" sz="1900" dirty="0" err="1" smtClean="0"/>
              <a:t>thought</a:t>
            </a:r>
            <a:r>
              <a:rPr lang="fr-FR" sz="1900" dirty="0" smtClean="0"/>
              <a:t> </a:t>
            </a:r>
            <a:r>
              <a:rPr lang="fr-FR" sz="1900" dirty="0" err="1" smtClean="0"/>
              <a:t>she</a:t>
            </a:r>
            <a:r>
              <a:rPr lang="fr-FR" sz="1900" dirty="0" smtClean="0"/>
              <a:t> </a:t>
            </a:r>
            <a:r>
              <a:rPr lang="fr-FR" sz="1900" dirty="0" err="1" smtClean="0"/>
              <a:t>was</a:t>
            </a:r>
            <a:r>
              <a:rPr lang="fr-FR" sz="1900" dirty="0" smtClean="0"/>
              <a:t> </a:t>
            </a:r>
            <a:endParaRPr lang="en-US" sz="1900" dirty="0" smtClean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06/11/2014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4461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Thanks!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7362" y="2071302"/>
            <a:ext cx="585564" cy="58556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Commitment Schemes</a:t>
            </a:r>
            <a:endParaRPr lang="fr-FR" dirty="0"/>
          </a:p>
        </p:txBody>
      </p:sp>
      <p:pic>
        <p:nvPicPr>
          <p:cNvPr id="4" name="Picture 4" descr="people_juliane_krug_07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86" y="1932061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004070"/>
            <a:ext cx="848866" cy="8488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75656" y="281286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</a:t>
            </a:r>
            <a:endParaRPr lang="fr-FR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940152" y="29249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</a:t>
            </a:r>
            <a:endParaRPr lang="fr-FR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3707740"/>
            <a:ext cx="44791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Alice and Bob toss</a:t>
            </a:r>
            <a:endParaRPr lang="fr-FR" dirty="0"/>
          </a:p>
        </p:txBody>
      </p:sp>
      <p:sp>
        <p:nvSpPr>
          <p:cNvPr id="10" name="TextBox 9"/>
          <p:cNvSpPr txBox="1"/>
          <p:nvPr/>
        </p:nvSpPr>
        <p:spPr>
          <a:xfrm>
            <a:off x="827584" y="4093622"/>
            <a:ext cx="712879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Alice talks first</a:t>
            </a:r>
            <a:endParaRPr lang="fr-FR" sz="1900" dirty="0"/>
          </a:p>
        </p:txBody>
      </p:sp>
      <p:sp>
        <p:nvSpPr>
          <p:cNvPr id="11" name="TextBox 10"/>
          <p:cNvSpPr txBox="1"/>
          <p:nvPr/>
        </p:nvSpPr>
        <p:spPr>
          <a:xfrm>
            <a:off x="827584" y="4916487"/>
            <a:ext cx="741682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Bob talks first</a:t>
            </a:r>
            <a:endParaRPr lang="fr-FR" sz="19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5114" y="2079249"/>
            <a:ext cx="546726" cy="55766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061802"/>
            <a:ext cx="585564" cy="58556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63888" y="2204864"/>
            <a:ext cx="756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</a:t>
            </a:r>
            <a:endParaRPr lang="fr-FR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563888" y="217524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</a:t>
            </a:r>
            <a:endParaRPr lang="fr-FR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611560" y="5821814"/>
            <a:ext cx="38884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How can we avoid this?</a:t>
            </a:r>
            <a:endParaRPr lang="fr-FR" sz="2100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990" y="1772816"/>
            <a:ext cx="960754" cy="108580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518" y="1911147"/>
            <a:ext cx="960754" cy="10858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258244" y="4478343"/>
            <a:ext cx="454600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>
                <a:solidFill>
                  <a:srgbClr val="FF0000"/>
                </a:solidFill>
              </a:rPr>
              <a:t>Bob says he tossed the same value</a:t>
            </a:r>
            <a:endParaRPr lang="fr-FR" sz="19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07704" y="5301208"/>
            <a:ext cx="5352271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>
                <a:solidFill>
                  <a:srgbClr val="FF0000"/>
                </a:solidFill>
              </a:rPr>
              <a:t>Alice says she tossed the opposite value</a:t>
            </a:r>
            <a:endParaRPr lang="fr-FR" sz="1900" dirty="0">
              <a:solidFill>
                <a:srgbClr val="FF0000"/>
              </a:solidFill>
            </a:endParaRPr>
          </a:p>
        </p:txBody>
      </p:sp>
      <p:sp>
        <p:nvSpPr>
          <p:cNvPr id="12" name="Moon 11"/>
          <p:cNvSpPr/>
          <p:nvPr/>
        </p:nvSpPr>
        <p:spPr>
          <a:xfrm>
            <a:off x="4788024" y="1855278"/>
            <a:ext cx="144016" cy="370493"/>
          </a:xfrm>
          <a:prstGeom prst="moon">
            <a:avLst/>
          </a:prstGeom>
          <a:solidFill>
            <a:srgbClr val="FF0000"/>
          </a:solidFill>
          <a:ln w="15875">
            <a:solidFill>
              <a:schemeClr val="tx1"/>
            </a:solidFill>
          </a:ln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Moon 25"/>
          <p:cNvSpPr/>
          <p:nvPr/>
        </p:nvSpPr>
        <p:spPr>
          <a:xfrm flipH="1">
            <a:off x="5292080" y="1872846"/>
            <a:ext cx="144016" cy="352926"/>
          </a:xfrm>
          <a:prstGeom prst="moon">
            <a:avLst/>
          </a:prstGeom>
          <a:solidFill>
            <a:srgbClr val="FF0000"/>
          </a:solidFill>
          <a:ln w="15875">
            <a:solidFill>
              <a:schemeClr val="tx1"/>
            </a:solidFill>
          </a:ln>
          <a:scene3d>
            <a:camera prst="orthographicFront">
              <a:rot lat="0" lon="0" rev="20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Moon 26"/>
          <p:cNvSpPr/>
          <p:nvPr/>
        </p:nvSpPr>
        <p:spPr>
          <a:xfrm>
            <a:off x="2555776" y="1852771"/>
            <a:ext cx="144016" cy="370493"/>
          </a:xfrm>
          <a:prstGeom prst="moon">
            <a:avLst/>
          </a:prstGeom>
          <a:solidFill>
            <a:srgbClr val="FF0000"/>
          </a:solidFill>
          <a:ln w="15875">
            <a:solidFill>
              <a:schemeClr val="tx1"/>
            </a:solidFill>
          </a:ln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Moon 27"/>
          <p:cNvSpPr/>
          <p:nvPr/>
        </p:nvSpPr>
        <p:spPr>
          <a:xfrm flipH="1">
            <a:off x="3028988" y="1870339"/>
            <a:ext cx="144016" cy="352926"/>
          </a:xfrm>
          <a:prstGeom prst="moon">
            <a:avLst/>
          </a:prstGeom>
          <a:solidFill>
            <a:srgbClr val="FF0000"/>
          </a:solidFill>
          <a:ln w="15875">
            <a:solidFill>
              <a:schemeClr val="tx1"/>
            </a:solidFill>
          </a:ln>
          <a:scene3d>
            <a:camera prst="orthographicFront">
              <a:rot lat="0" lon="0" rev="20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06/11/2014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782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9" grpId="0"/>
      <p:bldP spid="20" grpId="0"/>
      <p:bldP spid="20" grpId="1"/>
      <p:bldP spid="22" grpId="0"/>
      <p:bldP spid="21" grpId="0"/>
      <p:bldP spid="25" grpId="0"/>
      <p:bldP spid="12" grpId="0" animBg="1"/>
      <p:bldP spid="12" grpId="1" animBg="1"/>
      <p:bldP spid="26" grpId="0" animBg="1"/>
      <p:bldP spid="26" grpId="1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Commitment Schemes</a:t>
            </a:r>
            <a:endParaRPr lang="fr-FR" dirty="0"/>
          </a:p>
        </p:txBody>
      </p:sp>
      <p:pic>
        <p:nvPicPr>
          <p:cNvPr id="4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86" y="1932061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004070"/>
            <a:ext cx="848866" cy="8488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47664" y="29249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</a:t>
            </a:r>
            <a:endParaRPr lang="fr-F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940152" y="29249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</a:t>
            </a:r>
            <a:endParaRPr lang="fr-FR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76" y="1916832"/>
            <a:ext cx="585564" cy="58556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11560" y="3949606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Commitment: an envelope with a strange seal</a:t>
            </a:r>
            <a:endParaRPr lang="fr-FR" dirty="0"/>
          </a:p>
        </p:txBody>
      </p:sp>
      <p:sp>
        <p:nvSpPr>
          <p:cNvPr id="12" name="TextBox 11"/>
          <p:cNvSpPr txBox="1"/>
          <p:nvPr/>
        </p:nvSpPr>
        <p:spPr>
          <a:xfrm>
            <a:off x="827584" y="4381654"/>
            <a:ext cx="712879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Alice talks first</a:t>
            </a:r>
            <a:endParaRPr lang="fr-FR" sz="1900" dirty="0"/>
          </a:p>
        </p:txBody>
      </p:sp>
      <p:sp>
        <p:nvSpPr>
          <p:cNvPr id="13" name="TextBox 12"/>
          <p:cNvSpPr txBox="1"/>
          <p:nvPr/>
        </p:nvSpPr>
        <p:spPr>
          <a:xfrm>
            <a:off x="827584" y="4772471"/>
            <a:ext cx="763284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u="sng" dirty="0" smtClean="0"/>
              <a:t>Commit phase</a:t>
            </a:r>
            <a:r>
              <a:rPr lang="en-US" sz="1900" dirty="0" smtClean="0"/>
              <a:t>: she hides toss in envelope, gives it to Bob</a:t>
            </a:r>
            <a:endParaRPr lang="fr-FR" sz="1900" dirty="0"/>
          </a:p>
        </p:txBody>
      </p:sp>
      <p:sp>
        <p:nvSpPr>
          <p:cNvPr id="14" name="TextBox 13"/>
          <p:cNvSpPr txBox="1"/>
          <p:nvPr/>
        </p:nvSpPr>
        <p:spPr>
          <a:xfrm>
            <a:off x="827584" y="5560204"/>
            <a:ext cx="763284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u="sng" dirty="0" smtClean="0"/>
              <a:t>Reveal phase</a:t>
            </a:r>
            <a:r>
              <a:rPr lang="en-US" sz="1900" dirty="0" smtClean="0"/>
              <a:t>: Alice tells Bob how to unseal envelope</a:t>
            </a:r>
            <a:endParaRPr lang="fr-FR" sz="19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882" y="2695918"/>
            <a:ext cx="546726" cy="55766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844824"/>
            <a:ext cx="585564" cy="58556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682074"/>
            <a:ext cx="546726" cy="55766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772816"/>
            <a:ext cx="929733" cy="776857"/>
          </a:xfrm>
          <a:prstGeom prst="rect">
            <a:avLst/>
          </a:prstGeom>
        </p:spPr>
      </p:pic>
      <p:sp>
        <p:nvSpPr>
          <p:cNvPr id="20" name="Curved Down Arrow 19"/>
          <p:cNvSpPr/>
          <p:nvPr/>
        </p:nvSpPr>
        <p:spPr>
          <a:xfrm>
            <a:off x="1032717" y="1481007"/>
            <a:ext cx="1711935" cy="557480"/>
          </a:xfrm>
          <a:prstGeom prst="curvedDownArrow">
            <a:avLst/>
          </a:prstGeom>
          <a:solidFill>
            <a:srgbClr val="FF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27584" y="5157192"/>
            <a:ext cx="712879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Bob reveals toss</a:t>
            </a:r>
            <a:endParaRPr lang="fr-FR" sz="1900" dirty="0"/>
          </a:p>
        </p:txBody>
      </p:sp>
      <p:sp>
        <p:nvSpPr>
          <p:cNvPr id="22" name="TextBox 21"/>
          <p:cNvSpPr txBox="1"/>
          <p:nvPr/>
        </p:nvSpPr>
        <p:spPr>
          <a:xfrm>
            <a:off x="3059832" y="2132856"/>
            <a:ext cx="108012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Bob cleans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06/11/2014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23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3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20" grpId="0" animBg="1"/>
      <p:bldP spid="21" grpId="0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Commitment Schemes</a:t>
            </a:r>
            <a:endParaRPr lang="fr-FR" dirty="0"/>
          </a:p>
        </p:txBody>
      </p:sp>
      <p:pic>
        <p:nvPicPr>
          <p:cNvPr id="4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86" y="1932061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004070"/>
            <a:ext cx="848866" cy="8488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47664" y="29249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</a:t>
            </a:r>
            <a:endParaRPr lang="fr-F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940152" y="29249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</a:t>
            </a:r>
            <a:endParaRPr lang="fr-FR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16832"/>
            <a:ext cx="585564" cy="5855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379" y="1759747"/>
            <a:ext cx="929733" cy="77685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882" y="2695918"/>
            <a:ext cx="546726" cy="55766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238" y="1466965"/>
            <a:ext cx="585564" cy="58556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165" y="2708920"/>
            <a:ext cx="546726" cy="55766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11560" y="3717032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Properties:</a:t>
            </a:r>
            <a:endParaRPr lang="fr-FR" dirty="0"/>
          </a:p>
        </p:txBody>
      </p:sp>
      <p:sp>
        <p:nvSpPr>
          <p:cNvPr id="14" name="TextBox 13"/>
          <p:cNvSpPr txBox="1"/>
          <p:nvPr/>
        </p:nvSpPr>
        <p:spPr>
          <a:xfrm>
            <a:off x="827584" y="4149080"/>
            <a:ext cx="763284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u="sng" dirty="0" smtClean="0"/>
              <a:t>Hiding</a:t>
            </a:r>
            <a:r>
              <a:rPr lang="en-US" sz="1900" dirty="0" smtClean="0"/>
              <a:t>: The content of the envelope is not visible </a:t>
            </a:r>
            <a:endParaRPr lang="fr-FR" sz="1900" dirty="0"/>
          </a:p>
        </p:txBody>
      </p:sp>
      <p:sp>
        <p:nvSpPr>
          <p:cNvPr id="15" name="TextBox 14"/>
          <p:cNvSpPr txBox="1"/>
          <p:nvPr/>
        </p:nvSpPr>
        <p:spPr>
          <a:xfrm>
            <a:off x="2195736" y="4509120"/>
            <a:ext cx="604867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/>
              <a:t>Bob doesn’t know anything about Alice’s toss</a:t>
            </a:r>
            <a:endParaRPr lang="fr-FR" sz="1900" dirty="0"/>
          </a:p>
        </p:txBody>
      </p:sp>
      <p:sp>
        <p:nvSpPr>
          <p:cNvPr id="16" name="TextBox 15"/>
          <p:cNvSpPr txBox="1"/>
          <p:nvPr/>
        </p:nvSpPr>
        <p:spPr>
          <a:xfrm>
            <a:off x="827584" y="4941168"/>
            <a:ext cx="763284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u="sng" dirty="0" smtClean="0"/>
              <a:t>Binding</a:t>
            </a:r>
            <a:r>
              <a:rPr lang="en-US" sz="1900" dirty="0" smtClean="0"/>
              <a:t>: Alice can’t change the content in the envelope</a:t>
            </a:r>
            <a:endParaRPr lang="fr-FR" sz="1900" dirty="0"/>
          </a:p>
        </p:txBody>
      </p:sp>
      <p:sp>
        <p:nvSpPr>
          <p:cNvPr id="17" name="TextBox 16"/>
          <p:cNvSpPr txBox="1"/>
          <p:nvPr/>
        </p:nvSpPr>
        <p:spPr>
          <a:xfrm>
            <a:off x="2267744" y="5348535"/>
            <a:ext cx="604867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/>
              <a:t>Alice can’t cheat after getting Bob’s toss</a:t>
            </a:r>
            <a:endParaRPr lang="fr-FR" sz="1900" dirty="0"/>
          </a:p>
        </p:txBody>
      </p:sp>
      <p:sp>
        <p:nvSpPr>
          <p:cNvPr id="19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06/11/2014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687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Commitment Schemes</a:t>
            </a:r>
            <a:endParaRPr lang="fr-FR" dirty="0"/>
          </a:p>
        </p:txBody>
      </p:sp>
      <p:pic>
        <p:nvPicPr>
          <p:cNvPr id="4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910" y="1932061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004070"/>
            <a:ext cx="848866" cy="8488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91680" y="285293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</a:t>
            </a:r>
            <a:endParaRPr lang="fr-F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940152" y="29249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</a:t>
            </a:r>
            <a:endParaRPr lang="fr-FR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611560" y="3717032"/>
            <a:ext cx="17641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Formally: 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051720" y="3717032"/>
                <a:ext cx="4384104" cy="421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0" i="1" smtClean="0">
                          <a:latin typeface="Cambria Math"/>
                        </a:rPr>
                        <m:t>𝐶𝑜𝑚𝑚𝑖𝑡</m:t>
                      </m:r>
                      <m:r>
                        <a:rPr lang="en-US" sz="2100" b="0" i="1" smtClean="0">
                          <a:latin typeface="Cambria Math"/>
                        </a:rPr>
                        <m:t>:</m:t>
                      </m:r>
                      <m:sSup>
                        <m:sSupPr>
                          <m:ctrlPr>
                            <a:rPr lang="en-US" sz="21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100" b="0" i="1" smtClean="0">
                              <a:latin typeface="Cambria Math"/>
                            </a:rPr>
                            <m:t>{0,1}</m:t>
                          </m:r>
                        </m:e>
                        <m:sup>
                          <m:r>
                            <a:rPr lang="en-US" sz="21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21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21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100" b="0" i="1" smtClean="0">
                              <a:latin typeface="Cambria Math"/>
                              <a:ea typeface="Cambria Math"/>
                            </a:rPr>
                            <m:t>{0,1}</m:t>
                          </m:r>
                        </m:e>
                        <m:sup>
                          <m:r>
                            <a:rPr lang="en-US" sz="21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2100" b="0" i="1" smtClean="0">
                          <a:latin typeface="Cambria Math"/>
                          <a:ea typeface="Cambria Math"/>
                        </a:rPr>
                        <m:t>→ </m:t>
                      </m:r>
                      <m:sSup>
                        <m:sSupPr>
                          <m:ctrlPr>
                            <a:rPr lang="en-US" sz="21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100" b="0" i="1" smtClean="0">
                              <a:latin typeface="Cambria Math"/>
                              <a:ea typeface="Cambria Math"/>
                            </a:rPr>
                            <m:t>{0,1}</m:t>
                          </m:r>
                        </m:e>
                        <m:sup>
                          <m:r>
                            <a:rPr lang="en-US" sz="21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3717032"/>
                <a:ext cx="4384104" cy="421654"/>
              </a:xfrm>
              <a:prstGeom prst="rect">
                <a:avLst/>
              </a:prstGeom>
              <a:blipFill rotWithShape="1">
                <a:blip r:embed="rId4"/>
                <a:stretch>
                  <a:fillRect b="-188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611560" y="4149080"/>
            <a:ext cx="35283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Commitment hiding: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39552" y="1988840"/>
                <a:ext cx="1080120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Input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988840"/>
                <a:ext cx="108012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4469" t="-6349" b="-2222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2483767" y="2099821"/>
            <a:ext cx="3096345" cy="0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842590" y="1724691"/>
                <a:ext cx="237869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𝐶𝑜𝑚𝑚𝑖𝑡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𝑤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2590" y="1724691"/>
                <a:ext cx="2378698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47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3203848" y="2132856"/>
            <a:ext cx="18722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……………………</a:t>
            </a:r>
            <a:endParaRPr lang="fr-FR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483768" y="2924944"/>
            <a:ext cx="3096345" cy="0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842591" y="2549814"/>
                <a:ext cx="237869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2591" y="2549814"/>
                <a:ext cx="237869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660232" y="2710661"/>
                <a:ext cx="2088232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Check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𝐶𝑜𝑚𝑚𝑖𝑡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𝑤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710661"/>
                <a:ext cx="2088232" cy="646331"/>
              </a:xfrm>
              <a:prstGeom prst="rect">
                <a:avLst/>
              </a:prstGeom>
              <a:blipFill rotWithShape="1">
                <a:blip r:embed="rId8"/>
                <a:stretch>
                  <a:fillRect t="-3704" b="-740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23528" y="2339588"/>
                <a:ext cx="1440160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700" dirty="0" smtClean="0"/>
                  <a:t>Random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𝑤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339588"/>
                <a:ext cx="1440160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2101" b="-1935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979712" y="4581128"/>
                <a:ext cx="5328592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Dist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𝑤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𝐶𝑜𝑚𝑚𝑖𝑡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𝑤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≈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Dist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𝑤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𝐶𝑜𝑚𝑚𝑖𝑡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</m:t>
                      </m:r>
                      <m:r>
                        <a:rPr lang="en-US" i="1">
                          <a:latin typeface="Cambria Math"/>
                        </a:rPr>
                        <m:t>𝑤</m:t>
                      </m:r>
                      <m:r>
                        <a:rPr lang="en-US" i="1">
                          <a:latin typeface="Cambria Math"/>
                        </a:rPr>
                        <m:t>))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581128"/>
                <a:ext cx="5328592" cy="404983"/>
              </a:xfrm>
              <a:prstGeom prst="rect">
                <a:avLst/>
              </a:prstGeom>
              <a:blipFill rotWithShape="1">
                <a:blip r:embed="rId10"/>
                <a:stretch>
                  <a:fillRect b="-746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611560" y="5029726"/>
            <a:ext cx="38164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Commitment binding: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55576" y="5517232"/>
                <a:ext cx="8280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∀</m:t>
                      </m:r>
                      <m:r>
                        <a:rPr lang="en-US" b="0" i="0" smtClean="0">
                          <a:latin typeface="Cambria Math"/>
                          <a:ea typeface="Cambria Math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,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∈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:</m:t>
                      </m:r>
                      <m:r>
                        <a:rPr lang="en-US" b="0" i="0" smtClean="0">
                          <a:latin typeface="Cambria Math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Prob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𝑤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, 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←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: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𝐶𝑜𝑚𝑚𝑖𝑡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𝑤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𝐶𝑜𝑚𝑚𝑖𝑡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𝑤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≪1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5517232"/>
                <a:ext cx="8280920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06/11/2014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4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 animBg="1"/>
      <p:bldP spid="19" grpId="0"/>
      <p:bldP spid="20" grpId="0"/>
      <p:bldP spid="22" grpId="0"/>
      <p:bldP spid="23" grpId="0" animBg="1"/>
      <p:bldP spid="24" grpId="0" animBg="1"/>
      <p:bldP spid="25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Pedersen Commitments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11560" y="3717032"/>
                <a:ext cx="7632848" cy="440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Setup: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100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100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2100" b="0" i="1" smtClean="0">
                            <a:latin typeface="Cambria Math"/>
                          </a:rPr>
                          <m:t>𝑝</m:t>
                        </m:r>
                      </m:sub>
                      <m:sup>
                        <m:r>
                          <a:rPr lang="en-US" sz="2100" b="0" i="1" smtClean="0">
                            <a:latin typeface="Cambria Math"/>
                          </a:rPr>
                          <m:t>∗</m:t>
                        </m:r>
                      </m:sup>
                    </m:sSubSup>
                    <m:r>
                      <a:rPr lang="en-US" sz="2100" b="0" i="1" smtClean="0">
                        <a:latin typeface="Cambria Math"/>
                      </a:rPr>
                      <m:t>= &lt;</m:t>
                    </m:r>
                    <m:r>
                      <a:rPr lang="en-US" sz="2100" b="0" i="1" smtClean="0">
                        <a:latin typeface="Cambria Math"/>
                      </a:rPr>
                      <m:t>𝑔</m:t>
                    </m:r>
                    <m:r>
                      <a:rPr lang="en-US" sz="2100" b="0" i="1" smtClean="0">
                        <a:latin typeface="Cambria Math"/>
                      </a:rPr>
                      <m:t>&gt;</m:t>
                    </m:r>
                  </m:oMath>
                </a14:m>
                <a:r>
                  <a:rPr lang="fr-FR" dirty="0" smtClean="0"/>
                  <a:t>, prime </a:t>
                </a:r>
                <a:r>
                  <a:rPr lang="fr-FR" dirty="0" err="1" smtClean="0"/>
                  <a:t>field</a:t>
                </a:r>
                <a:r>
                  <a:rPr lang="fr-FR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fr-FR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𝑠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 </m:t>
                    </m:r>
                    <m:sSubSup>
                      <m:sSub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fr-FR" dirty="0" smtClean="0"/>
                  <a:t>\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{1}</m:t>
                    </m:r>
                  </m:oMath>
                </a14:m>
                <a:r>
                  <a:rPr lang="fr-FR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𝑠</m:t>
                    </m:r>
                  </m:oMath>
                </a14:m>
                <a:r>
                  <a:rPr lang="fr-FR" dirty="0" smtClean="0"/>
                  <a:t> </a:t>
                </a:r>
                <a:r>
                  <a:rPr lang="fr-FR" u="sng" dirty="0" err="1" smtClean="0"/>
                  <a:t>unknown</a:t>
                </a:r>
                <a:r>
                  <a:rPr lang="fr-FR" dirty="0" smtClean="0"/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717032"/>
                <a:ext cx="7632848" cy="440377"/>
              </a:xfrm>
              <a:prstGeom prst="rect">
                <a:avLst/>
              </a:prstGeom>
              <a:blipFill rotWithShape="1">
                <a:blip r:embed="rId2"/>
                <a:stretch>
                  <a:fillRect l="-719" t="-11111" r="-240" b="-1805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1560" y="4149080"/>
                <a:ext cx="763284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Commitment of input value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𝑥</m:t>
                    </m:r>
                    <m:r>
                      <a:rPr lang="en-US" sz="2100" b="0" i="1" smtClean="0">
                        <a:latin typeface="Cambria Math"/>
                        <a:ea typeface="Cambria Math"/>
                      </a:rPr>
                      <m:t>∈{0,1}</m:t>
                    </m:r>
                  </m:oMath>
                </a14:m>
                <a:r>
                  <a:rPr lang="en-US" sz="2100" dirty="0" smtClean="0"/>
                  <a:t>:</a:t>
                </a:r>
                <a:endParaRPr lang="fr-F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149080"/>
                <a:ext cx="7632848" cy="415498"/>
              </a:xfrm>
              <a:prstGeom prst="rect">
                <a:avLst/>
              </a:prstGeom>
              <a:blipFill rotWithShape="1">
                <a:blip r:embed="rId3"/>
                <a:stretch>
                  <a:fillRect l="-719" t="-10294" b="-2647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4" descr="people_juliane_krug_07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902" y="1932061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004070"/>
            <a:ext cx="848866" cy="84886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91680" y="29249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</a:t>
            </a:r>
            <a:endParaRPr lang="fr-FR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940152" y="29249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</a:t>
            </a:r>
            <a:endParaRPr lang="fr-FR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9552" y="1979548"/>
                <a:ext cx="1117200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∈{0,1}</m:t>
                      </m:r>
                    </m:oMath>
                  </m:oMathPara>
                </a14:m>
                <a:endParaRPr lang="fr-F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979548"/>
                <a:ext cx="1117200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774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5535" y="2339588"/>
                <a:ext cx="1368153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700" dirty="0" smtClean="0"/>
                  <a:t>Random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𝑤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5" y="2339588"/>
                <a:ext cx="1368153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2655" b="-1935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2483767" y="2099821"/>
            <a:ext cx="3096345" cy="0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42590" y="1724691"/>
                <a:ext cx="237869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𝐶𝑜𝑚𝑚𝑖𝑡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𝑤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2590" y="1724691"/>
                <a:ext cx="2378698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47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31640" y="4653136"/>
                <a:ext cx="61926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Choose random witness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𝑤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{1, …, </m:t>
                    </m:r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−1}</m:t>
                    </m:r>
                  </m:oMath>
                </a14:m>
                <a:r>
                  <a:rPr lang="en-US" dirty="0" smtClean="0"/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4653136"/>
                <a:ext cx="6192688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591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331640" y="5075892"/>
                <a:ext cx="61926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Compute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𝐶𝑜𝑚𝑚𝑖𝑡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5075892"/>
                <a:ext cx="6192688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591" t="-8333" b="-2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203848" y="2132856"/>
            <a:ext cx="18722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……………………</a:t>
            </a:r>
            <a:endParaRPr lang="fr-FR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483768" y="2924944"/>
            <a:ext cx="3096345" cy="0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842591" y="2549814"/>
                <a:ext cx="237869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2591" y="2549814"/>
                <a:ext cx="2378698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660232" y="2708920"/>
                <a:ext cx="2088232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Check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𝐶𝑜𝑚𝑚𝑖𝑡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𝑤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708920"/>
                <a:ext cx="2088232" cy="646331"/>
              </a:xfrm>
              <a:prstGeom prst="rect">
                <a:avLst/>
              </a:prstGeom>
              <a:blipFill rotWithShape="1">
                <a:blip r:embed="rId12"/>
                <a:stretch>
                  <a:fillRect t="-3704" b="-740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11560" y="5461774"/>
                <a:ext cx="763284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>
                    <a:solidFill>
                      <a:srgbClr val="FF0000"/>
                    </a:solidFill>
                  </a:rPr>
                  <a:t>Binding</a:t>
                </a:r>
                <a:r>
                  <a:rPr lang="en-US" sz="2100" dirty="0" smtClean="0"/>
                  <a:t>: from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𝑤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h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𝑔</m:t>
                        </m:r>
                      </m:e>
                      <m:sup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𝑤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sup>
                    </m:sSup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h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1−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b="0" i="0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dirty="0" smtClean="0"/>
                  <a:t> we have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h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1−2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𝑤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𝑤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sup>
                    </m:sSup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461774"/>
                <a:ext cx="7632848" cy="415498"/>
              </a:xfrm>
              <a:prstGeom prst="rect">
                <a:avLst/>
              </a:prstGeom>
              <a:blipFill rotWithShape="1">
                <a:blip r:embed="rId13"/>
                <a:stretch>
                  <a:fillRect l="-719" t="-10294" b="-2647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131343" y="5916649"/>
                <a:ext cx="4384873" cy="4646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Thus we have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𝑠</m:t>
                    </m:r>
                    <m:r>
                      <a:rPr lang="en-US" i="1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log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𝑔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h</m:t>
                    </m:r>
                    <m:r>
                      <a:rPr lang="en-US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1−2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1343" y="5916649"/>
                <a:ext cx="4384873" cy="464679"/>
              </a:xfrm>
              <a:prstGeom prst="rect">
                <a:avLst/>
              </a:prstGeom>
              <a:blipFill rotWithShape="1">
                <a:blip r:embed="rId14"/>
                <a:stretch>
                  <a:fillRect l="-1252" b="-65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6220569" y="5949280"/>
            <a:ext cx="148377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Impossible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717010" y="3708703"/>
            <a:ext cx="1599406" cy="51238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06/11/2014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718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5" grpId="0"/>
      <p:bldP spid="16" grpId="0"/>
      <p:bldP spid="21" grpId="0"/>
      <p:bldP spid="22" grpId="0"/>
      <p:bldP spid="2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Pedersen Commitments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11560" y="3717032"/>
                <a:ext cx="7632848" cy="440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Setup: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100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100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2100" b="0" i="1" smtClean="0">
                            <a:latin typeface="Cambria Math"/>
                          </a:rPr>
                          <m:t>𝑝</m:t>
                        </m:r>
                      </m:sub>
                      <m:sup>
                        <m:r>
                          <a:rPr lang="en-US" sz="2100" b="0" i="1" smtClean="0">
                            <a:latin typeface="Cambria Math"/>
                          </a:rPr>
                          <m:t>∗</m:t>
                        </m:r>
                      </m:sup>
                    </m:sSubSup>
                    <m:r>
                      <a:rPr lang="en-US" sz="2100" b="0" i="1" smtClean="0">
                        <a:latin typeface="Cambria Math"/>
                      </a:rPr>
                      <m:t>= &lt;</m:t>
                    </m:r>
                    <m:r>
                      <a:rPr lang="en-US" sz="2100" b="0" i="1" smtClean="0">
                        <a:latin typeface="Cambria Math"/>
                      </a:rPr>
                      <m:t>𝑔</m:t>
                    </m:r>
                    <m:r>
                      <a:rPr lang="en-US" sz="2100" b="0" i="1" smtClean="0">
                        <a:latin typeface="Cambria Math"/>
                      </a:rPr>
                      <m:t>&gt;</m:t>
                    </m:r>
                  </m:oMath>
                </a14:m>
                <a:r>
                  <a:rPr lang="fr-FR" dirty="0" smtClean="0"/>
                  <a:t>, prime </a:t>
                </a:r>
                <a:r>
                  <a:rPr lang="fr-FR" dirty="0" err="1" smtClean="0"/>
                  <a:t>field</a:t>
                </a:r>
                <a:r>
                  <a:rPr lang="fr-FR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fr-FR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𝑠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 </m:t>
                    </m:r>
                    <m:sSubSup>
                      <m:sSub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fr-FR" dirty="0" smtClean="0"/>
                  <a:t>\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{1}</m:t>
                    </m:r>
                  </m:oMath>
                </a14:m>
                <a:r>
                  <a:rPr lang="fr-FR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𝑠</m:t>
                    </m:r>
                  </m:oMath>
                </a14:m>
                <a:r>
                  <a:rPr lang="fr-FR" dirty="0" smtClean="0"/>
                  <a:t> </a:t>
                </a:r>
                <a:r>
                  <a:rPr lang="fr-FR" u="sng" dirty="0" err="1" smtClean="0"/>
                  <a:t>unknown</a:t>
                </a:r>
                <a:r>
                  <a:rPr lang="fr-FR" dirty="0" smtClean="0"/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717032"/>
                <a:ext cx="7632848" cy="440377"/>
              </a:xfrm>
              <a:prstGeom prst="rect">
                <a:avLst/>
              </a:prstGeom>
              <a:blipFill rotWithShape="1">
                <a:blip r:embed="rId2"/>
                <a:stretch>
                  <a:fillRect l="-719" t="-11111" r="-240" b="-1805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1560" y="4149080"/>
                <a:ext cx="763284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Commitment of input value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𝑥</m:t>
                    </m:r>
                    <m:r>
                      <a:rPr lang="en-US" sz="2100" b="0" i="1" smtClean="0">
                        <a:latin typeface="Cambria Math"/>
                        <a:ea typeface="Cambria Math"/>
                      </a:rPr>
                      <m:t>∈{0,1}</m:t>
                    </m:r>
                  </m:oMath>
                </a14:m>
                <a:r>
                  <a:rPr lang="en-US" sz="2100" dirty="0" smtClean="0"/>
                  <a:t>:</a:t>
                </a:r>
                <a:endParaRPr lang="fr-F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149080"/>
                <a:ext cx="7632848" cy="415498"/>
              </a:xfrm>
              <a:prstGeom prst="rect">
                <a:avLst/>
              </a:prstGeom>
              <a:blipFill rotWithShape="1">
                <a:blip r:embed="rId3"/>
                <a:stretch>
                  <a:fillRect l="-719" t="-10294" b="-2647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4" descr="people_juliane_krug_07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902" y="1932061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004070"/>
            <a:ext cx="848866" cy="84886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91680" y="29249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</a:t>
            </a:r>
            <a:endParaRPr lang="fr-FR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940152" y="29249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</a:t>
            </a:r>
            <a:endParaRPr lang="fr-FR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9552" y="1979548"/>
                <a:ext cx="1117200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∈{0,1}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979548"/>
                <a:ext cx="1117200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774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5535" y="2339588"/>
                <a:ext cx="1368153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700" dirty="0" smtClean="0"/>
                  <a:t>Random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𝑤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5" y="2339588"/>
                <a:ext cx="1368153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2655" b="-1935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2483767" y="2099821"/>
            <a:ext cx="3096345" cy="0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42590" y="1724691"/>
                <a:ext cx="237869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𝐶𝑜𝑚𝑚𝑖𝑡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𝑤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2590" y="1724691"/>
                <a:ext cx="2378698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47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31640" y="4653136"/>
                <a:ext cx="61926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Choose random witness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𝑤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{1, …, </m:t>
                    </m:r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−1}</m:t>
                    </m:r>
                  </m:oMath>
                </a14:m>
                <a:r>
                  <a:rPr lang="en-US" dirty="0" smtClean="0"/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4653136"/>
                <a:ext cx="6192688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591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331640" y="5075892"/>
                <a:ext cx="61926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Compute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𝐶𝑜𝑚𝑚𝑖𝑡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5075892"/>
                <a:ext cx="6192688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591" t="-8333" b="-2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203848" y="2132856"/>
            <a:ext cx="18722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……………………</a:t>
            </a:r>
            <a:endParaRPr lang="fr-FR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483768" y="2924944"/>
            <a:ext cx="3096345" cy="0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842591" y="2549814"/>
                <a:ext cx="237869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2591" y="2549814"/>
                <a:ext cx="2378698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660232" y="2710661"/>
                <a:ext cx="2088232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Check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𝐶𝑜𝑚𝑚𝑖𝑡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𝑤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710661"/>
                <a:ext cx="2088232" cy="646331"/>
              </a:xfrm>
              <a:prstGeom prst="rect">
                <a:avLst/>
              </a:prstGeom>
              <a:blipFill rotWithShape="1">
                <a:blip r:embed="rId12"/>
                <a:stretch>
                  <a:fillRect t="-3704" b="-740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611560" y="5461774"/>
            <a:ext cx="15481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>
                <a:solidFill>
                  <a:srgbClr val="FF0000"/>
                </a:solidFill>
              </a:rPr>
              <a:t>Hiding</a:t>
            </a:r>
            <a:r>
              <a:rPr lang="en-US" sz="2100" dirty="0" smtClean="0"/>
              <a:t>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763688" y="5517232"/>
                <a:ext cx="5328592" cy="4152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Dist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𝑤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𝐶𝑜𝑚𝑚𝑖𝑡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𝑔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𝑤</m:t>
                                  </m:r>
                                </m:sup>
                              </m:sSup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≈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Dist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𝑤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𝐶𝑜𝑚𝑚𝑖𝑡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𝑤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r>
                        <a:rPr lang="en-US" i="1">
                          <a:latin typeface="Cambria Math"/>
                        </a:rPr>
                        <m:t>))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5517232"/>
                <a:ext cx="5328592" cy="415242"/>
              </a:xfrm>
              <a:prstGeom prst="rect">
                <a:avLst/>
              </a:prstGeom>
              <a:blipFill rotWithShape="1">
                <a:blip r:embed="rId1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06/11/2014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44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DLog</a:t>
            </a:r>
            <a:r>
              <a:rPr lang="en-US" dirty="0" smtClean="0"/>
              <a:t>-based Commitments</a:t>
            </a:r>
            <a:endParaRPr lang="fr-FR" dirty="0"/>
          </a:p>
        </p:txBody>
      </p:sp>
      <p:pic>
        <p:nvPicPr>
          <p:cNvPr id="4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902" y="1932061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004070"/>
            <a:ext cx="848866" cy="8488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91680" y="29249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</a:t>
            </a:r>
            <a:endParaRPr lang="fr-F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940152" y="29249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</a:t>
            </a:r>
            <a:endParaRPr lang="fr-FR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6488" y="1916832"/>
                <a:ext cx="901176" cy="39074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𝑞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88" y="1916832"/>
                <a:ext cx="901176" cy="39074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5535" y="2339588"/>
                <a:ext cx="1368153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700" dirty="0" smtClean="0"/>
                  <a:t>Random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𝑤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5" y="2339588"/>
                <a:ext cx="1368153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2655" b="-1935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2483767" y="2099821"/>
            <a:ext cx="3096345" cy="0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42590" y="1724691"/>
                <a:ext cx="237869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𝐶𝑜𝑚𝑚𝑖𝑡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𝑤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2590" y="1724691"/>
                <a:ext cx="2378698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47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203848" y="2132856"/>
            <a:ext cx="18722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……………………</a:t>
            </a:r>
            <a:endParaRPr lang="fr-FR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483768" y="2924944"/>
            <a:ext cx="3096345" cy="0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842591" y="2549814"/>
                <a:ext cx="237869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2591" y="2549814"/>
                <a:ext cx="237869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660232" y="2708920"/>
                <a:ext cx="2088232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Check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𝐶𝑜𝑚𝑚𝑖𝑡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𝑤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708920"/>
                <a:ext cx="2088232" cy="646331"/>
              </a:xfrm>
              <a:prstGeom prst="rect">
                <a:avLst/>
              </a:prstGeom>
              <a:blipFill rotWithShape="1">
                <a:blip r:embed="rId8"/>
                <a:stretch>
                  <a:fillRect t="-3704" b="-740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11560" y="3573016"/>
                <a:ext cx="709278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Setup: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 smtClean="0"/>
                  <a:t> prime,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𝑞</m:t>
                    </m:r>
                    <m:r>
                      <a:rPr lang="en-US" b="0" i="1" smtClean="0">
                        <a:latin typeface="Cambria Math"/>
                      </a:rPr>
                      <m:t> | (</m:t>
                    </m:r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−1)</m:t>
                    </m:r>
                  </m:oMath>
                </a14:m>
                <a:r>
                  <a:rPr lang="en-US" dirty="0" smtClean="0"/>
                  <a:t> prime,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  <m:r>
                      <a:rPr lang="en-US" b="0" i="1" smtClean="0">
                        <a:latin typeface="Cambria Math"/>
                      </a:rPr>
                      <m:t> ∈</m:t>
                    </m:r>
                    <m:sSubSup>
                      <m:sSub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fr-FR" dirty="0" smtClean="0"/>
                  <a:t> </a:t>
                </a:r>
                <a:r>
                  <a:rPr lang="fr-FR" dirty="0" err="1" smtClean="0"/>
                  <a:t>with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ord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𝑞</m:t>
                    </m:r>
                  </m:oMath>
                </a14:m>
                <a:r>
                  <a:rPr lang="fr-FR" dirty="0" smtClean="0"/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573016"/>
                <a:ext cx="7092788" cy="415498"/>
              </a:xfrm>
              <a:prstGeom prst="rect">
                <a:avLst/>
              </a:prstGeom>
              <a:blipFill rotWithShape="1">
                <a:blip r:embed="rId9"/>
                <a:stretch>
                  <a:fillRect l="-773" t="-13235" b="-235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11560" y="4149080"/>
                <a:ext cx="5328592" cy="440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Commitment of input value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𝑥</m:t>
                    </m:r>
                    <m:r>
                      <a:rPr lang="en-US" sz="2100" b="0" i="1" smtClean="0">
                        <a:latin typeface="Cambria Math"/>
                        <a:ea typeface="Cambria Math"/>
                      </a:rPr>
                      <m:t>∈ </m:t>
                    </m:r>
                    <m:sSub>
                      <m:sSubPr>
                        <m:ctrlPr>
                          <a:rPr lang="en-US" sz="21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latin typeface="Cambria Math"/>
                            <a:ea typeface="Cambria Math"/>
                          </a:rPr>
                          <m:t>𝑍</m:t>
                        </m:r>
                      </m:e>
                      <m:sub>
                        <m:r>
                          <a:rPr lang="en-US" sz="2100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sz="2100" dirty="0" smtClean="0"/>
                  <a:t>:</a:t>
                </a:r>
                <a:endParaRPr lang="fr-F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149080"/>
                <a:ext cx="5328592" cy="440377"/>
              </a:xfrm>
              <a:prstGeom prst="rect">
                <a:avLst/>
              </a:prstGeom>
              <a:blipFill rotWithShape="1">
                <a:blip r:embed="rId10"/>
                <a:stretch>
                  <a:fillRect l="-1030" t="-11111" b="-1805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79712" y="4581128"/>
                <a:ext cx="5400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𝐶𝑜𝑚𝑚𝑖𝑡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𝑚𝑜𝑑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 smtClean="0"/>
                  <a:t>     (no randomness) </a:t>
                </a:r>
                <a:endParaRPr lang="fr-F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581128"/>
                <a:ext cx="5400600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11560" y="5004847"/>
            <a:ext cx="47525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Computationally </a:t>
            </a:r>
            <a:r>
              <a:rPr lang="en-US" sz="2100" dirty="0" smtClean="0">
                <a:solidFill>
                  <a:srgbClr val="FF0000"/>
                </a:solidFill>
              </a:rPr>
              <a:t>hiding</a:t>
            </a:r>
            <a:r>
              <a:rPr lang="en-US" sz="2100" dirty="0" smtClean="0"/>
              <a:t>: </a:t>
            </a:r>
            <a:r>
              <a:rPr lang="en-US" sz="2100" dirty="0" err="1" smtClean="0"/>
              <a:t>DLog</a:t>
            </a:r>
            <a:endParaRPr lang="fr-FR" dirty="0"/>
          </a:p>
        </p:txBody>
      </p:sp>
      <p:sp>
        <p:nvSpPr>
          <p:cNvPr id="20" name="TextBox 19"/>
          <p:cNvSpPr txBox="1"/>
          <p:nvPr/>
        </p:nvSpPr>
        <p:spPr>
          <a:xfrm>
            <a:off x="611560" y="5389766"/>
            <a:ext cx="51845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Perfectly </a:t>
            </a:r>
            <a:r>
              <a:rPr lang="en-US" sz="2100" dirty="0" smtClean="0">
                <a:solidFill>
                  <a:srgbClr val="FF0000"/>
                </a:solidFill>
              </a:rPr>
              <a:t>binding</a:t>
            </a:r>
            <a:r>
              <a:rPr lang="en-US" sz="2100" dirty="0" smtClean="0"/>
              <a:t> by construction</a:t>
            </a:r>
            <a:endParaRPr lang="fr-FR" dirty="0"/>
          </a:p>
        </p:txBody>
      </p: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06/11/2014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05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52562</TotalTime>
  <Words>1637</Words>
  <Application>Microsoft Office PowerPoint</Application>
  <PresentationFormat>On-screen Show (4:3)</PresentationFormat>
  <Paragraphs>220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Aspect</vt:lpstr>
      <vt:lpstr>Commitment Schemes and Identification/Authentication</vt:lpstr>
      <vt:lpstr>Commitment Schemes</vt:lpstr>
      <vt:lpstr>Commitment Schemes</vt:lpstr>
      <vt:lpstr>Commitment Schemes</vt:lpstr>
      <vt:lpstr>Commitment Schemes</vt:lpstr>
      <vt:lpstr>Commitment Schemes</vt:lpstr>
      <vt:lpstr>Pedersen Commitments</vt:lpstr>
      <vt:lpstr>Pedersen Commitments</vt:lpstr>
      <vt:lpstr>DLog-based Commitments</vt:lpstr>
      <vt:lpstr>Exercise 1</vt:lpstr>
      <vt:lpstr>Exercise 2</vt:lpstr>
      <vt:lpstr>Exercise 3</vt:lpstr>
      <vt:lpstr>Identification &amp; Authentication</vt:lpstr>
      <vt:lpstr>Challenge-Response</vt:lpstr>
      <vt:lpstr>Challenge-Response</vt:lpstr>
      <vt:lpstr>Challenge-Response</vt:lpstr>
      <vt:lpstr>Challenge-Response</vt:lpstr>
      <vt:lpstr>Exercises</vt:lpstr>
      <vt:lpstr>Exercises</vt:lpstr>
      <vt:lpstr>Exercise 8: the age game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 Cristina</dc:creator>
  <cp:lastModifiedBy>Maria Cristina Onete</cp:lastModifiedBy>
  <cp:revision>3759</cp:revision>
  <dcterms:created xsi:type="dcterms:W3CDTF">2013-09-18T18:56:52Z</dcterms:created>
  <dcterms:modified xsi:type="dcterms:W3CDTF">2014-11-06T06:07:42Z</dcterms:modified>
</cp:coreProperties>
</file>