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444" r:id="rId3"/>
    <p:sldId id="512" r:id="rId4"/>
    <p:sldId id="513" r:id="rId5"/>
    <p:sldId id="514" r:id="rId6"/>
    <p:sldId id="524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5" r:id="rId16"/>
    <p:sldId id="526" r:id="rId17"/>
    <p:sldId id="527" r:id="rId18"/>
    <p:sldId id="528" r:id="rId19"/>
    <p:sldId id="529" r:id="rId20"/>
    <p:sldId id="530" r:id="rId21"/>
    <p:sldId id="532" r:id="rId22"/>
    <p:sldId id="531" r:id="rId23"/>
    <p:sldId id="533" r:id="rId24"/>
    <p:sldId id="534" r:id="rId25"/>
    <p:sldId id="535" r:id="rId26"/>
    <p:sldId id="536" r:id="rId27"/>
    <p:sldId id="537" r:id="rId28"/>
    <p:sldId id="538" r:id="rId29"/>
    <p:sldId id="540" r:id="rId30"/>
    <p:sldId id="539" r:id="rId31"/>
    <p:sldId id="541" r:id="rId32"/>
    <p:sldId id="542" r:id="rId33"/>
    <p:sldId id="543" r:id="rId34"/>
    <p:sldId id="544" r:id="rId35"/>
    <p:sldId id="546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0A20E"/>
    <a:srgbClr val="F68412"/>
    <a:srgbClr val="FF6600"/>
    <a:srgbClr val="F68A1E"/>
    <a:srgbClr val="5E9F4F"/>
    <a:srgbClr val="F7B075"/>
    <a:srgbClr val="F9DE39"/>
    <a:srgbClr val="93590B"/>
    <a:srgbClr val="F6A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7115" autoAdjust="0"/>
  </p:normalViewPr>
  <p:slideViewPr>
    <p:cSldViewPr>
      <p:cViewPr varScale="1">
        <p:scale>
          <a:sx n="62" d="100"/>
          <a:sy n="62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24/10/2014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24/10/2014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5"/>
            <a:ext cx="1368152" cy="792747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CIDRE/INRIA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24/10/2014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24/10/2014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24/10/2014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24/10/2014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3265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177739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10395"/>
            <a:ext cx="1240519" cy="5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23/05/2014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24/10/2014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24/10/2014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24/10/2014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24/10/2014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24/10/2014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24/10/2014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24/10/2014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0.png"/><Relationship Id="rId11" Type="http://schemas.openxmlformats.org/officeDocument/2006/relationships/image" Target="../media/image33.png"/><Relationship Id="rId5" Type="http://schemas.openxmlformats.org/officeDocument/2006/relationships/image" Target="../media/image280.png"/><Relationship Id="rId15" Type="http://schemas.openxmlformats.org/officeDocument/2006/relationships/image" Target="../media/image19.png"/><Relationship Id="rId10" Type="http://schemas.openxmlformats.org/officeDocument/2006/relationships/image" Target="../media/image320.pn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36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1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1.png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hdphoto" Target="../media/hdphoto3.wdp"/><Relationship Id="rId18" Type="http://schemas.openxmlformats.org/officeDocument/2006/relationships/image" Target="../media/image79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microsoft.com/office/2007/relationships/hdphoto" Target="../media/hdphoto5.wdp"/><Relationship Id="rId2" Type="http://schemas.openxmlformats.org/officeDocument/2006/relationships/image" Target="../media/image7.gif"/><Relationship Id="rId16" Type="http://schemas.openxmlformats.org/officeDocument/2006/relationships/image" Target="../media/image78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microsoft.com/office/2007/relationships/hdphoto" Target="../media/hdphoto2.wdp"/><Relationship Id="rId5" Type="http://schemas.openxmlformats.org/officeDocument/2006/relationships/image" Target="../media/image73.png"/><Relationship Id="rId15" Type="http://schemas.microsoft.com/office/2007/relationships/hdphoto" Target="../media/hdphoto4.wdp"/><Relationship Id="rId10" Type="http://schemas.openxmlformats.org/officeDocument/2006/relationships/image" Target="../media/image75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77.png"/><Relationship Id="rId22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hdphoto" Target="../media/hdphoto3.wdp"/><Relationship Id="rId18" Type="http://schemas.openxmlformats.org/officeDocument/2006/relationships/image" Target="../media/image79.png"/><Relationship Id="rId3" Type="http://schemas.openxmlformats.org/officeDocument/2006/relationships/image" Target="../media/image34.png"/><Relationship Id="rId21" Type="http://schemas.openxmlformats.org/officeDocument/2006/relationships/image" Target="../media/image21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microsoft.com/office/2007/relationships/hdphoto" Target="../media/hdphoto5.wdp"/><Relationship Id="rId2" Type="http://schemas.openxmlformats.org/officeDocument/2006/relationships/image" Target="../media/image7.gif"/><Relationship Id="rId16" Type="http://schemas.openxmlformats.org/officeDocument/2006/relationships/image" Target="../media/image78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microsoft.com/office/2007/relationships/hdphoto" Target="../media/hdphoto2.wdp"/><Relationship Id="rId5" Type="http://schemas.openxmlformats.org/officeDocument/2006/relationships/image" Target="../media/image73.png"/><Relationship Id="rId15" Type="http://schemas.microsoft.com/office/2007/relationships/hdphoto" Target="../media/hdphoto4.wdp"/><Relationship Id="rId10" Type="http://schemas.openxmlformats.org/officeDocument/2006/relationships/image" Target="../media/image75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80.png"/><Relationship Id="rId3" Type="http://schemas.openxmlformats.org/officeDocument/2006/relationships/image" Target="../media/image100.png"/><Relationship Id="rId7" Type="http://schemas.openxmlformats.org/officeDocument/2006/relationships/image" Target="../media/image68.png"/><Relationship Id="rId12" Type="http://schemas.openxmlformats.org/officeDocument/2006/relationships/image" Target="../media/image21.png"/><Relationship Id="rId2" Type="http://schemas.openxmlformats.org/officeDocument/2006/relationships/image" Target="../media/image7.gif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74.png"/><Relationship Id="rId1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68.png"/><Relationship Id="rId12" Type="http://schemas.openxmlformats.org/officeDocument/2006/relationships/image" Target="../media/image21.png"/><Relationship Id="rId17" Type="http://schemas.openxmlformats.org/officeDocument/2006/relationships/image" Target="../media/image80.png"/><Relationship Id="rId2" Type="http://schemas.openxmlformats.org/officeDocument/2006/relationships/image" Target="../media/image7.gif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82.png"/><Relationship Id="rId10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74.png"/><Relationship Id="rId1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11.png"/><Relationship Id="rId5" Type="http://schemas.openxmlformats.org/officeDocument/2006/relationships/image" Target="../media/image7.gif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7.png"/><Relationship Id="rId18" Type="http://schemas.openxmlformats.org/officeDocument/2006/relationships/image" Target="../media/image19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8.png"/><Relationship Id="rId2" Type="http://schemas.openxmlformats.org/officeDocument/2006/relationships/image" Target="../media/image2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40.png"/><Relationship Id="rId19" Type="http://schemas.openxmlformats.org/officeDocument/2006/relationships/image" Target="../media/image21.png"/><Relationship Id="rId4" Type="http://schemas.openxmlformats.org/officeDocument/2006/relationships/image" Target="../media/image16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54080" cy="1512168"/>
          </a:xfrm>
        </p:spPr>
        <p:txBody>
          <a:bodyPr/>
          <a:lstStyle/>
          <a:p>
            <a:r>
              <a:rPr lang="en-GB" sz="3600" dirty="0" smtClean="0"/>
              <a:t>Privacy in signatures. Hiding in rings, hiding in groups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 Security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Functionality – correctness: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33582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Security: </a:t>
            </a:r>
            <a:r>
              <a:rPr lang="en-US" sz="2100" dirty="0" err="1" smtClean="0"/>
              <a:t>unforgeability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4" y="2204686"/>
            <a:ext cx="479804" cy="549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48738" y="2145597"/>
            <a:ext cx="569118" cy="576064"/>
            <a:chOff x="4788024" y="4426093"/>
            <a:chExt cx="792088" cy="792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42972" y="4730675"/>
              <a:ext cx="3461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2262642"/>
                <a:ext cx="1368152" cy="374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62642"/>
                <a:ext cx="1368152" cy="374270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051720" y="243362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1600" y="2202796"/>
                <a:ext cx="487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∀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02796"/>
                <a:ext cx="48763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9" y="2204864"/>
            <a:ext cx="612174" cy="605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905684" y="2570816"/>
            <a:ext cx="317621" cy="397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9695">
            <a:off x="5677493" y="2188194"/>
            <a:ext cx="408340" cy="46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88134"/>
            <a:ext cx="488324" cy="483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7906" y="2275562"/>
                <a:ext cx="210035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Sign(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06" y="2275562"/>
                <a:ext cx="21003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48264" y="247925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7824" y="3131676"/>
                <a:ext cx="23762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Verify(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131676"/>
                <a:ext cx="23762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67945" cy="462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724837" y="3287628"/>
            <a:ext cx="276452" cy="3455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91397" y="2959391"/>
            <a:ext cx="569118" cy="637012"/>
            <a:chOff x="4788024" y="4426093"/>
            <a:chExt cx="792088" cy="875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942972" y="473067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5354859" y="333561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#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17" y="3183972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9120"/>
            <a:ext cx="909527" cy="100811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361068" y="5635604"/>
            <a:ext cx="626756" cy="762978"/>
            <a:chOff x="1475656" y="5635604"/>
            <a:chExt cx="626756" cy="76297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5635604"/>
              <a:ext cx="612174" cy="6055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1784791" y="6001556"/>
              <a:ext cx="317621" cy="3970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094352" y="5661248"/>
            <a:ext cx="626756" cy="737334"/>
            <a:chOff x="2123728" y="5661248"/>
            <a:chExt cx="626756" cy="73733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661248"/>
              <a:ext cx="612174" cy="6055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2432863" y="6001556"/>
              <a:ext cx="317621" cy="3970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835696" y="5661248"/>
            <a:ext cx="626756" cy="762978"/>
            <a:chOff x="3132053" y="5661248"/>
            <a:chExt cx="626756" cy="76297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547664" y="5661248"/>
            <a:ext cx="626756" cy="762978"/>
            <a:chOff x="3132053" y="5661248"/>
            <a:chExt cx="626756" cy="76297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2699792" y="5013176"/>
            <a:ext cx="33751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259632" y="5661248"/>
            <a:ext cx="626756" cy="762978"/>
            <a:chOff x="3132053" y="5661248"/>
            <a:chExt cx="626756" cy="7629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sp>
        <p:nvSpPr>
          <p:cNvPr id="49" name="Moon 48"/>
          <p:cNvSpPr/>
          <p:nvPr/>
        </p:nvSpPr>
        <p:spPr>
          <a:xfrm>
            <a:off x="5994211" y="4448020"/>
            <a:ext cx="233973" cy="421140"/>
          </a:xfrm>
          <a:prstGeom prst="moon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Moon 50"/>
          <p:cNvSpPr/>
          <p:nvPr/>
        </p:nvSpPr>
        <p:spPr>
          <a:xfrm flipH="1">
            <a:off x="6444208" y="4437112"/>
            <a:ext cx="198075" cy="421140"/>
          </a:xfrm>
          <a:prstGeom prst="moon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8" y="4695671"/>
            <a:ext cx="612174" cy="6055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393516" y="5065452"/>
            <a:ext cx="317621" cy="39702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012160" y="5661246"/>
            <a:ext cx="569118" cy="637012"/>
            <a:chOff x="4788024" y="4426093"/>
            <a:chExt cx="792088" cy="8758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942972" y="473067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6631877" y="4922118"/>
            <a:ext cx="676427" cy="59511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3"/>
          </p:cNvCxnSpPr>
          <p:nvPr/>
        </p:nvCxnSpPr>
        <p:spPr>
          <a:xfrm flipV="1">
            <a:off x="6581278" y="5517232"/>
            <a:ext cx="727026" cy="43204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08304" y="5327895"/>
            <a:ext cx="1111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</a:t>
            </a:r>
            <a:endParaRPr lang="fr-FR" dirty="0"/>
          </a:p>
        </p:txBody>
      </p:sp>
      <p:pic>
        <p:nvPicPr>
          <p:cNvPr id="63" name="Picture 4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55" y="5858063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9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4" grpId="0"/>
      <p:bldP spid="19" grpId="0" animBg="1"/>
      <p:bldP spid="21" grpId="0" animBg="1"/>
      <p:bldP spid="49" grpId="0" animBg="1"/>
      <p:bldP spid="51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mechanisms?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700808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5576" y="2132856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1701969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PK Encryption</a:t>
            </a:r>
            <a:endParaRPr lang="fr-FR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170196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Signatures</a:t>
            </a:r>
            <a:endParaRPr lang="fr-FR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91580" y="226758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640" y="2708920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08920"/>
                <a:ext cx="954106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9792" y="2708920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08920"/>
                <a:ext cx="864096" cy="415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1580" y="326640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5656" y="3717032"/>
                <a:ext cx="2016224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17032"/>
                <a:ext cx="2016224" cy="456985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91580" y="434652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5656" y="4864809"/>
                <a:ext cx="19442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64809"/>
                <a:ext cx="1944215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4008" y="227687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4088" y="2718212"/>
                <a:ext cx="80864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18212"/>
                <a:ext cx="80864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232" y="2718212"/>
                <a:ext cx="720080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18212"/>
                <a:ext cx="720080" cy="415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44008" y="327569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92080" y="3726324"/>
                <a:ext cx="201622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26324"/>
                <a:ext cx="2016224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44008" y="435581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088" y="4874101"/>
                <a:ext cx="1944215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74101"/>
                <a:ext cx="1944215" cy="45698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721231" y="4797152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5795972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Exercise: Find a forgery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 given only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𝒑𝒌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(no signatures)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95972"/>
                <a:ext cx="82809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Abuse encryption step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628800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Input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𝒑𝒌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28092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979548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Choose random signature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acc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9548"/>
                <a:ext cx="828092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2339588"/>
                <a:ext cx="828092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Find the message: encrypt signature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39588"/>
                <a:ext cx="8280920" cy="394210"/>
              </a:xfrm>
              <a:prstGeom prst="rect">
                <a:avLst/>
              </a:prstGeom>
              <a:blipFill rotWithShape="1">
                <a:blip r:embed="rId4"/>
                <a:stretch>
                  <a:fillRect l="-515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2924944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Output: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24944"/>
                <a:ext cx="82809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909919"/>
                <a:ext cx="8280920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Note: this message is “random”, it doesn’t mean we can forge a signature for ANY message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</m:acc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9919"/>
                <a:ext cx="8280920" cy="671209"/>
              </a:xfrm>
              <a:prstGeom prst="rect">
                <a:avLst/>
              </a:prstGeom>
              <a:blipFill rotWithShape="1">
                <a:blip r:embed="rId6"/>
                <a:stretch>
                  <a:fillRect l="-515" t="-4545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284984"/>
                <a:ext cx="828092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Now verify: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</m:acc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280920" cy="394210"/>
              </a:xfrm>
              <a:prstGeom prst="rect">
                <a:avLst/>
              </a:prstGeom>
              <a:blipFill rotWithShape="1">
                <a:blip r:embed="rId7"/>
                <a:stretch>
                  <a:fillRect l="-515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9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mechanisms?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556792"/>
            <a:ext cx="0" cy="346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55576" y="198884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59632" y="155795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PK Encryption</a:t>
            </a:r>
            <a:endParaRPr lang="fr-F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557952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Signatures</a:t>
            </a:r>
            <a:endParaRPr lang="fr-F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91580" y="212356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7664" y="2564904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64904"/>
                <a:ext cx="954106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3848" y="2564904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564904"/>
                <a:ext cx="864096" cy="415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1580" y="312238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1680" y="3573016"/>
                <a:ext cx="2016224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73016"/>
                <a:ext cx="2016224" cy="456985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1580" y="420250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5696" y="4720793"/>
                <a:ext cx="19442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20793"/>
                <a:ext cx="1944215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644008" y="213285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00092" y="2574196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574196"/>
                <a:ext cx="95410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56276" y="2574196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574196"/>
                <a:ext cx="864096" cy="415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4008" y="313167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44108" y="3582308"/>
                <a:ext cx="201622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3582308"/>
                <a:ext cx="2016224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0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644008" y="421179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8124" y="4730085"/>
                <a:ext cx="1944215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4730085"/>
                <a:ext cx="1944215" cy="45698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45267" y="4653136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5795972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Exercise: </a:t>
                </a:r>
                <a:r>
                  <a:rPr lang="en-US" dirty="0" smtClean="0"/>
                  <a:t>You are answered two signature queries for any two messages you want.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Forge a signature 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95972"/>
                <a:ext cx="82809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5373216"/>
                <a:ext cx="828092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Suppose: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∗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for </a:t>
                </a:r>
                <a:r>
                  <a:rPr lang="fr-FR" dirty="0" err="1" smtClean="0"/>
                  <a:t>any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8280920" cy="394210"/>
              </a:xfrm>
              <a:prstGeom prst="rect">
                <a:avLst/>
              </a:prstGeom>
              <a:blipFill rotWithShape="1">
                <a:blip r:embed="rId11"/>
                <a:stretch>
                  <a:fillRect l="-515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4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messages well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628800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Input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𝒑𝒌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28092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979548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Choose random message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.</a:t>
                </a:r>
                <a:r>
                  <a:rPr lang="fr-FR" dirty="0"/>
                  <a:t> </a:t>
                </a:r>
                <a:r>
                  <a:rPr lang="fr-FR" dirty="0" err="1" smtClean="0"/>
                  <a:t>Get</a:t>
                </a:r>
                <a:r>
                  <a:rPr lang="fr-FR" dirty="0" smtClean="0"/>
                  <a:t>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𝑫𝒆𝒄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𝒔𝒌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9548"/>
                <a:ext cx="828092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2339588"/>
                <a:ext cx="8280920" cy="3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Second message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smtClean="0"/>
                  <a:t>Get signature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𝑫𝒆𝒄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39588"/>
                <a:ext cx="8280920" cy="370486"/>
              </a:xfrm>
              <a:prstGeom prst="rect">
                <a:avLst/>
              </a:prstGeom>
              <a:blipFill rotWithShape="1">
                <a:blip r:embed="rId4"/>
                <a:stretch>
                  <a:fillRect l="-515" t="-109836" b="-1819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068960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Output forgery: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82809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549879"/>
                <a:ext cx="828092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Now verify: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𝑫𝒆𝒄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𝑫𝒆𝒄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49879"/>
                <a:ext cx="8280920" cy="394210"/>
              </a:xfrm>
              <a:prstGeom prst="rect">
                <a:avLst/>
              </a:prstGeom>
              <a:blipFill rotWithShape="1">
                <a:blip r:embed="rId6"/>
                <a:stretch>
                  <a:fillRect l="-515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7664" y="5195030"/>
                <a:ext cx="4660699" cy="3942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𝑬𝒏𝒄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𝑬𝒏𝒄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𝑬𝒏𝒄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95030"/>
                <a:ext cx="4660699" cy="394210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851920" y="436510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44736" y="3968327"/>
                <a:ext cx="4743688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𝑫𝒆𝒄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𝑫𝒆𝒄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=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36" y="3968327"/>
                <a:ext cx="4743688" cy="394210"/>
              </a:xfrm>
              <a:prstGeom prst="rect">
                <a:avLst/>
              </a:prstGeom>
              <a:blipFill rotWithShape="1">
                <a:blip r:embed="rId8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35896" y="4365104"/>
                <a:ext cx="2736304" cy="616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65104"/>
                <a:ext cx="2736304" cy="6160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9552" y="5867980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How likely is it to get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67980"/>
                <a:ext cx="82809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Random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9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56" y="407926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36" y="551942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ople_juliane_krug_07c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942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27653"/>
            <a:ext cx="748417" cy="82953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4620689" y="4474210"/>
            <a:ext cx="2399583" cy="118703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 flipV="1">
            <a:off x="5724128" y="4474210"/>
            <a:ext cx="2162428" cy="118703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>
            <a:off x="6119078" y="3930868"/>
            <a:ext cx="1053594" cy="158855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5580112" y="3930868"/>
            <a:ext cx="538966" cy="158855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>
            <a:off x="4225739" y="4869160"/>
            <a:ext cx="850317" cy="9444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80212" y="3717032"/>
            <a:ext cx="1406344" cy="61062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569756" cy="563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058691" y="5040839"/>
            <a:ext cx="260693" cy="3258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34" y="5190771"/>
            <a:ext cx="569756" cy="5635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378901" y="5506466"/>
            <a:ext cx="260693" cy="3258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2"/>
            <a:ext cx="569756" cy="5635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218931" y="3672687"/>
            <a:ext cx="260693" cy="32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569756" cy="5635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858891" y="4464775"/>
            <a:ext cx="260693" cy="325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66635"/>
            <a:ext cx="569756" cy="5635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34755" y="4282330"/>
            <a:ext cx="260693" cy="3258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82" y="5517232"/>
            <a:ext cx="569756" cy="5635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664646" y="5850204"/>
            <a:ext cx="260693" cy="3258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73" y="4725144"/>
            <a:ext cx="569756" cy="5635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403237" y="5058116"/>
            <a:ext cx="260693" cy="325866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851920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Their messages are “random”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4725144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374957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sp>
        <p:nvSpPr>
          <p:cNvPr id="4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Known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9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56" y="407926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15" y="2924367"/>
            <a:ext cx="748417" cy="829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30" y="3861048"/>
            <a:ext cx="569756" cy="563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242997" y="4176743"/>
            <a:ext cx="260693" cy="32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2" y="4542699"/>
            <a:ext cx="569756" cy="5635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331229" y="4858394"/>
            <a:ext cx="260693" cy="325866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851920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31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Knows messages in advance, before re-</a:t>
            </a:r>
            <a:r>
              <a:rPr lang="en-US" dirty="0" err="1" smtClean="0">
                <a:solidFill>
                  <a:srgbClr val="FF0000"/>
                </a:solidFill>
              </a:rPr>
              <a:t>ceiving</a:t>
            </a:r>
            <a:r>
              <a:rPr lang="en-US" dirty="0" smtClean="0">
                <a:solidFill>
                  <a:srgbClr val="FF0000"/>
                </a:solidFill>
              </a:rPr>
              <a:t> any signature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5013176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662989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2269" y="4509120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82269" y="5157192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569756" cy="5635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274715" y="5616903"/>
            <a:ext cx="260693" cy="325866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>
            <a:off x="5013987" y="5949280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6096" y="406778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Hi, how are you?</a:t>
            </a:r>
            <a:endParaRPr lang="fr-FR" dirty="0"/>
          </a:p>
        </p:txBody>
      </p:sp>
      <p:sp>
        <p:nvSpPr>
          <p:cNvPr id="56" name="TextBox 55"/>
          <p:cNvSpPr txBox="1"/>
          <p:nvPr/>
        </p:nvSpPr>
        <p:spPr>
          <a:xfrm>
            <a:off x="5040560" y="450912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fine, thanks.</a:t>
            </a:r>
          </a:p>
          <a:p>
            <a:r>
              <a:rPr lang="en-US" dirty="0" smtClean="0"/>
              <a:t>How are you?</a:t>
            </a:r>
            <a:endParaRPr lang="fr-FR" dirty="0"/>
          </a:p>
        </p:txBody>
      </p:sp>
      <p:sp>
        <p:nvSpPr>
          <p:cNvPr id="57" name="TextBox 56"/>
          <p:cNvSpPr txBox="1"/>
          <p:nvPr/>
        </p:nvSpPr>
        <p:spPr>
          <a:xfrm>
            <a:off x="5544616" y="5301208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very well, thank you</a:t>
            </a:r>
            <a:endParaRPr lang="fr-FR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6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  <p:bldP spid="53" grpId="0"/>
      <p:bldP spid="18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Chosen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0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83030"/>
            <a:ext cx="748417" cy="829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6" y="2924944"/>
            <a:ext cx="569756" cy="56357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923928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31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choose messages that will be signed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4725144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374957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45187" y="3488523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15038" y="30346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38" y="3034698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408"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78" y="3560531"/>
            <a:ext cx="569756" cy="5635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75045" y="3876226"/>
            <a:ext cx="260693" cy="32586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245187" y="4136595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1" y="5131248"/>
            <a:ext cx="569756" cy="56357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5220072" y="5694827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89923" y="524100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923" y="5241002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66835"/>
            <a:ext cx="569756" cy="5635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34755" y="6082530"/>
            <a:ext cx="260693" cy="325866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5220072" y="6342899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20072" y="44998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……………</a:t>
            </a:r>
            <a:endParaRPr lang="fr-FR" dirty="0"/>
          </a:p>
        </p:txBody>
      </p:sp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  <p:bldP spid="53" grpId="0"/>
      <p:bldP spid="18" grpId="0"/>
      <p:bldP spid="38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4120" y="1844824"/>
            <a:ext cx="0" cy="3816424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4120" y="5661248"/>
            <a:ext cx="611229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1772816"/>
            <a:ext cx="14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of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77" y="1556792"/>
            <a:ext cx="748417" cy="82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1502" y="5723964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55776" y="4653136"/>
            <a:ext cx="1152128" cy="100811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555776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-RMA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265118" y="3933056"/>
            <a:ext cx="1152128" cy="172819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265118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-KMA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993310" y="2574197"/>
            <a:ext cx="1152128" cy="308705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993310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-CMA</a:t>
            </a:r>
            <a:endParaRPr lang="fr-F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85707" y="4653136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5707" y="3933056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85707" y="2564904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24" y="4437112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75184" y="3501008"/>
            <a:ext cx="180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strong/ Not weak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2348880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</a:t>
            </a:r>
            <a:endParaRPr lang="fr-FR" dirty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and Sign in general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smtClean="0"/>
              <a:t>Use the same thing in general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Signature scheme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7884" y="1988840"/>
                <a:ext cx="2556284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𝐾𝐺𝑒𝑛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𝑆𝑖𝑔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𝑆𝑖𝑔𝑛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𝑉𝑓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1988840"/>
                <a:ext cx="2556284" cy="425053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560" y="2420888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Hash function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2420888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𝑮𝒆𝒏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20888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1560" y="299695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Key generation: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3501008"/>
                <a:ext cx="7038352" cy="408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0" dirty="0" smtClean="0">
                    <a:ea typeface="Cambria Math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𝑝𝑘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ea typeface="Cambria Math"/>
                      </a:rPr>
                      <m:t>)←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𝐾𝐺𝑒𝑛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fr-FR" sz="19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𝐺𝑒𝑛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fr-FR" sz="19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7038352" cy="408510"/>
              </a:xfrm>
              <a:prstGeom prst="rect">
                <a:avLst/>
              </a:prstGeom>
              <a:blipFill rotWithShape="1">
                <a:blip r:embed="rId4"/>
                <a:stretch>
                  <a:fillRect l="-606" t="-10448" b="-16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483768" y="3519615"/>
            <a:ext cx="756084" cy="41344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4986046" y="3501009"/>
            <a:ext cx="378042" cy="40851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>
            <a:stCxn id="12" idx="7"/>
          </p:cNvCxnSpPr>
          <p:nvPr/>
        </p:nvCxnSpPr>
        <p:spPr>
          <a:xfrm flipV="1">
            <a:off x="3129126" y="3092498"/>
            <a:ext cx="2234962" cy="487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0"/>
          </p:cNvCxnSpPr>
          <p:nvPr/>
        </p:nvCxnSpPr>
        <p:spPr>
          <a:xfrm flipV="1">
            <a:off x="5175067" y="3068960"/>
            <a:ext cx="189021" cy="432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42" y="2636912"/>
            <a:ext cx="576064" cy="57606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89702" y="3501008"/>
            <a:ext cx="738082" cy="40851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Connector 25"/>
          <p:cNvCxnSpPr>
            <a:endCxn id="21" idx="4"/>
          </p:cNvCxnSpPr>
          <p:nvPr/>
        </p:nvCxnSpPr>
        <p:spPr>
          <a:xfrm flipV="1">
            <a:off x="2123728" y="3909518"/>
            <a:ext cx="135015" cy="383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09">
            <a:off x="1814877" y="4042736"/>
            <a:ext cx="408340" cy="4673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71600" y="4532658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 smtClean="0">
                <a:ea typeface="Cambria Math"/>
              </a:rPr>
              <a:t>Signing: </a:t>
            </a:r>
            <a:endParaRPr lang="fr-FR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39751" y="4936237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𝑆𝑖𝑔𝑛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1" y="4936237"/>
                <a:ext cx="2835315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0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971600" y="5373216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 smtClean="0">
                <a:ea typeface="Cambria Math"/>
              </a:rPr>
              <a:t>Verifying:</a:t>
            </a:r>
            <a:endParaRPr lang="fr-FR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9672" y="5806425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Compute:</a:t>
                </a:r>
                <a:r>
                  <a:rPr lang="fr-FR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𝒔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06425"/>
                <a:ext cx="2835315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713" t="-2740" r="-857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04048" y="5805264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𝑉𝑓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805264"/>
                <a:ext cx="2835315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2740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21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authenticity</a:t>
            </a:r>
            <a:endParaRPr lang="fr-FR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2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1909216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8798" y="2917327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6744"/>
            <a:ext cx="908575" cy="9085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48264" y="2917327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76064" cy="72994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1979712" y="2468729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822" y="5210616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Baptiste is waiting for a message from </a:t>
            </a:r>
            <a:r>
              <a:rPr lang="en-US" dirty="0" err="1" smtClean="0"/>
              <a:t>Amélie</a:t>
            </a:r>
            <a:endParaRPr lang="fr-FR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2" y="2917327"/>
            <a:ext cx="1080120" cy="1197196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1979712" y="2684753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04048" y="2684753"/>
            <a:ext cx="1800200" cy="72008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062671"/>
            <a:ext cx="540060" cy="684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6801"/>
            <a:ext cx="540060" cy="6843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1560" y="4715852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Message authenticity</a:t>
            </a:r>
            <a:endParaRPr lang="fr-FR" sz="2100" dirty="0"/>
          </a:p>
        </p:txBody>
      </p:sp>
      <p:sp>
        <p:nvSpPr>
          <p:cNvPr id="44" name="TextBox 43"/>
          <p:cNvSpPr txBox="1"/>
          <p:nvPr/>
        </p:nvSpPr>
        <p:spPr>
          <a:xfrm>
            <a:off x="899592" y="5570656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he make sure it’s really from her?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Signatures vs. PK Encryption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 common misconception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257" y="278092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Hash and Sign method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15026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Privacy-preserving signatures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077916" y="364502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Ring signatures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077916" y="4427820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signatures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77916" y="4014356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Rings vs. Groups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005908" y="2430180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Signature Scheme security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far: integrity &amp; authenticity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61" y="2490645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35" y="2490645"/>
            <a:ext cx="343911" cy="393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02944"/>
            <a:ext cx="908575" cy="908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55210" y="2348880"/>
            <a:ext cx="569118" cy="576064"/>
            <a:chOff x="4788024" y="3934613"/>
            <a:chExt cx="792088" cy="792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81" y="2608920"/>
            <a:ext cx="540060" cy="684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555306" y="3027525"/>
            <a:ext cx="317621" cy="39702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11960" y="2348880"/>
            <a:ext cx="754078" cy="129389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02148" y="2994701"/>
            <a:ext cx="1298044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30340" y="3498757"/>
            <a:ext cx="0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290845"/>
            <a:ext cx="540060" cy="684323"/>
          </a:xfrm>
          <a:prstGeom prst="rect">
            <a:avLst/>
          </a:prstGeom>
        </p:spPr>
      </p:pic>
      <p:pic>
        <p:nvPicPr>
          <p:cNvPr id="17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1" y="4074821"/>
            <a:ext cx="460437" cy="4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5085184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𝑝𝑘</m:t>
                    </m:r>
                  </m:oMath>
                </a14:m>
                <a:r>
                  <a:rPr lang="fr-FR" sz="2100" dirty="0" smtClean="0"/>
                  <a:t> corresponds to </a:t>
                </a:r>
                <a:r>
                  <a:rPr lang="fr-FR" sz="2100" dirty="0" err="1" smtClean="0"/>
                  <a:t>its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owner</a:t>
                </a:r>
                <a:endParaRPr lang="fr-FR" sz="21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7920880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11560" y="5461774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Successful verification means identifying signer!</a:t>
            </a:r>
            <a:endParaRPr lang="fr-FR" sz="2100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Signatures</a:t>
            </a:r>
            <a:endParaRPr lang="fr-FR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72760" y="3444230"/>
            <a:ext cx="1139200" cy="920874"/>
            <a:chOff x="3072760" y="3444230"/>
            <a:chExt cx="1139200" cy="920874"/>
          </a:xfrm>
        </p:grpSpPr>
        <p:pic>
          <p:nvPicPr>
            <p:cNvPr id="4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086" y="3444230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760" y="3444230"/>
              <a:ext cx="343911" cy="39360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354262" y="4812382"/>
            <a:ext cx="1139200" cy="920874"/>
            <a:chOff x="2354262" y="4812382"/>
            <a:chExt cx="1139200" cy="920874"/>
          </a:xfrm>
        </p:grpSpPr>
        <p:pic>
          <p:nvPicPr>
            <p:cNvPr id="6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588" y="4812382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4812382"/>
              <a:ext cx="343911" cy="39360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992640" y="2148086"/>
            <a:ext cx="1139200" cy="920874"/>
            <a:chOff x="1992640" y="2148086"/>
            <a:chExt cx="1139200" cy="920874"/>
          </a:xfrm>
        </p:grpSpPr>
        <p:pic>
          <p:nvPicPr>
            <p:cNvPr id="8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66" y="2148086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40" y="2148086"/>
              <a:ext cx="343911" cy="39360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70086" y="2924944"/>
            <a:ext cx="1139200" cy="920874"/>
            <a:chOff x="770086" y="2924944"/>
            <a:chExt cx="1139200" cy="920874"/>
          </a:xfrm>
        </p:grpSpPr>
        <p:pic>
          <p:nvPicPr>
            <p:cNvPr id="10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12" y="292494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" y="2924944"/>
              <a:ext cx="343911" cy="39360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930741" y="4349874"/>
            <a:ext cx="1139200" cy="920874"/>
            <a:chOff x="930741" y="4349874"/>
            <a:chExt cx="1139200" cy="920874"/>
          </a:xfrm>
        </p:grpSpPr>
        <p:pic>
          <p:nvPicPr>
            <p:cNvPr id="12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67" y="434987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349874"/>
              <a:ext cx="343911" cy="393604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465870" y="1772816"/>
            <a:ext cx="3818098" cy="43924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53" y="3361633"/>
            <a:ext cx="899769" cy="1140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457412" y="4201356"/>
            <a:ext cx="317621" cy="397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77" y="3492609"/>
            <a:ext cx="908575" cy="908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06" y="3429000"/>
            <a:ext cx="569118" cy="576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279">
            <a:off x="8053065" y="3282114"/>
            <a:ext cx="569118" cy="576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839">
            <a:off x="8083652" y="2991309"/>
            <a:ext cx="569118" cy="576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08">
            <a:off x="7605980" y="3287930"/>
            <a:ext cx="569118" cy="576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715">
            <a:off x="7577024" y="3017230"/>
            <a:ext cx="569118" cy="57606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7286064" y="4485906"/>
            <a:ext cx="0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0238" y="3980694"/>
            <a:ext cx="1298044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9"/>
            <a:ext cx="486094" cy="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15" y="5301208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95" y="5301209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74" y="5311351"/>
            <a:ext cx="510154" cy="5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9" y="5317533"/>
            <a:ext cx="503971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7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Ring Signatures: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Regular Signatures: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2060848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Sign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Vf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7416824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2901568"/>
                <a:ext cx="7992888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rgbClr val="FF0000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𝑆𝐾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𝑃𝐾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KGen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𝑆𝐾</m:t>
                        </m:r>
                        <m:r>
                          <a:rPr lang="en-US" sz="2000" b="0" i="1" smtClean="0">
                            <a:latin typeface="Cambria Math"/>
                          </a:rPr>
                          <m:t>;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;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with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and</m:t>
                    </m:r>
                    <m:r>
                      <a:rPr lang="en-US" sz="2000" b="0" i="0" smtClean="0">
                        <a:latin typeface="Cambria Math"/>
                      </a:rPr>
                      <m:t>  </m:t>
                    </m:r>
                  </m:oMath>
                </a14:m>
                <a:endParaRPr lang="en-US" sz="2000" b="0" i="0" dirty="0" smtClean="0">
                  <a:latin typeface="Cambria Math"/>
                </a:endParaRPr>
              </a:p>
              <a:p>
                <a:pPr marL="342900">
                  <a:lnSpc>
                    <a:spcPts val="3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𝑆𝐾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marL="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Vf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01568"/>
                <a:ext cx="7992888" cy="1823576"/>
              </a:xfrm>
              <a:prstGeom prst="rect">
                <a:avLst/>
              </a:prstGeom>
              <a:blipFill rotWithShape="1">
                <a:blip r:embed="rId3"/>
                <a:stretch>
                  <a:fillRect b="-2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 flipH="1">
            <a:off x="5368098" y="5375280"/>
            <a:ext cx="1172849" cy="920874"/>
            <a:chOff x="3072760" y="3444230"/>
            <a:chExt cx="1139200" cy="920874"/>
          </a:xfrm>
        </p:grpSpPr>
        <p:pic>
          <p:nvPicPr>
            <p:cNvPr id="9" name="Picture 4" descr="people_juliane_krug_07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086" y="3444230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760" y="3444230"/>
              <a:ext cx="343911" cy="39360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flipH="1">
            <a:off x="7475396" y="4149080"/>
            <a:ext cx="1201060" cy="1058142"/>
            <a:chOff x="1992640" y="2148086"/>
            <a:chExt cx="1139200" cy="920874"/>
          </a:xfrm>
        </p:grpSpPr>
        <p:pic>
          <p:nvPicPr>
            <p:cNvPr id="12" name="Picture 4" descr="people_juliane_krug_07c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66" y="2148086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40" y="2148086"/>
              <a:ext cx="343911" cy="39360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flipH="1">
            <a:off x="6425060" y="5016616"/>
            <a:ext cx="1237064" cy="1043249"/>
            <a:chOff x="770086" y="2924944"/>
            <a:chExt cx="1139200" cy="920874"/>
          </a:xfrm>
        </p:grpSpPr>
        <p:pic>
          <p:nvPicPr>
            <p:cNvPr id="15" name="Picture 4" descr="people_juliane_krug_07c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12" y="292494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" y="2924944"/>
              <a:ext cx="343911" cy="39360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flipH="1">
            <a:off x="5708893" y="4454406"/>
            <a:ext cx="1191863" cy="920874"/>
            <a:chOff x="930741" y="4349874"/>
            <a:chExt cx="1139200" cy="920874"/>
          </a:xfrm>
        </p:grpSpPr>
        <p:pic>
          <p:nvPicPr>
            <p:cNvPr id="18" name="Picture 4" descr="people_juliane_krug_07c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67" y="434987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349874"/>
              <a:ext cx="343911" cy="39360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flipH="1">
            <a:off x="7310600" y="5179000"/>
            <a:ext cx="1237064" cy="1080120"/>
            <a:chOff x="2354262" y="4812382"/>
            <a:chExt cx="1139200" cy="920874"/>
          </a:xfrm>
        </p:grpSpPr>
        <p:pic>
          <p:nvPicPr>
            <p:cNvPr id="21" name="Picture 4" descr="people_juliane_krug_07c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588" y="4812382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4812382"/>
              <a:ext cx="343911" cy="39360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01" y="5427784"/>
            <a:ext cx="617891" cy="7829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162126" y="5910333"/>
            <a:ext cx="317621" cy="397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49" y="5301208"/>
            <a:ext cx="569118" cy="576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279">
            <a:off x="4576508" y="5154322"/>
            <a:ext cx="569118" cy="576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839">
            <a:off x="4607095" y="4863517"/>
            <a:ext cx="569118" cy="576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08">
            <a:off x="4129423" y="5160138"/>
            <a:ext cx="569118" cy="576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715">
            <a:off x="4100467" y="4889438"/>
            <a:ext cx="569118" cy="576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01" y="5186382"/>
            <a:ext cx="908575" cy="90857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2555776" y="5587869"/>
            <a:ext cx="1298044" cy="0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220072" y="4005064"/>
            <a:ext cx="3608927" cy="23570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2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2" y="5291121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#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3" y="5842872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 Properties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Anonymity: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962450" y="5589240"/>
            <a:ext cx="785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Flavours</a:t>
            </a:r>
            <a:r>
              <a:rPr lang="en-US" dirty="0" smtClean="0"/>
              <a:t> of anonymity depend on how much we let the </a:t>
            </a:r>
            <a:r>
              <a:rPr lang="en-US" dirty="0" err="1" smtClean="0"/>
              <a:t>adver-sary</a:t>
            </a:r>
            <a:r>
              <a:rPr lang="en-US" dirty="0" smtClean="0"/>
              <a:t> control the ring and the keys in it.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792088" cy="877944"/>
          </a:xfrm>
          <a:prstGeom prst="rect">
            <a:avLst/>
          </a:prstGeom>
        </p:spPr>
      </p:pic>
      <p:pic>
        <p:nvPicPr>
          <p:cNvPr id="8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78" y="2983104"/>
            <a:ext cx="720080" cy="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9" y="2562234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93" y="2714634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02" y="2950061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58" y="3322229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7762" y="2192902"/>
                <a:ext cx="7560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𝐾𝐺𝑒𝑛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62" y="2192902"/>
                <a:ext cx="7560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603846" y="2377568"/>
            <a:ext cx="976329" cy="42009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2690526" y="2377568"/>
            <a:ext cx="1157236" cy="35931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8464" y="2818515"/>
            <a:ext cx="276751" cy="307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264" flipH="1">
            <a:off x="5569510" y="2870661"/>
            <a:ext cx="269550" cy="294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001" flipH="1">
            <a:off x="5687444" y="2800400"/>
            <a:ext cx="262593" cy="3135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745" flipH="1">
            <a:off x="5753974" y="2641636"/>
            <a:ext cx="278216" cy="347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0554" flipH="1">
            <a:off x="5615333" y="2541581"/>
            <a:ext cx="279974" cy="346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52" y="2736882"/>
            <a:ext cx="338884" cy="3430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279">
            <a:off x="2051293" y="2640071"/>
            <a:ext cx="358971" cy="363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839">
            <a:off x="1981049" y="2419548"/>
            <a:ext cx="360256" cy="364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08">
            <a:off x="1837641" y="2714056"/>
            <a:ext cx="350716" cy="3549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715">
            <a:off x="1754871" y="2485605"/>
            <a:ext cx="394981" cy="39980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95536" y="3629545"/>
            <a:ext cx="617891" cy="879575"/>
            <a:chOff x="5659500" y="4644839"/>
            <a:chExt cx="617891" cy="8795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59608" y="3426071"/>
            <a:ext cx="617891" cy="879575"/>
            <a:chOff x="5659500" y="4644839"/>
            <a:chExt cx="617891" cy="8795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3749" y="3212976"/>
            <a:ext cx="617891" cy="879575"/>
            <a:chOff x="5659500" y="4644839"/>
            <a:chExt cx="617891" cy="8795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29773" y="2981473"/>
            <a:ext cx="617891" cy="879575"/>
            <a:chOff x="5659500" y="4644839"/>
            <a:chExt cx="617891" cy="8795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44" name="Straight Arrow Connector 43"/>
          <p:cNvCxnSpPr/>
          <p:nvPr/>
        </p:nvCxnSpPr>
        <p:spPr>
          <a:xfrm>
            <a:off x="2683504" y="3645024"/>
            <a:ext cx="28246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33" y="321297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people_juliane_krug_07c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57" y="321297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>
            <a:off x="2690526" y="4144827"/>
            <a:ext cx="2817578" cy="4253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602181" y="3717032"/>
            <a:ext cx="617891" cy="879575"/>
            <a:chOff x="5659500" y="4644839"/>
            <a:chExt cx="617891" cy="87957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59" name="Straight Arrow Connector 58"/>
          <p:cNvCxnSpPr/>
          <p:nvPr/>
        </p:nvCxnSpPr>
        <p:spPr>
          <a:xfrm flipH="1">
            <a:off x="1907704" y="4077072"/>
            <a:ext cx="5108" cy="57428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72290" y="4869160"/>
            <a:ext cx="492865" cy="667804"/>
            <a:chOff x="5659500" y="4862638"/>
            <a:chExt cx="492865" cy="66780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862638"/>
              <a:ext cx="446007" cy="56514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834744" y="5133416"/>
              <a:ext cx="317621" cy="397026"/>
            </a:xfrm>
            <a:prstGeom prst="rect">
              <a:avLst/>
            </a:prstGeom>
          </p:spPr>
        </p:pic>
      </p:grpSp>
      <p:pic>
        <p:nvPicPr>
          <p:cNvPr id="64" name="Picture 63" descr="people_juliane_krug_07c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350943" y="4869160"/>
            <a:ext cx="492865" cy="667804"/>
            <a:chOff x="5659500" y="4862638"/>
            <a:chExt cx="492865" cy="66780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862638"/>
              <a:ext cx="446007" cy="56514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834744" y="5133416"/>
              <a:ext cx="317621" cy="397026"/>
            </a:xfrm>
            <a:prstGeom prst="rect">
              <a:avLst/>
            </a:prstGeom>
          </p:spPr>
        </p:pic>
      </p:grpSp>
      <p:pic>
        <p:nvPicPr>
          <p:cNvPr id="69" name="Picture 68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484803" y="4479503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700827" y="4623519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988859" y="4479503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71" grpId="0"/>
      <p:bldP spid="72" grpId="0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 Properties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Unforgeability</a:t>
            </a:r>
            <a:r>
              <a:rPr lang="en-US" sz="2100" dirty="0" smtClean="0"/>
              <a:t>:</a:t>
            </a:r>
            <a:endParaRPr lang="fr-FR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792088" cy="877944"/>
          </a:xfrm>
          <a:prstGeom prst="rect">
            <a:avLst/>
          </a:prstGeom>
        </p:spPr>
      </p:pic>
      <p:pic>
        <p:nvPicPr>
          <p:cNvPr id="6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78" y="2983104"/>
            <a:ext cx="720080" cy="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9" y="2562234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93" y="2714634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02" y="2950061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58" y="3322229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7762" y="2192902"/>
                <a:ext cx="7560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𝐾𝐺𝑒𝑛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62" y="2192902"/>
                <a:ext cx="7560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4603846" y="2377568"/>
            <a:ext cx="976329" cy="42009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690526" y="2377568"/>
            <a:ext cx="1157236" cy="35931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8464" y="2818515"/>
            <a:ext cx="276751" cy="307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264" flipH="1">
            <a:off x="5569510" y="2870661"/>
            <a:ext cx="269550" cy="294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001" flipH="1">
            <a:off x="5687444" y="2800400"/>
            <a:ext cx="262593" cy="313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745" flipH="1">
            <a:off x="5753974" y="2641636"/>
            <a:ext cx="278216" cy="347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0554" flipH="1">
            <a:off x="5615333" y="2541581"/>
            <a:ext cx="279974" cy="346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52" y="2736882"/>
            <a:ext cx="338884" cy="343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279">
            <a:off x="2051293" y="2640071"/>
            <a:ext cx="358971" cy="363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839">
            <a:off x="1981049" y="2419548"/>
            <a:ext cx="360256" cy="364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08">
            <a:off x="1837641" y="2714056"/>
            <a:ext cx="350716" cy="3549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715">
            <a:off x="1754871" y="2485605"/>
            <a:ext cx="394981" cy="39980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95536" y="3629545"/>
            <a:ext cx="617891" cy="879575"/>
            <a:chOff x="5659500" y="4644839"/>
            <a:chExt cx="617891" cy="8795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9608" y="3426071"/>
            <a:ext cx="617891" cy="879575"/>
            <a:chOff x="5659500" y="4644839"/>
            <a:chExt cx="617891" cy="8795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13749" y="3212976"/>
            <a:ext cx="617891" cy="879575"/>
            <a:chOff x="5659500" y="4644839"/>
            <a:chExt cx="617891" cy="8795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29773" y="2981473"/>
            <a:ext cx="617891" cy="879575"/>
            <a:chOff x="5659500" y="4644839"/>
            <a:chExt cx="617891" cy="8795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36" name="Straight Arrow Connector 35"/>
          <p:cNvCxnSpPr/>
          <p:nvPr/>
        </p:nvCxnSpPr>
        <p:spPr>
          <a:xfrm>
            <a:off x="2683504" y="3645024"/>
            <a:ext cx="28246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779912" y="2996952"/>
            <a:ext cx="617891" cy="879575"/>
            <a:chOff x="5659500" y="4644839"/>
            <a:chExt cx="617891" cy="87957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52" name="Straight Arrow Connector 51"/>
          <p:cNvCxnSpPr/>
          <p:nvPr/>
        </p:nvCxnSpPr>
        <p:spPr>
          <a:xfrm flipH="1">
            <a:off x="6145919" y="3931281"/>
            <a:ext cx="5108" cy="57428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85378" y="4571836"/>
                <a:ext cx="3148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78" y="4571836"/>
                <a:ext cx="31481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55576" y="5157192"/>
            <a:ext cx="785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Could do this for a fixed ring, a chosen subring, or even </a:t>
            </a:r>
            <a:r>
              <a:rPr lang="en-US" dirty="0" err="1" smtClean="0"/>
              <a:t>allo</a:t>
            </a:r>
            <a:r>
              <a:rPr lang="en-US" dirty="0"/>
              <a:t>-</a:t>
            </a:r>
            <a:r>
              <a:rPr lang="en-US" dirty="0" smtClean="0"/>
              <a:t>wing insider corruptions (the adversary learns secret keys)</a:t>
            </a:r>
            <a:endParaRPr lang="fr-FR" dirty="0"/>
          </a:p>
        </p:txBody>
      </p:sp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pairings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88730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Two groups: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sz="2100" dirty="0" smtClean="0"/>
                  <a:t>, all of prime </a:t>
                </a:r>
                <a:r>
                  <a:rPr lang="fr-FR" sz="2100" dirty="0" err="1" smtClean="0"/>
                  <a:t>order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88730"/>
                <a:ext cx="7920880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6466" y="2060848"/>
                <a:ext cx="7858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66" y="2060848"/>
                <a:ext cx="785802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4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564904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Pairing: a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e</m:t>
                    </m:r>
                    <m:r>
                      <a:rPr lang="en-US" sz="2100" b="0" i="0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which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: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7920880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34458" y="3068960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Bilinear: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3438292"/>
                <a:ext cx="4608512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∈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38292"/>
                <a:ext cx="4608512" cy="420756"/>
              </a:xfrm>
              <a:prstGeom prst="rect">
                <a:avLst/>
              </a:prstGeom>
              <a:blipFill rotWithShape="1"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43608" y="3923764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Non-degenerate: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4376396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76396"/>
                <a:ext cx="1872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43608" y="4797152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Computable: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5696" y="5219908"/>
                <a:ext cx="5904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should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efficiently</a:t>
                </a:r>
                <a:r>
                  <a:rPr lang="fr-FR" dirty="0" smtClean="0"/>
                  <a:t> computable</a:t>
                </a:r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19908"/>
                <a:ext cx="590465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1001" y="5718447"/>
            <a:ext cx="77814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Pairings exist for many groups. Not all are efficiently computable!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 – 2-Ring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88730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Three groups: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>
                            <a:latin typeface="Algerian" panose="04020705040A02060702" pitchFamily="82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sz="2100" dirty="0" smtClean="0"/>
                  <a:t>, all of prime </a:t>
                </a:r>
                <a:r>
                  <a:rPr lang="fr-FR" sz="2100" dirty="0" err="1" smtClean="0"/>
                  <a:t>order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88730"/>
                <a:ext cx="7920880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6466" y="2060848"/>
                <a:ext cx="7858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Generator: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Algerian" panose="04020705040A02060702" pitchFamily="82" charset="0"/>
                      </a:rPr>
                      <m:t>G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66" y="2060848"/>
                <a:ext cx="785802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4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2492896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Key</a:t>
            </a:r>
            <a:r>
              <a:rPr lang="en-US" sz="2100" dirty="0" smtClean="0"/>
              <a:t> generation: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2908394"/>
                <a:ext cx="460851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. 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𝑃𝐾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p>
                    </m:sSup>
                  </m:oMath>
                </a14:m>
                <a:r>
                  <a:rPr lang="fr-FR" dirty="0" smtClean="0"/>
                  <a:t> .</a:t>
                </a:r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08394"/>
                <a:ext cx="4608512" cy="392993"/>
              </a:xfrm>
              <a:prstGeom prst="rect">
                <a:avLst/>
              </a:prstGeom>
              <a:blipFill rotWithShape="1">
                <a:blip r:embed="rId4"/>
                <a:stretch>
                  <a:fillRect l="-1058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3356992"/>
                <a:ext cx="7920880" cy="512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Signature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𝑃𝐾</m:t>
                    </m:r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𝑃𝐾</m:t>
                    </m:r>
                    <m:r>
                      <a:rPr lang="en-US" sz="2400" i="1">
                        <a:latin typeface="Cambria Math"/>
                      </a:rPr>
                      <m:t>′=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:</a:t>
                </a:r>
                <a:endParaRPr lang="fr-F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7920880" cy="512063"/>
              </a:xfrm>
              <a:prstGeom prst="rect">
                <a:avLst/>
              </a:prstGeom>
              <a:blipFill rotWithShape="1">
                <a:blip r:embed="rId5"/>
                <a:stretch>
                  <a:fillRect l="-692" t="-7143" b="-19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31640" y="3933056"/>
                <a:ext cx="763284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fr-FR" dirty="0" err="1" smtClean="0"/>
                  <a:t>hoose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 ←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fr-FR" dirty="0" smtClean="0"/>
                  <a:t>. Output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𝑃𝐾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33056"/>
                <a:ext cx="7632848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38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4260143"/>
                <a:ext cx="792088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Signature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</a:rPr>
                  <a:t>’,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𝑃𝐾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𝑃𝐾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:</a:t>
                </a:r>
                <a:endParaRPr lang="fr-F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60143"/>
                <a:ext cx="7920880" cy="490199"/>
              </a:xfrm>
              <a:prstGeom prst="rect">
                <a:avLst/>
              </a:prstGeom>
              <a:blipFill rotWithShape="1">
                <a:blip r:embed="rId7"/>
                <a:stretch>
                  <a:fillRect l="-692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640" y="4750221"/>
                <a:ext cx="7200800" cy="40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fr-FR" dirty="0" err="1" smtClean="0"/>
                  <a:t>hoose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 ←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 smtClean="0"/>
                  <a:t>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fr-FR" dirty="0" smtClean="0"/>
                  <a:t>. Output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50221"/>
                <a:ext cx="7200800" cy="406971"/>
              </a:xfrm>
              <a:prstGeom prst="rect">
                <a:avLst/>
              </a:prstGeom>
              <a:blipFill rotWithShape="1">
                <a:blip r:embed="rId8"/>
                <a:stretch>
                  <a:fillRect l="-677" t="-4478" b="-16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5245750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>
                    <a:solidFill>
                      <a:srgbClr val="FF0000"/>
                    </a:solidFill>
                  </a:rPr>
                  <a:t>Verification</a:t>
                </a:r>
                <a:r>
                  <a:rPr lang="en-US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on message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45750"/>
                <a:ext cx="7920880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1640" y="5686325"/>
                <a:ext cx="720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Output 1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𝑃𝐾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𝑃𝐾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86325"/>
                <a:ext cx="72008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677" t="-8333" r="-25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9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vs. Group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Ring Signatures: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2060848"/>
                <a:ext cx="7858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Signer needs to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dirty="0" smtClean="0"/>
                  <a:t> other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𝑃𝐾</m:t>
                    </m:r>
                  </m:oMath>
                </a14:m>
                <a:r>
                  <a:rPr lang="fr-FR" dirty="0" smtClean="0"/>
                  <a:t>s</a:t>
                </a:r>
                <a:endParaRPr lang="fr-F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60848"/>
                <a:ext cx="785802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6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71600" y="2780928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Signer remains completely untraceable, even if he misbehaves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203684"/>
            <a:ext cx="22413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accountability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80559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Group signatures</a:t>
            </a:r>
            <a:endParaRPr lang="fr-FR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411596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ring members “independent” of signer, unaware of him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355812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Signer registers into a group of arbitrarily many signers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4715852"/>
                <a:ext cx="7858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 on behalf of a group (with just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15852"/>
                <a:ext cx="785802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6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71600" y="5075892"/>
            <a:ext cx="78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Optional anonymity revocation</a:t>
            </a:r>
            <a:r>
              <a:rPr lang="en-US" dirty="0" smtClean="0"/>
              <a:t> : can extract signer if needed</a:t>
            </a:r>
            <a:endParaRPr lang="fr-FR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Signatures</a:t>
            </a:r>
            <a:endParaRPr lang="fr-FR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72760" y="3444230"/>
            <a:ext cx="1139200" cy="920874"/>
            <a:chOff x="3072760" y="3444230"/>
            <a:chExt cx="1139200" cy="920874"/>
          </a:xfrm>
        </p:grpSpPr>
        <p:pic>
          <p:nvPicPr>
            <p:cNvPr id="4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086" y="3444230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760" y="3444230"/>
              <a:ext cx="343911" cy="39360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354262" y="4812382"/>
            <a:ext cx="1139200" cy="920874"/>
            <a:chOff x="2354262" y="4812382"/>
            <a:chExt cx="1139200" cy="920874"/>
          </a:xfrm>
        </p:grpSpPr>
        <p:pic>
          <p:nvPicPr>
            <p:cNvPr id="6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588" y="4812382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4812382"/>
              <a:ext cx="343911" cy="39360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992640" y="2148086"/>
            <a:ext cx="1139200" cy="920874"/>
            <a:chOff x="1992640" y="2148086"/>
            <a:chExt cx="1139200" cy="920874"/>
          </a:xfrm>
        </p:grpSpPr>
        <p:pic>
          <p:nvPicPr>
            <p:cNvPr id="8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66" y="2148086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40" y="2148086"/>
              <a:ext cx="343911" cy="39360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70086" y="2924944"/>
            <a:ext cx="1139200" cy="920874"/>
            <a:chOff x="770086" y="2924944"/>
            <a:chExt cx="1139200" cy="920874"/>
          </a:xfrm>
        </p:grpSpPr>
        <p:pic>
          <p:nvPicPr>
            <p:cNvPr id="10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12" y="292494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" y="2924944"/>
              <a:ext cx="343911" cy="39360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930741" y="4349874"/>
            <a:ext cx="1139200" cy="920874"/>
            <a:chOff x="930741" y="4349874"/>
            <a:chExt cx="1139200" cy="920874"/>
          </a:xfrm>
        </p:grpSpPr>
        <p:pic>
          <p:nvPicPr>
            <p:cNvPr id="12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67" y="434987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349874"/>
              <a:ext cx="343911" cy="393604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465870" y="1772816"/>
            <a:ext cx="3818098" cy="43924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53" y="3361633"/>
            <a:ext cx="899769" cy="1140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457412" y="4201356"/>
            <a:ext cx="317621" cy="397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77" y="3492609"/>
            <a:ext cx="908575" cy="908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06" y="3429000"/>
            <a:ext cx="569118" cy="576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279">
            <a:off x="8053065" y="3282114"/>
            <a:ext cx="569118" cy="576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839">
            <a:off x="8083652" y="2991309"/>
            <a:ext cx="569118" cy="576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2908">
            <a:off x="7605980" y="3287930"/>
            <a:ext cx="569118" cy="576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715">
            <a:off x="7577024" y="3017230"/>
            <a:ext cx="569118" cy="57606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7286064" y="4485906"/>
            <a:ext cx="0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0238" y="3980694"/>
            <a:ext cx="1298044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9"/>
            <a:ext cx="486094" cy="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15" y="5301208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95" y="5301209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74" y="5311351"/>
            <a:ext cx="510154" cy="5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9" y="5317533"/>
            <a:ext cx="503971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sign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1585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More importantly: Telling good content from bad</a:t>
            </a:r>
            <a:endParaRPr lang="fr-FR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63" y="5176831"/>
            <a:ext cx="2397609" cy="127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01008"/>
            <a:ext cx="643342" cy="55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3" y="2672022"/>
            <a:ext cx="867544" cy="828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0" y="2039969"/>
            <a:ext cx="601154" cy="601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79047"/>
            <a:ext cx="1080120" cy="11971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48454" y="3728171"/>
            <a:ext cx="2263506" cy="32611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1963382" y="3086515"/>
            <a:ext cx="2248578" cy="6911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802620">
            <a:off x="2313634" y="34215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updates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07398" y="2420888"/>
            <a:ext cx="2104562" cy="94165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484810">
            <a:off x="2329556" y="2564343"/>
            <a:ext cx="152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irus</a:t>
            </a:r>
          </a:p>
          <a:p>
            <a:pPr algn="ctr"/>
            <a:r>
              <a:rPr lang="en-US" dirty="0" smtClean="0"/>
              <a:t>definitions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20951"/>
            <a:ext cx="908575" cy="908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3301534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20072" y="3212976"/>
            <a:ext cx="1872208" cy="8247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5292080" y="2891713"/>
            <a:ext cx="1800200" cy="8859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200132">
            <a:off x="5750936" y="36563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 rot="19938495">
            <a:off x="5427279" y="3105914"/>
            <a:ext cx="11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trojans</a:t>
            </a:r>
            <a:endParaRPr lang="fr-FR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20072" y="2420888"/>
            <a:ext cx="1799208" cy="1008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938495">
            <a:off x="5313090" y="2657940"/>
            <a:ext cx="11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viruses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914822" y="5210616"/>
            <a:ext cx="507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Updates vs. malware and </a:t>
            </a:r>
            <a:r>
              <a:rPr lang="en-US" dirty="0" err="1" smtClean="0"/>
              <a:t>trojans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914822" y="5579948"/>
            <a:ext cx="555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 should be sent by authorized party</a:t>
            </a:r>
            <a:endParaRPr lang="fr-FR" dirty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1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4" grpId="0"/>
      <p:bldP spid="19" grpId="0"/>
      <p:bldP spid="20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Signatures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3072760" y="3444230"/>
            <a:ext cx="1139200" cy="920874"/>
            <a:chOff x="3072760" y="3444230"/>
            <a:chExt cx="1139200" cy="920874"/>
          </a:xfrm>
        </p:grpSpPr>
        <p:pic>
          <p:nvPicPr>
            <p:cNvPr id="5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086" y="3444230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760" y="3444230"/>
              <a:ext cx="343911" cy="39360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354262" y="4812382"/>
            <a:ext cx="1139200" cy="920874"/>
            <a:chOff x="2354262" y="4812382"/>
            <a:chExt cx="1139200" cy="920874"/>
          </a:xfrm>
        </p:grpSpPr>
        <p:pic>
          <p:nvPicPr>
            <p:cNvPr id="8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588" y="4812382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4812382"/>
              <a:ext cx="343911" cy="39360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92640" y="2148086"/>
            <a:ext cx="1139200" cy="920874"/>
            <a:chOff x="1992640" y="2148086"/>
            <a:chExt cx="1139200" cy="920874"/>
          </a:xfrm>
        </p:grpSpPr>
        <p:pic>
          <p:nvPicPr>
            <p:cNvPr id="11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66" y="2148086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40" y="2148086"/>
              <a:ext cx="343911" cy="39360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70086" y="2924944"/>
            <a:ext cx="1139200" cy="920874"/>
            <a:chOff x="770086" y="2924944"/>
            <a:chExt cx="1139200" cy="920874"/>
          </a:xfrm>
        </p:grpSpPr>
        <p:pic>
          <p:nvPicPr>
            <p:cNvPr id="14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12" y="292494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" y="2924944"/>
              <a:ext cx="343911" cy="39360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30741" y="4349874"/>
            <a:ext cx="1139200" cy="920874"/>
            <a:chOff x="930741" y="4349874"/>
            <a:chExt cx="1139200" cy="920874"/>
          </a:xfrm>
        </p:grpSpPr>
        <p:pic>
          <p:nvPicPr>
            <p:cNvPr id="17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67" y="434987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349874"/>
              <a:ext cx="343911" cy="393604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/>
        </p:nvSpPr>
        <p:spPr>
          <a:xfrm>
            <a:off x="465870" y="1772816"/>
            <a:ext cx="3818098" cy="43924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77" y="3492609"/>
            <a:ext cx="908575" cy="908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53" y="3361633"/>
            <a:ext cx="899769" cy="1140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457412" y="4201356"/>
            <a:ext cx="317621" cy="39702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7286064" y="4485906"/>
            <a:ext cx="0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60238" y="3980694"/>
            <a:ext cx="1298044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9"/>
            <a:ext cx="486094" cy="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people_juliane_krug_07c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15" y="5301208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95" y="5301209"/>
            <a:ext cx="510153" cy="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74" y="5311351"/>
            <a:ext cx="510154" cy="5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9" y="5317533"/>
            <a:ext cx="503971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515757" y="2761706"/>
            <a:ext cx="872667" cy="883318"/>
            <a:chOff x="7515757" y="2761706"/>
            <a:chExt cx="872667" cy="8833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57" y="2761706"/>
              <a:ext cx="872667" cy="88331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740352" y="3140968"/>
              <a:ext cx="4320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G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5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Optional Anonymity Revocation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3072760" y="3444230"/>
            <a:ext cx="1139200" cy="920874"/>
            <a:chOff x="3072760" y="3444230"/>
            <a:chExt cx="1139200" cy="920874"/>
          </a:xfrm>
        </p:grpSpPr>
        <p:pic>
          <p:nvPicPr>
            <p:cNvPr id="5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086" y="3444230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760" y="3444230"/>
              <a:ext cx="343911" cy="39360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354262" y="4812382"/>
            <a:ext cx="1139200" cy="920874"/>
            <a:chOff x="2354262" y="4812382"/>
            <a:chExt cx="1139200" cy="920874"/>
          </a:xfrm>
        </p:grpSpPr>
        <p:pic>
          <p:nvPicPr>
            <p:cNvPr id="8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588" y="4812382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4812382"/>
              <a:ext cx="343911" cy="39360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92640" y="2148086"/>
            <a:ext cx="1139200" cy="920874"/>
            <a:chOff x="1992640" y="2148086"/>
            <a:chExt cx="1139200" cy="920874"/>
          </a:xfrm>
        </p:grpSpPr>
        <p:pic>
          <p:nvPicPr>
            <p:cNvPr id="11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66" y="2148086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40" y="2148086"/>
              <a:ext cx="343911" cy="39360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70086" y="2924944"/>
            <a:ext cx="1139200" cy="920874"/>
            <a:chOff x="770086" y="2924944"/>
            <a:chExt cx="1139200" cy="920874"/>
          </a:xfrm>
        </p:grpSpPr>
        <p:pic>
          <p:nvPicPr>
            <p:cNvPr id="14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412" y="292494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" y="2924944"/>
              <a:ext cx="343911" cy="39360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30741" y="4349874"/>
            <a:ext cx="1139200" cy="920874"/>
            <a:chOff x="930741" y="4349874"/>
            <a:chExt cx="1139200" cy="920874"/>
          </a:xfrm>
        </p:grpSpPr>
        <p:pic>
          <p:nvPicPr>
            <p:cNvPr id="17" name="Picture 4" descr="people_juliane_krug_07c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67" y="4349874"/>
              <a:ext cx="920874" cy="92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349874"/>
              <a:ext cx="343911" cy="393604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/>
        </p:nvSpPr>
        <p:spPr>
          <a:xfrm>
            <a:off x="465870" y="1772816"/>
            <a:ext cx="3818098" cy="43924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53" y="3361633"/>
            <a:ext cx="899769" cy="1140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457412" y="4201356"/>
            <a:ext cx="317621" cy="39702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7286064" y="4485906"/>
            <a:ext cx="0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8144" y="3901106"/>
            <a:ext cx="899994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63" y="5301209"/>
            <a:ext cx="486094" cy="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515757" y="2761706"/>
            <a:ext cx="872667" cy="883318"/>
            <a:chOff x="7515757" y="2761706"/>
            <a:chExt cx="872667" cy="8833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57" y="2761706"/>
              <a:ext cx="872667" cy="88331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740352" y="3140968"/>
              <a:ext cx="4320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G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90" y="2676084"/>
            <a:ext cx="584283" cy="562372"/>
          </a:xfrm>
          <a:prstGeom prst="rect">
            <a:avLst/>
          </a:prstGeom>
        </p:spPr>
      </p:pic>
      <p:pic>
        <p:nvPicPr>
          <p:cNvPr id="34" name="Picture 2" descr="#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04" y="3238456"/>
            <a:ext cx="902654" cy="10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Syntax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2037472"/>
                <a:ext cx="7992888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rgbClr val="FF0000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𝐺𝑆𝐾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={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𝑔𝑠𝑘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𝑔𝑠𝑘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𝐺𝑃𝐾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𝐺𝑀𝑆𝐾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KGen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𝑔𝑠𝑘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;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;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GVf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𝐺𝑃𝐾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pPr marL="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𝐹𝐴𝐼𝐿</m:t>
                    </m:r>
                  </m:oMath>
                </a14:m>
                <a:r>
                  <a:rPr lang="en-US" sz="2000" dirty="0" smtClean="0"/>
                  <a:t>}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Open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𝐺𝑀𝑆𝐾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37472"/>
                <a:ext cx="7992888" cy="1887696"/>
              </a:xfrm>
              <a:prstGeom prst="rect">
                <a:avLst/>
              </a:prstGeom>
              <a:blipFill rotWithShape="1"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4077072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100" dirty="0" smtClean="0"/>
                  <a:t>Sometimes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𝐺𝑀𝑆𝐾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𝐺𝑀𝐾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𝐺𝑅𝐾</m:t>
                        </m:r>
                      </m:e>
                    </m:d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77072"/>
                <a:ext cx="7920880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69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067944" y="4485906"/>
            <a:ext cx="0" cy="815302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Registration key</a:t>
            </a:r>
            <a:endParaRPr lang="fr-F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88024" y="4509120"/>
            <a:ext cx="720080" cy="299639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984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Revocation key</a:t>
            </a:r>
            <a:endParaRPr lang="fr-FR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9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Signature Properties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Full-anonymity: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37" y="3140968"/>
            <a:ext cx="792088" cy="877944"/>
          </a:xfrm>
          <a:prstGeom prst="rect">
            <a:avLst/>
          </a:prstGeom>
        </p:spPr>
      </p:pic>
      <p:pic>
        <p:nvPicPr>
          <p:cNvPr id="7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69" y="3152337"/>
            <a:ext cx="720080" cy="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50" y="393305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66" y="3174169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73" y="3462201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66" y="3750233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7027" y="2192902"/>
                <a:ext cx="7560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𝐾𝐺𝑒𝑛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7" y="2192902"/>
                <a:ext cx="7560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5213111" y="2377568"/>
            <a:ext cx="976329" cy="42009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299791" y="2377568"/>
            <a:ext cx="1157236" cy="35931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729" y="2818515"/>
            <a:ext cx="276751" cy="307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264" flipH="1">
            <a:off x="6178775" y="2870661"/>
            <a:ext cx="269550" cy="294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001" flipH="1">
            <a:off x="6296709" y="2800400"/>
            <a:ext cx="262593" cy="313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745" flipH="1">
            <a:off x="6363239" y="2641636"/>
            <a:ext cx="278216" cy="347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0554" flipH="1">
            <a:off x="6224598" y="2541581"/>
            <a:ext cx="279974" cy="34610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04801" y="3629545"/>
            <a:ext cx="617891" cy="879575"/>
            <a:chOff x="5659500" y="4644839"/>
            <a:chExt cx="617891" cy="8795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168873" y="3426071"/>
            <a:ext cx="617891" cy="879575"/>
            <a:chOff x="5659500" y="4644839"/>
            <a:chExt cx="617891" cy="87957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23014" y="3212976"/>
            <a:ext cx="617891" cy="879575"/>
            <a:chOff x="5659500" y="4644839"/>
            <a:chExt cx="617891" cy="8795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39038" y="2981473"/>
            <a:ext cx="617891" cy="879575"/>
            <a:chOff x="5659500" y="4644839"/>
            <a:chExt cx="617891" cy="87957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37" name="Straight Arrow Connector 36"/>
          <p:cNvCxnSpPr/>
          <p:nvPr/>
        </p:nvCxnSpPr>
        <p:spPr>
          <a:xfrm>
            <a:off x="3292769" y="3645024"/>
            <a:ext cx="28246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98" y="321297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people_juliane_krug_07c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22" y="321297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3299791" y="4144827"/>
            <a:ext cx="2817578" cy="4253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211446" y="3717032"/>
            <a:ext cx="617891" cy="879575"/>
            <a:chOff x="5659500" y="4644839"/>
            <a:chExt cx="617891" cy="8795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44" name="Straight Arrow Connector 43"/>
          <p:cNvCxnSpPr/>
          <p:nvPr/>
        </p:nvCxnSpPr>
        <p:spPr>
          <a:xfrm flipH="1">
            <a:off x="2516969" y="4077072"/>
            <a:ext cx="5108" cy="57428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681555" y="4869160"/>
            <a:ext cx="492865" cy="667804"/>
            <a:chOff x="5659500" y="4862638"/>
            <a:chExt cx="492865" cy="66780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862638"/>
              <a:ext cx="446007" cy="5651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834744" y="5133416"/>
              <a:ext cx="317621" cy="397026"/>
            </a:xfrm>
            <a:prstGeom prst="rect">
              <a:avLst/>
            </a:prstGeom>
          </p:spPr>
        </p:pic>
      </p:grpSp>
      <p:pic>
        <p:nvPicPr>
          <p:cNvPr id="48" name="Picture 47" descr="people_juliane_krug_07c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73" y="458112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2960208" y="4869160"/>
            <a:ext cx="492865" cy="667804"/>
            <a:chOff x="5659500" y="4862638"/>
            <a:chExt cx="492865" cy="66780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862638"/>
              <a:ext cx="446007" cy="56514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834744" y="5133416"/>
              <a:ext cx="317621" cy="397026"/>
            </a:xfrm>
            <a:prstGeom prst="rect">
              <a:avLst/>
            </a:prstGeom>
          </p:spPr>
        </p:pic>
      </p:grpSp>
      <p:pic>
        <p:nvPicPr>
          <p:cNvPr id="52" name="Picture 51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17" y="458112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94068" y="4479503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310092" y="4623519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598124" y="4479503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364382" y="2301990"/>
            <a:ext cx="656643" cy="694962"/>
            <a:chOff x="7515757" y="2761706"/>
            <a:chExt cx="872667" cy="883318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57" y="2761706"/>
              <a:ext cx="872667" cy="883318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718542" y="3140968"/>
              <a:ext cx="432048" cy="4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G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9465">
            <a:off x="6746520" y="2715766"/>
            <a:ext cx="584283" cy="562372"/>
          </a:xfrm>
          <a:prstGeom prst="rect">
            <a:avLst/>
          </a:prstGeom>
        </p:spPr>
      </p:pic>
      <p:pic>
        <p:nvPicPr>
          <p:cNvPr id="60" name="Picture 59" descr="people_juliane_krug_07c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73" y="285293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people_juliane_krug_07c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33" y="2886137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17" y="321297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people_juliane_krug_07c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6" y="350100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Signature Properties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Full-traceability: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37" y="3140968"/>
            <a:ext cx="792088" cy="877944"/>
          </a:xfrm>
          <a:prstGeom prst="rect">
            <a:avLst/>
          </a:prstGeom>
        </p:spPr>
      </p:pic>
      <p:pic>
        <p:nvPicPr>
          <p:cNvPr id="7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69" y="3152337"/>
            <a:ext cx="720080" cy="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50" y="393305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66" y="3174169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73" y="3462201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66" y="3750233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7027" y="2192902"/>
                <a:ext cx="7560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𝐾𝐺𝑒𝑛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7" y="2192902"/>
                <a:ext cx="7560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5213111" y="2377568"/>
            <a:ext cx="976329" cy="42009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299791" y="2377568"/>
            <a:ext cx="1157236" cy="35931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729" y="2818515"/>
            <a:ext cx="276751" cy="307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264" flipH="1">
            <a:off x="6178775" y="2870661"/>
            <a:ext cx="269550" cy="294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001" flipH="1">
            <a:off x="6296709" y="2800400"/>
            <a:ext cx="262593" cy="313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745" flipH="1">
            <a:off x="6363239" y="2641636"/>
            <a:ext cx="278216" cy="347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0554" flipH="1">
            <a:off x="6224598" y="2541581"/>
            <a:ext cx="279974" cy="34610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13749" y="3485529"/>
            <a:ext cx="617891" cy="879575"/>
            <a:chOff x="5659500" y="4644839"/>
            <a:chExt cx="617891" cy="8795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45797" y="3269505"/>
            <a:ext cx="617891" cy="879575"/>
            <a:chOff x="5659500" y="4644839"/>
            <a:chExt cx="617891" cy="8795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05837" y="2981473"/>
            <a:ext cx="617891" cy="879575"/>
            <a:chOff x="5659500" y="4644839"/>
            <a:chExt cx="617891" cy="87957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cxnSp>
        <p:nvCxnSpPr>
          <p:cNvPr id="37" name="Straight Arrow Connector 36"/>
          <p:cNvCxnSpPr/>
          <p:nvPr/>
        </p:nvCxnSpPr>
        <p:spPr>
          <a:xfrm>
            <a:off x="3292769" y="3645024"/>
            <a:ext cx="28246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530173" y="3068960"/>
            <a:ext cx="617891" cy="879575"/>
            <a:chOff x="5659500" y="4644839"/>
            <a:chExt cx="617891" cy="8795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644839"/>
              <a:ext cx="617891" cy="7829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939525" y="5127388"/>
              <a:ext cx="317621" cy="397026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364382" y="2301990"/>
            <a:ext cx="656643" cy="694962"/>
            <a:chOff x="7515757" y="2761706"/>
            <a:chExt cx="872667" cy="883318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57" y="2761706"/>
              <a:ext cx="872667" cy="883318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718542" y="3140968"/>
              <a:ext cx="432048" cy="4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G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9465">
            <a:off x="6722523" y="2742016"/>
            <a:ext cx="584283" cy="562372"/>
          </a:xfrm>
          <a:prstGeom prst="rect">
            <a:avLst/>
          </a:prstGeom>
        </p:spPr>
      </p:pic>
      <p:pic>
        <p:nvPicPr>
          <p:cNvPr id="60" name="Picture 59" descr="people_juliane_krug_07c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people_juliane_krug_07c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42666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people_juliane_krug_07c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001" flipH="1">
            <a:off x="859513" y="2944192"/>
            <a:ext cx="262593" cy="31353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6474" flipH="1">
            <a:off x="1861294" y="2658840"/>
            <a:ext cx="289674" cy="36132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1886" flipH="1">
            <a:off x="1327544" y="2759986"/>
            <a:ext cx="254396" cy="282801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 flipH="1">
            <a:off x="6516216" y="4229472"/>
            <a:ext cx="5108" cy="57428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311383" y="5281476"/>
            <a:ext cx="492865" cy="667804"/>
            <a:chOff x="5659500" y="4862638"/>
            <a:chExt cx="492865" cy="66780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500" y="4862638"/>
              <a:ext cx="446007" cy="5651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5834744" y="5133416"/>
              <a:ext cx="317621" cy="397026"/>
            </a:xfrm>
            <a:prstGeom prst="rect">
              <a:avLst/>
            </a:prstGeom>
          </p:spPr>
        </p:pic>
      </p:grpSp>
      <p:pic>
        <p:nvPicPr>
          <p:cNvPr id="71" name="Picture 70" descr="people_juliane_krug_0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93444"/>
            <a:ext cx="470855" cy="4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313550" y="4221088"/>
            <a:ext cx="443840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strategy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8873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Public key is a function of all the keys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Traceability: use a ZK proof of knowledge</a:t>
            </a:r>
          </a:p>
          <a:p>
            <a:r>
              <a:rPr lang="en-US" sz="2100" dirty="0"/>
              <a:t>	</a:t>
            </a:r>
            <a:r>
              <a:rPr lang="en-US" sz="2100" dirty="0" smtClean="0"/>
              <a:t>	  then  use extractability to trace 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869486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Further Reading: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37354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[BMW03] </a:t>
            </a:r>
            <a:r>
              <a:rPr lang="en-US" sz="2100" dirty="0" err="1" smtClean="0"/>
              <a:t>Bellare</a:t>
            </a:r>
            <a:r>
              <a:rPr lang="en-US" sz="2100" dirty="0" smtClean="0"/>
              <a:t>, </a:t>
            </a:r>
            <a:r>
              <a:rPr lang="en-US" sz="2100" dirty="0" err="1" smtClean="0"/>
              <a:t>Micciancio</a:t>
            </a:r>
            <a:r>
              <a:rPr lang="en-US" sz="2100" dirty="0" smtClean="0"/>
              <a:t>, </a:t>
            </a:r>
            <a:r>
              <a:rPr lang="en-US" sz="2100" dirty="0" err="1" smtClean="0"/>
              <a:t>Warinschi</a:t>
            </a:r>
            <a:r>
              <a:rPr lang="en-US" sz="2100" dirty="0" smtClean="0"/>
              <a:t>: “Foundations of Group Signatures: Formal Definitions, Simplified Requirements, and a Construction Based on General Assumptions”, CRYPTO 2003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92258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[BMW04] </a:t>
            </a:r>
            <a:r>
              <a:rPr lang="en-US" sz="2100" dirty="0" err="1" smtClean="0"/>
              <a:t>Boneh</a:t>
            </a:r>
            <a:r>
              <a:rPr lang="en-US" sz="2100" dirty="0" smtClean="0"/>
              <a:t>, </a:t>
            </a:r>
            <a:r>
              <a:rPr lang="en-US" sz="2100" dirty="0" err="1" smtClean="0"/>
              <a:t>Boyen</a:t>
            </a:r>
            <a:r>
              <a:rPr lang="en-US" sz="2100" dirty="0" smtClean="0"/>
              <a:t>, </a:t>
            </a:r>
            <a:r>
              <a:rPr lang="en-US" sz="2100" dirty="0" err="1" smtClean="0"/>
              <a:t>Shacham</a:t>
            </a:r>
            <a:r>
              <a:rPr lang="en-US" sz="2100" dirty="0" smtClean="0"/>
              <a:t>: “Short Group Signatures”, CRYPTO 2004</a:t>
            </a:r>
            <a:endParaRPr lang="fr-FR" sz="2100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7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far: MACs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2547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73358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86" y="2752999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962" y="373358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62" y="2608243"/>
            <a:ext cx="447278" cy="5667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12554" y="3284984"/>
            <a:ext cx="381642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60477" y="1844824"/>
            <a:ext cx="1375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Shared</a:t>
            </a:r>
            <a:endParaRPr lang="fr-FR" i="1" dirty="0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flipH="1">
            <a:off x="2123728" y="2029490"/>
            <a:ext cx="1536749" cy="578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045823" y="2029491"/>
            <a:ext cx="1758425" cy="57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7116"/>
            <a:ext cx="701824" cy="4678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870" y="2786533"/>
            <a:ext cx="270030" cy="3090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1845843"/>
            <a:ext cx="328870" cy="3763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60" y="4427820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Message authentication codes</a:t>
            </a:r>
            <a:endParaRPr lang="fr-FR" sz="21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822" y="4787860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implemented as a keyed hash function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914822" y="5138608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MSCheme</a:t>
            </a:r>
            <a:r>
              <a:rPr lang="en-US" dirty="0" smtClean="0"/>
              <a:t> = (</a:t>
            </a:r>
            <a:r>
              <a:rPr lang="en-US" dirty="0" err="1" smtClean="0"/>
              <a:t>KGen</a:t>
            </a:r>
            <a:r>
              <a:rPr lang="en-US" dirty="0" smtClean="0"/>
              <a:t>, MAC,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5616" y="5579948"/>
                <a:ext cx="741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;   </m:t>
                      </m:r>
                      <m:r>
                        <a:rPr lang="en-US" b="0" i="1" smtClean="0">
                          <a:latin typeface="Cambria Math"/>
                        </a:rPr>
                        <m:t>𝑡𝑎𝑔</m:t>
                      </m:r>
                      <m:r>
                        <a:rPr lang="en-US" b="0" i="1" smtClean="0">
                          <a:latin typeface="Cambria Math"/>
                        </a:rPr>
                        <m:t> 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MAC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;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Vf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𝑡𝑎𝑔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9948"/>
                <a:ext cx="741682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7544" y="6011996"/>
            <a:ext cx="82089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Repudiation: anyone with </a:t>
            </a:r>
            <a:r>
              <a:rPr lang="en-US" dirty="0" err="1" smtClean="0">
                <a:solidFill>
                  <a:srgbClr val="FF0000"/>
                </a:solidFill>
              </a:rPr>
              <a:t>sk</a:t>
            </a:r>
            <a:r>
              <a:rPr lang="en-US" dirty="0" smtClean="0">
                <a:solidFill>
                  <a:srgbClr val="FF0000"/>
                </a:solidFill>
              </a:rPr>
              <a:t> can generate a tag (at least two people)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8" name="Picture 2" descr="#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6122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#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21297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PK digital signatures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1909216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2917327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6744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2917327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76064" cy="729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79712" y="2468729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2" y="2917327"/>
            <a:ext cx="1080120" cy="11971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79712" y="2684753"/>
            <a:ext cx="1944216" cy="6480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2684753"/>
            <a:ext cx="1800200" cy="7200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062671"/>
            <a:ext cx="540060" cy="684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6801"/>
            <a:ext cx="540060" cy="684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43911" cy="3936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47298" y="1782680"/>
            <a:ext cx="569118" cy="576064"/>
            <a:chOff x="4788024" y="3934613"/>
            <a:chExt cx="792088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072823" y="2115602"/>
            <a:ext cx="317621" cy="397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720895" y="3481276"/>
            <a:ext cx="317621" cy="397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997258" y="3513714"/>
            <a:ext cx="317621" cy="397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560" y="4653136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SScheme</a:t>
            </a:r>
            <a:r>
              <a:rPr lang="en-US" sz="2100" dirty="0" smtClean="0"/>
              <a:t> = (</a:t>
            </a:r>
            <a:r>
              <a:rPr lang="en-US" sz="2100" dirty="0" err="1" smtClean="0"/>
              <a:t>KGen</a:t>
            </a:r>
            <a:r>
              <a:rPr lang="en-US" sz="2100" dirty="0" smtClean="0"/>
              <a:t>, Sign, </a:t>
            </a:r>
            <a:r>
              <a:rPr lang="en-US" sz="2100" dirty="0" err="1" smtClean="0"/>
              <a:t>Vf</a:t>
            </a:r>
            <a:r>
              <a:rPr lang="en-US" sz="2100" dirty="0" smtClean="0"/>
              <a:t>)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5616" y="5085184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𝑝𝑘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Sign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Vf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𝑝𝑘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7416824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587058" y="5589240"/>
            <a:ext cx="40324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Anyone can verify the signature!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361" y="5979623"/>
            <a:ext cx="81951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Non-repudiation: signer can never deny generating a real signature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9" name="Picture 2" descr="#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06" y="252993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#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08" y="2504733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Signatures vs. PK Encryption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common misconception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003257" y="278092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Hash and Sign method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15026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Privacy-preserving signatures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077916" y="364502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Ring signatures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005908" y="2430180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Signature Scheme security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16" y="4427820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signatures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1077916" y="4014356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Rings vs. Groups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5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misconception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236543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337354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2959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337354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1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2" y="4741695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0806" y="5749806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9223"/>
            <a:ext cx="908575" cy="908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0272" y="5749806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556792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13978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  <a:endParaRPr lang="fr-FR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2482" y="2000372"/>
            <a:ext cx="569118" cy="631521"/>
            <a:chOff x="4788024" y="3934613"/>
            <a:chExt cx="792088" cy="8683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979712" y="5445224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12360" y="4437112"/>
            <a:ext cx="569118" cy="576064"/>
            <a:chOff x="4788024" y="3934613"/>
            <a:chExt cx="792088" cy="7920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691680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3" y="2132856"/>
            <a:ext cx="343911" cy="3936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4547564"/>
            <a:ext cx="343911" cy="3936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35696" y="1916832"/>
            <a:ext cx="896783" cy="903146"/>
            <a:chOff x="1835696" y="3140968"/>
            <a:chExt cx="1285278" cy="117643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364088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8" y="2216395"/>
            <a:ext cx="1175956" cy="107306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283968" y="2780928"/>
            <a:ext cx="569118" cy="631521"/>
            <a:chOff x="4788024" y="3934613"/>
            <a:chExt cx="792088" cy="86834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3136"/>
            <a:ext cx="540060" cy="6843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486869" y="5065452"/>
            <a:ext cx="317621" cy="397026"/>
          </a:xfrm>
          <a:prstGeom prst="rect">
            <a:avLst/>
          </a:prstGeom>
        </p:spPr>
      </p:pic>
      <p:pic>
        <p:nvPicPr>
          <p:cNvPr id="44" name="Picture 2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4881354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#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80" y="574980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31840" y="3717032"/>
            <a:ext cx="2808312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Inverse mechanisms?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195497" y="1916832"/>
            <a:ext cx="896783" cy="903146"/>
            <a:chOff x="1835696" y="3140968"/>
            <a:chExt cx="1285278" cy="117643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7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4" grpId="0"/>
      <p:bldP spid="1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940152" y="5229200"/>
            <a:ext cx="1781350" cy="450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550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3209201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5940152" y="3713257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5940152" y="4217313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5940152" y="4721369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misconception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Can we build signatures from encryption?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Completely different functionality and goals!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149924" y="2551837"/>
            <a:ext cx="2990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Property</a:t>
            </a:r>
          </a:p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2551837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Encryption</a:t>
            </a:r>
          </a:p>
          <a:p>
            <a:pPr algn="ctr"/>
            <a:r>
              <a:rPr lang="en-US" dirty="0" smtClean="0"/>
              <a:t>schemes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2551837"/>
            <a:ext cx="17813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Signatures</a:t>
            </a:r>
          </a:p>
          <a:p>
            <a:pPr algn="ctr"/>
            <a:r>
              <a:rPr lang="en-US" dirty="0" smtClean="0"/>
              <a:t>schemes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1149924" y="3199909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Message integrity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1149924" y="3713257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Message confidentiality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1149924" y="4217313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Non-repudiation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1149924" y="4721369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Sender authentication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3199909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139952" y="3713257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4217313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4139952" y="4721369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30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3281209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4793377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80" y="378526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80" y="4289321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8526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89321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1209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3377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11560" y="5893822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Using one primitive to get the other is dangerous!</a:t>
            </a:r>
            <a:endParaRPr lang="fr-FR" sz="2100" dirty="0"/>
          </a:p>
        </p:txBody>
      </p:sp>
      <p:sp>
        <p:nvSpPr>
          <p:cNvPr id="44" name="TextBox 43"/>
          <p:cNvSpPr txBox="1"/>
          <p:nvPr/>
        </p:nvSpPr>
        <p:spPr>
          <a:xfrm>
            <a:off x="1149924" y="5225425"/>
            <a:ext cx="2990028" cy="451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Single receiver</a:t>
            </a:r>
            <a:endParaRPr lang="fr-FR" dirty="0"/>
          </a:p>
        </p:txBody>
      </p:sp>
      <p:sp>
        <p:nvSpPr>
          <p:cNvPr id="45" name="TextBox 44"/>
          <p:cNvSpPr txBox="1"/>
          <p:nvPr/>
        </p:nvSpPr>
        <p:spPr>
          <a:xfrm>
            <a:off x="4139952" y="5225425"/>
            <a:ext cx="1800200" cy="450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550" dirty="0"/>
          </a:p>
        </p:txBody>
      </p:sp>
      <p:pic>
        <p:nvPicPr>
          <p:cNvPr id="46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30120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35" grpId="0" animBg="1"/>
      <p:bldP spid="36" grpId="0" animBg="1"/>
      <p:bldP spid="37" grpId="0" animBg="1"/>
      <p:bldP spid="4" grpId="0"/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42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73216"/>
            <a:ext cx="804642" cy="795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Signatures – Structure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SSchemes</a:t>
            </a:r>
            <a:r>
              <a:rPr lang="en-US" sz="2400" dirty="0" smtClean="0"/>
              <a:t> = (</a:t>
            </a:r>
            <a:r>
              <a:rPr lang="en-US" sz="2400" dirty="0" err="1" smtClean="0"/>
              <a:t>KGen</a:t>
            </a:r>
            <a:r>
              <a:rPr lang="en-US" sz="2400" dirty="0" smtClean="0"/>
              <a:t>, Sign, Verify)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blipFill rotWithShape="1">
                <a:blip r:embed="rId3"/>
                <a:stretch>
                  <a:fillRect l="-1145" t="-5405" r="-1908" b="-24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483768" y="2785859"/>
            <a:ext cx="1728192" cy="71514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4211960" y="2785859"/>
            <a:ext cx="2088232" cy="6431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573016"/>
            <a:ext cx="540060" cy="6180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23728" y="3573016"/>
            <a:ext cx="792088" cy="792088"/>
            <a:chOff x="4788024" y="4426093"/>
            <a:chExt cx="792088" cy="7920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10994" y="473067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211960" y="2324864"/>
            <a:ext cx="776136" cy="533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328592" y="2136201"/>
            <a:ext cx="347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Security parameter:</a:t>
            </a:r>
          </a:p>
          <a:p>
            <a:r>
              <a:rPr lang="en-US" sz="2400" dirty="0" smtClean="0"/>
              <a:t>determines key size</a:t>
            </a:r>
            <a:endParaRPr lang="fr-F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99695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Everyone</a:t>
            </a:r>
            <a:endParaRPr lang="fr-FR" sz="2400" dirty="0" smtClean="0"/>
          </a:p>
        </p:txBody>
      </p:sp>
      <p:sp>
        <p:nvSpPr>
          <p:cNvPr id="20" name="Oval 19"/>
          <p:cNvSpPr/>
          <p:nvPr/>
        </p:nvSpPr>
        <p:spPr>
          <a:xfrm>
            <a:off x="2123728" y="3471391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2084" y="3831431"/>
                <a:ext cx="5938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84" y="3831431"/>
                <a:ext cx="59381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020" r="-2020" b="-19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6380" y="3831431"/>
                <a:ext cx="5938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80" y="3831431"/>
                <a:ext cx="5938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4419" y="5230941"/>
                <a:ext cx="179685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Vf(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19" y="5230941"/>
                <a:ext cx="1796854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6849" r="-337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32" idx="3"/>
          </p:cNvCxnSpPr>
          <p:nvPr/>
        </p:nvCxnSpPr>
        <p:spPr>
          <a:xfrm flipH="1">
            <a:off x="5004048" y="4242749"/>
            <a:ext cx="1425758" cy="13888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92846" y="4509120"/>
            <a:ext cx="1447106" cy="112251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214" y="4862626"/>
                <a:ext cx="65481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𝑚</m:t>
                      </m:r>
                      <m:r>
                        <a:rPr lang="en-US" sz="2100" b="0" i="1" smtClean="0">
                          <a:latin typeface="Cambria Math"/>
                        </a:rPr>
                        <m:t>,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214" y="4862626"/>
                <a:ext cx="654818" cy="4154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6316144" y="3356992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04048" y="5733256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32240" y="4726305"/>
                <a:ext cx="194421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Sign(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26305"/>
                <a:ext cx="1944216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6849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 descr="people_juliane_krug_07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7" y="3429000"/>
            <a:ext cx="1005924" cy="10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5" y="3528537"/>
            <a:ext cx="908575" cy="9085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1" y="3528537"/>
            <a:ext cx="908575" cy="9085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" y="3528537"/>
            <a:ext cx="908575" cy="9085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" y="3528537"/>
            <a:ext cx="908575" cy="908575"/>
          </a:xfrm>
          <a:prstGeom prst="rect">
            <a:avLst/>
          </a:prstGeom>
        </p:spPr>
      </p:pic>
      <p:pic>
        <p:nvPicPr>
          <p:cNvPr id="56" name="Picture 4" descr="#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31" y="458418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#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3" y="4550941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#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5" y="452573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24/10/2014       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593103" y="5860018"/>
            <a:ext cx="317621" cy="3970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46" y="5373216"/>
            <a:ext cx="804642" cy="7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  <p:bldP spid="13" grpId="0"/>
      <p:bldP spid="15" grpId="0"/>
      <p:bldP spid="20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2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40318</TotalTime>
  <Words>2184</Words>
  <Application>Microsoft Office PowerPoint</Application>
  <PresentationFormat>On-screen Show (4:3)</PresentationFormat>
  <Paragraphs>336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Privacy in signatures. Hiding in rings, hiding in groups</vt:lpstr>
      <vt:lpstr>Message authenticity</vt:lpstr>
      <vt:lpstr>Why sign</vt:lpstr>
      <vt:lpstr>So far: MACs</vt:lpstr>
      <vt:lpstr>Now: PK digital signatures</vt:lpstr>
      <vt:lpstr>Contents</vt:lpstr>
      <vt:lpstr>Common misconception</vt:lpstr>
      <vt:lpstr>Common misconception</vt:lpstr>
      <vt:lpstr>Digital Signatures – Structure</vt:lpstr>
      <vt:lpstr>Signature Security</vt:lpstr>
      <vt:lpstr>Inverse mechanisms?</vt:lpstr>
      <vt:lpstr>Abuse encryption step</vt:lpstr>
      <vt:lpstr>Inverse mechanisms?</vt:lpstr>
      <vt:lpstr>Choosing messages well</vt:lpstr>
      <vt:lpstr>Attacks against Signatures</vt:lpstr>
      <vt:lpstr>Attacks against Signatures</vt:lpstr>
      <vt:lpstr>Attacks against Signatures</vt:lpstr>
      <vt:lpstr>Attacks against Signatures</vt:lpstr>
      <vt:lpstr>Hash and Sign in general</vt:lpstr>
      <vt:lpstr>Contents</vt:lpstr>
      <vt:lpstr>So far: integrity &amp; authenticity</vt:lpstr>
      <vt:lpstr>Ring Signatures</vt:lpstr>
      <vt:lpstr>Ring Signatures</vt:lpstr>
      <vt:lpstr>Ring Signature Properties</vt:lpstr>
      <vt:lpstr>Ring Signature Properties</vt:lpstr>
      <vt:lpstr>Aside: pairings</vt:lpstr>
      <vt:lpstr>Ring Signature – 2-Ring</vt:lpstr>
      <vt:lpstr>Ring vs. Group</vt:lpstr>
      <vt:lpstr>Ring Signatures</vt:lpstr>
      <vt:lpstr>Group Signatures</vt:lpstr>
      <vt:lpstr>Optional Anonymity Revocation</vt:lpstr>
      <vt:lpstr>Group Signatures</vt:lpstr>
      <vt:lpstr>Group Signature Properties</vt:lpstr>
      <vt:lpstr>Group Signature Properties</vt:lpstr>
      <vt:lpstr>General strategy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2618</cp:revision>
  <dcterms:created xsi:type="dcterms:W3CDTF">2013-09-18T18:56:52Z</dcterms:created>
  <dcterms:modified xsi:type="dcterms:W3CDTF">2014-10-24T07:42:44Z</dcterms:modified>
</cp:coreProperties>
</file>