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9"/>
  </p:notesMasterIdLst>
  <p:sldIdLst>
    <p:sldId id="256" r:id="rId2"/>
    <p:sldId id="453" r:id="rId3"/>
    <p:sldId id="444" r:id="rId4"/>
    <p:sldId id="495" r:id="rId5"/>
    <p:sldId id="497" r:id="rId6"/>
    <p:sldId id="498" r:id="rId7"/>
    <p:sldId id="500" r:id="rId8"/>
    <p:sldId id="510" r:id="rId9"/>
    <p:sldId id="494" r:id="rId10"/>
    <p:sldId id="496" r:id="rId11"/>
    <p:sldId id="499" r:id="rId12"/>
    <p:sldId id="501" r:id="rId13"/>
    <p:sldId id="502" r:id="rId14"/>
    <p:sldId id="503" r:id="rId15"/>
    <p:sldId id="504" r:id="rId16"/>
    <p:sldId id="505" r:id="rId17"/>
    <p:sldId id="506" r:id="rId18"/>
    <p:sldId id="507" r:id="rId19"/>
    <p:sldId id="508" r:id="rId20"/>
    <p:sldId id="509" r:id="rId21"/>
    <p:sldId id="511" r:id="rId22"/>
    <p:sldId id="512" r:id="rId23"/>
    <p:sldId id="513" r:id="rId24"/>
    <p:sldId id="514" r:id="rId25"/>
    <p:sldId id="515" r:id="rId26"/>
    <p:sldId id="516" r:id="rId27"/>
    <p:sldId id="517" r:id="rId28"/>
    <p:sldId id="518" r:id="rId29"/>
    <p:sldId id="519" r:id="rId30"/>
    <p:sldId id="520" r:id="rId31"/>
    <p:sldId id="521" r:id="rId32"/>
    <p:sldId id="522" r:id="rId33"/>
    <p:sldId id="523" r:id="rId34"/>
    <p:sldId id="524" r:id="rId35"/>
    <p:sldId id="525" r:id="rId36"/>
    <p:sldId id="526" r:id="rId37"/>
    <p:sldId id="26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6709"/>
    <a:srgbClr val="20A20E"/>
    <a:srgbClr val="F6A96A"/>
    <a:srgbClr val="FF0066"/>
    <a:srgbClr val="F68412"/>
    <a:srgbClr val="FF6600"/>
    <a:srgbClr val="F68A1E"/>
    <a:srgbClr val="5E9F4F"/>
    <a:srgbClr val="F7B075"/>
    <a:srgbClr val="F9D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2" autoAdjust="0"/>
    <p:restoredTop sz="97115" autoAdjust="0"/>
  </p:normalViewPr>
  <p:slideViewPr>
    <p:cSldViewPr>
      <p:cViewPr varScale="1">
        <p:scale>
          <a:sx n="66" d="100"/>
          <a:sy n="66" d="100"/>
        </p:scale>
        <p:origin x="-4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3C154-E174-414B-91C0-837E48453F8E}" type="datetimeFigureOut">
              <a:rPr lang="en-GB" smtClean="0"/>
              <a:t>10/11/2014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3BE01-C2ED-48B9-A63C-9CD1548780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273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3BE01-C2ED-48B9-A63C-9CD1548780C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384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620688"/>
            <a:ext cx="8306809" cy="2130742"/>
          </a:xfrm>
          <a:prstGeom prst="roundRect">
            <a:avLst>
              <a:gd name="adj" fmla="val 457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8890" cap="rnd" cmpd="sng" algn="ctr">
            <a:noFill/>
            <a:prstDash val="solid"/>
          </a:ln>
          <a:effectLst>
            <a:outerShdw blurRad="50800" dist="38100" dir="5400000" algn="t" rotWithShape="0">
              <a:schemeClr val="bg1">
                <a:lumMod val="5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 hasCustomPrompt="1"/>
          </p:nvPr>
        </p:nvSpPr>
        <p:spPr>
          <a:xfrm>
            <a:off x="683568" y="908720"/>
            <a:ext cx="7954080" cy="1440160"/>
          </a:xfrm>
        </p:spPr>
        <p:txBody>
          <a:bodyPr lIns="45720" rIns="45720" bIns="45720">
            <a:noAutofit/>
          </a:bodyPr>
          <a:lstStyle>
            <a:lvl1pPr algn="l">
              <a:defRPr sz="4000" b="1" baseline="0">
                <a:solidFill>
                  <a:schemeClr val="accent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alibri" pitchFamily="34" charset="0"/>
              </a:defRPr>
            </a:lvl1pPr>
            <a:extLst/>
          </a:lstStyle>
          <a:p>
            <a:r>
              <a:rPr kumimoji="0" lang="en-US" dirty="0" smtClean="0"/>
              <a:t>Notions of Privacy: Identity-Hiding, </a:t>
            </a:r>
            <a:r>
              <a:rPr kumimoji="0" lang="en-US" dirty="0" err="1" smtClean="0"/>
              <a:t>Untraceability</a:t>
            </a:r>
            <a:r>
              <a:rPr kumimoji="0" lang="en-US" dirty="0" smtClean="0"/>
              <a:t> &amp; </a:t>
            </a:r>
            <a:r>
              <a:rPr kumimoji="0" lang="en-US" dirty="0" err="1" smtClean="0"/>
              <a:t>Prover</a:t>
            </a:r>
            <a:r>
              <a:rPr kumimoji="0" lang="en-US" dirty="0" smtClean="0"/>
              <a:t> Anonymity</a:t>
            </a:r>
            <a:endParaRPr kumimoji="0" lang="en-US" dirty="0"/>
          </a:p>
        </p:txBody>
      </p:sp>
      <p:pic>
        <p:nvPicPr>
          <p:cNvPr id="9" name="Picture 8" descr="CIDRE5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79912" y="3427848"/>
            <a:ext cx="2016224" cy="2161392"/>
          </a:xfrm>
          <a:prstGeom prst="rect">
            <a:avLst/>
          </a:prstGeom>
          <a:effectLst>
            <a:outerShdw blurRad="152400" dist="317500" dir="5400000" sx="90000" sy="-19000" rotWithShape="0">
              <a:schemeClr val="accent1">
                <a:lumMod val="75000"/>
                <a:alpha val="15000"/>
              </a:schemeClr>
            </a:outerShdw>
          </a:effectLst>
        </p:spPr>
      </p:pic>
      <p:sp>
        <p:nvSpPr>
          <p:cNvPr id="12" name="Subtitle 19"/>
          <p:cNvSpPr txBox="1">
            <a:spLocks/>
          </p:cNvSpPr>
          <p:nvPr userDrawn="1"/>
        </p:nvSpPr>
        <p:spPr>
          <a:xfrm>
            <a:off x="755576" y="5589240"/>
            <a:ext cx="2986672" cy="576064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Rennes, 07/11/2014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ubtitle 19"/>
          <p:cNvSpPr txBox="1">
            <a:spLocks/>
          </p:cNvSpPr>
          <p:nvPr userDrawn="1"/>
        </p:nvSpPr>
        <p:spPr>
          <a:xfrm>
            <a:off x="5758472" y="5589240"/>
            <a:ext cx="2088232" cy="432048"/>
          </a:xfrm>
          <a:prstGeom prst="rect">
            <a:avLst/>
          </a:prstGeom>
        </p:spPr>
        <p:txBody>
          <a:bodyPr vert="horz" lIns="182880" tIns="0">
            <a:normAutofit fontScale="92500"/>
          </a:bodyPr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Cristina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Onete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19"/>
          <p:cNvSpPr txBox="1">
            <a:spLocks/>
          </p:cNvSpPr>
          <p:nvPr userDrawn="1"/>
        </p:nvSpPr>
        <p:spPr>
          <a:xfrm>
            <a:off x="4139952" y="5733255"/>
            <a:ext cx="1368152" cy="792747"/>
          </a:xfrm>
          <a:prstGeom prst="rect">
            <a:avLst/>
          </a:prstGeom>
        </p:spPr>
        <p:txBody>
          <a:bodyPr vert="horz" lIns="182880" tIns="0">
            <a:normAutofit fontScale="92500"/>
          </a:bodyPr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CIDRE/INRIA</a:t>
            </a:r>
          </a:p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ubtitle 19"/>
          <p:cNvSpPr txBox="1">
            <a:spLocks/>
          </p:cNvSpPr>
          <p:nvPr userDrawn="1"/>
        </p:nvSpPr>
        <p:spPr>
          <a:xfrm>
            <a:off x="5724127" y="5949280"/>
            <a:ext cx="3112727" cy="432048"/>
          </a:xfrm>
          <a:prstGeom prst="rect">
            <a:avLst/>
          </a:prstGeom>
        </p:spPr>
        <p:txBody>
          <a:bodyPr vert="horz" lIns="182880" tIns="0">
            <a:normAutofit fontScale="92500"/>
          </a:bodyPr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maria-cristina.onete@irisa.fr</a:t>
            </a:r>
          </a:p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0302F5-9172-4F14-AA4C-ADEF218FF0C6}" type="datetime1">
              <a:rPr lang="en-GB" smtClean="0"/>
              <a:t>10/11/2014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A3DD95-53F3-45D3-A7DF-59013775420A}" type="datetime1">
              <a:rPr lang="en-GB" smtClean="0"/>
              <a:t>10/11/2014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F04A9B-06C3-4E9A-9807-4070CE1F3A84}" type="datetime1">
              <a:rPr lang="en-GB" smtClean="0"/>
              <a:t>10/11/2014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56AA6D-430A-4EDD-A0A6-580D5FEA068B}" type="datetime1">
              <a:rPr lang="en-GB" smtClean="0"/>
              <a:t>10/11/2014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548680"/>
            <a:ext cx="7393763" cy="864096"/>
          </a:xfrm>
          <a:prstGeom prst="roundRect">
            <a:avLst>
              <a:gd name="adj" fmla="val 457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9050" cap="rnd" cmpd="dbl" algn="ctr">
            <a:noFill/>
            <a:prstDash val="solid"/>
          </a:ln>
          <a:effectLst>
            <a:outerShdw blurRad="50800" dist="38100" dir="5400000" algn="t" rotWithShape="0">
              <a:schemeClr val="bg1">
                <a:lumMod val="5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pic>
        <p:nvPicPr>
          <p:cNvPr id="9" name="Picture 8" descr="CIDRE5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56376" y="548680"/>
            <a:ext cx="864096" cy="926311"/>
          </a:xfrm>
          <a:prstGeom prst="rect">
            <a:avLst/>
          </a:prstGeom>
          <a:effectLst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896544" y="6376243"/>
            <a:ext cx="3923928" cy="365125"/>
          </a:xfrm>
        </p:spPr>
        <p:txBody>
          <a:bodyPr wrap="square"/>
          <a:lstStyle>
            <a:lvl1pPr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07/11/2014       ||     </a:t>
            </a:r>
            <a:fld id="{D8472E0F-1C1C-4907-A0E0-D21603F396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539552" y="755993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4000" dirty="0" smtClean="0"/>
              <a:t> </a:t>
            </a:r>
            <a:endParaRPr lang="en-GB" sz="4000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068640" y="892858"/>
            <a:ext cx="6743720" cy="447910"/>
          </a:xfrm>
        </p:spPr>
        <p:txBody>
          <a:bodyPr/>
          <a:lstStyle>
            <a:lvl1pPr>
              <a:defRPr b="0">
                <a:solidFill>
                  <a:srgbClr val="B72F3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620688"/>
            <a:ext cx="8306809" cy="2130742"/>
          </a:xfrm>
          <a:prstGeom prst="roundRect">
            <a:avLst>
              <a:gd name="adj" fmla="val 457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8890" cap="rnd" cmpd="sng" algn="ctr">
            <a:noFill/>
            <a:prstDash val="solid"/>
          </a:ln>
          <a:effectLst>
            <a:outerShdw blurRad="50800" dist="38100" dir="5400000" algn="t" rotWithShape="0">
              <a:schemeClr val="bg1">
                <a:lumMod val="5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 hasCustomPrompt="1"/>
          </p:nvPr>
        </p:nvSpPr>
        <p:spPr>
          <a:xfrm>
            <a:off x="683568" y="1340768"/>
            <a:ext cx="7954080" cy="648072"/>
          </a:xfrm>
        </p:spPr>
        <p:txBody>
          <a:bodyPr lIns="45720" rIns="45720" bIns="45720">
            <a:noAutofit/>
          </a:bodyPr>
          <a:lstStyle>
            <a:lvl1pPr algn="ctr">
              <a:defRPr sz="4000" b="1" baseline="0">
                <a:solidFill>
                  <a:schemeClr val="accent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alibri" pitchFamily="34" charset="0"/>
              </a:defRPr>
            </a:lvl1pPr>
            <a:extLst/>
          </a:lstStyle>
          <a:p>
            <a:r>
              <a:rPr kumimoji="0" lang="en-US" dirty="0" smtClean="0"/>
              <a:t>Thanks!</a:t>
            </a:r>
            <a:endParaRPr kumimoji="0" lang="en-US" dirty="0"/>
          </a:p>
        </p:txBody>
      </p:sp>
      <p:pic>
        <p:nvPicPr>
          <p:cNvPr id="9" name="Picture 8" descr="CIDRE5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79912" y="3427848"/>
            <a:ext cx="2016224" cy="2161392"/>
          </a:xfrm>
          <a:prstGeom prst="rect">
            <a:avLst/>
          </a:prstGeom>
          <a:effectLst>
            <a:outerShdw blurRad="152400" dist="317500" dir="5400000" sx="90000" sy="-19000" rotWithShape="0">
              <a:schemeClr val="accent1">
                <a:lumMod val="75000"/>
                <a:alpha val="15000"/>
              </a:schemeClr>
            </a:outerShdw>
          </a:effectLst>
        </p:spPr>
      </p:pic>
      <p:sp>
        <p:nvSpPr>
          <p:cNvPr id="6" name="Subtitle 19"/>
          <p:cNvSpPr txBox="1">
            <a:spLocks/>
          </p:cNvSpPr>
          <p:nvPr userDrawn="1"/>
        </p:nvSpPr>
        <p:spPr>
          <a:xfrm>
            <a:off x="4139952" y="5733256"/>
            <a:ext cx="1368152" cy="648072"/>
          </a:xfrm>
          <a:prstGeom prst="rect">
            <a:avLst/>
          </a:prstGeom>
        </p:spPr>
        <p:txBody>
          <a:bodyPr vert="horz" lIns="182880" tIns="0">
            <a:normAutofit fontScale="92500"/>
          </a:bodyPr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CIDRE/</a:t>
            </a:r>
          </a:p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INRIA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18F0B0-4C8D-4557-8A30-48AF1A8CCC30}" type="datetime1">
              <a:rPr lang="en-GB" smtClean="0"/>
              <a:t>10/11/2014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5B6EAA-C50E-4BFC-A0E4-4A6EC9695F71}" type="datetime1">
              <a:rPr lang="en-GB" smtClean="0"/>
              <a:t>10/11/2014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F1E457-61BD-4CE2-9A13-B767272EC860}" type="datetime1">
              <a:rPr lang="en-GB" smtClean="0"/>
              <a:t>10/11/2014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EB1B4-89A5-42F6-8A2D-BAA8967CE5F3}" type="datetime1">
              <a:rPr lang="en-GB" smtClean="0"/>
              <a:t>10/11/2014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42DE0C-5AA1-499B-A129-411AD52265A9}" type="datetime1">
              <a:rPr lang="en-GB" smtClean="0"/>
              <a:t>10/11/2014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C7CA68-FE10-403F-9E2F-DC5E51237E8C}" type="datetime1">
              <a:rPr lang="en-GB" smtClean="0"/>
              <a:t>10/11/2014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D2CAB74-605F-4EB0-82AA-FAA37C28CF51}" type="datetime1">
              <a:rPr lang="en-GB" smtClean="0"/>
              <a:t>10/11/2014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2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4.png"/><Relationship Id="rId7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12" Type="http://schemas.openxmlformats.org/officeDocument/2006/relationships/image" Target="../media/image6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rousse.fr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8.png"/><Relationship Id="rId7" Type="http://schemas.openxmlformats.org/officeDocument/2006/relationships/image" Target="../media/image4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12" Type="http://schemas.openxmlformats.org/officeDocument/2006/relationships/image" Target="../media/image6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12" Type="http://schemas.microsoft.com/office/2007/relationships/hdphoto" Target="../media/hdphoto2.wdp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4.png"/><Relationship Id="rId7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69.png"/><Relationship Id="rId5" Type="http://schemas.microsoft.com/office/2007/relationships/hdphoto" Target="../media/hdphoto1.wdp"/><Relationship Id="rId10" Type="http://schemas.openxmlformats.org/officeDocument/2006/relationships/image" Target="../media/image68.png"/><Relationship Id="rId4" Type="http://schemas.openxmlformats.org/officeDocument/2006/relationships/image" Target="../media/image5.png"/><Relationship Id="rId9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stic.org/media/SSTIC2011/SSTIC-actes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954080" cy="1512168"/>
          </a:xfrm>
        </p:spPr>
        <p:txBody>
          <a:bodyPr/>
          <a:lstStyle/>
          <a:p>
            <a:r>
              <a:rPr lang="en-GB" sz="3600" dirty="0" smtClean="0"/>
              <a:t>Key-</a:t>
            </a:r>
            <a:r>
              <a:rPr lang="en-GB" sz="3600" dirty="0" err="1" smtClean="0"/>
              <a:t>Indistinguishability</a:t>
            </a:r>
            <a:r>
              <a:rPr lang="en-GB" sz="3600" dirty="0" smtClean="0"/>
              <a:t> and Robustness. Anonymous Encryption.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Cristina Onete    ||     07/11/2014       ||     </a:t>
            </a:r>
            <a:fld id="{D8472E0F-1C1C-4907-A0E0-D21603F39614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Key-(in)distinguishability</a:t>
            </a:r>
            <a:endParaRPr lang="fr-FR" dirty="0"/>
          </a:p>
        </p:txBody>
      </p:sp>
      <p:pic>
        <p:nvPicPr>
          <p:cNvPr id="4" name="Picture 4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894" y="2581455"/>
            <a:ext cx="920874" cy="92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18878" y="3589566"/>
            <a:ext cx="1208906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err="1" smtClean="0"/>
              <a:t>Amélie</a:t>
            </a:r>
            <a:endParaRPr lang="en-US" sz="21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7" y="1628800"/>
            <a:ext cx="725098" cy="7250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28184" y="2425906"/>
            <a:ext cx="1368152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/>
              <a:t>Baptiste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22562" y="2216396"/>
            <a:ext cx="569118" cy="631521"/>
            <a:chOff x="4788024" y="3934613"/>
            <a:chExt cx="792088" cy="8683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34613"/>
              <a:ext cx="792088" cy="79208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942972" y="4231645"/>
              <a:ext cx="346149" cy="571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B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484784"/>
            <a:ext cx="343911" cy="39360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 rot="19405736">
            <a:off x="1350491" y="2186047"/>
            <a:ext cx="569118" cy="631518"/>
            <a:chOff x="4788024" y="3934613"/>
            <a:chExt cx="792088" cy="86833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34613"/>
              <a:ext cx="792088" cy="79208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958704" y="4231640"/>
              <a:ext cx="314680" cy="571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C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7" y="3512540"/>
            <a:ext cx="725098" cy="72509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228184" y="4309646"/>
            <a:ext cx="1368152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/>
              <a:t>Charles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368524"/>
            <a:ext cx="343911" cy="393604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>
            <a:off x="2627784" y="2944882"/>
            <a:ext cx="2664296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84" y="3140968"/>
            <a:ext cx="792088" cy="877944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V="1">
            <a:off x="5292080" y="1991350"/>
            <a:ext cx="1224137" cy="9649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292080" y="2956302"/>
            <a:ext cx="1224137" cy="10487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93556" y="2956302"/>
                <a:ext cx="43204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56" y="2956302"/>
                <a:ext cx="432048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915816" y="2512834"/>
                <a:ext cx="1728192" cy="3907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  <m:r>
                            <a:rPr lang="en-US" i="1">
                              <a:latin typeface="Cambria Math"/>
                            </a:rPr>
                            <m:t>=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Enc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𝑝𝑘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(</m:t>
                      </m:r>
                      <m:r>
                        <a:rPr lang="en-US" i="1">
                          <a:latin typeface="Cambria Math"/>
                        </a:rPr>
                        <m:t>𝑚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512834"/>
                <a:ext cx="1728192" cy="390748"/>
              </a:xfrm>
              <a:prstGeom prst="rect">
                <a:avLst/>
              </a:prstGeom>
              <a:blipFill rotWithShape="1">
                <a:blip r:embed="rId9"/>
                <a:stretch>
                  <a:fillRect b="-606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755576" y="486916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/>
              <a:t>Ciphertext</a:t>
            </a:r>
            <a:r>
              <a:rPr lang="en-US" dirty="0" smtClean="0"/>
              <a:t> hides the message</a:t>
            </a:r>
            <a:endParaRPr lang="fr-FR" dirty="0"/>
          </a:p>
        </p:txBody>
      </p:sp>
      <p:sp>
        <p:nvSpPr>
          <p:cNvPr id="41" name="TextBox 40"/>
          <p:cNvSpPr txBox="1"/>
          <p:nvPr/>
        </p:nvSpPr>
        <p:spPr>
          <a:xfrm>
            <a:off x="755576" y="522920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Does it also hide the recipient (the </a:t>
            </a:r>
            <a:r>
              <a:rPr lang="en-US" dirty="0" err="1" smtClean="0"/>
              <a:t>pk</a:t>
            </a:r>
            <a:r>
              <a:rPr lang="en-US" dirty="0" smtClean="0"/>
              <a:t> used for encryption)?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403648" y="5774556"/>
                <a:ext cx="691276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Not necessarily! Counterexample: take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𝑐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≔(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𝑝𝑘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Enc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𝑝𝑘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774556"/>
                <a:ext cx="6912768" cy="390748"/>
              </a:xfrm>
              <a:prstGeom prst="rect">
                <a:avLst/>
              </a:prstGeom>
              <a:blipFill rotWithShape="1">
                <a:blip r:embed="rId10"/>
                <a:stretch>
                  <a:fillRect l="-705" t="-9375" b="-171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259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Cristina Onete    ||     07/11/2014       ||     </a:t>
            </a:r>
            <a:fld id="{D8472E0F-1C1C-4907-A0E0-D21603F39614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Key-(in)distinguishability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Goal: </a:t>
            </a:r>
            <a:r>
              <a:rPr lang="en-US" dirty="0" err="1" smtClean="0"/>
              <a:t>ciphertext</a:t>
            </a:r>
            <a:r>
              <a:rPr lang="en-US" dirty="0" smtClean="0"/>
              <a:t> hides the key under which it was created</a:t>
            </a:r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889758"/>
            <a:ext cx="984022" cy="10906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50" y="3135802"/>
            <a:ext cx="725098" cy="725098"/>
          </a:xfrm>
          <a:prstGeom prst="rect">
            <a:avLst/>
          </a:prstGeom>
        </p:spPr>
      </p:pic>
      <p:pic>
        <p:nvPicPr>
          <p:cNvPr id="7" name="Picture 4" descr="people_juliane_krug_07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44852" y="3135802"/>
            <a:ext cx="725098" cy="72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776871" y="2420888"/>
            <a:ext cx="569118" cy="523550"/>
            <a:chOff x="4788024" y="3934613"/>
            <a:chExt cx="792088" cy="81988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34613"/>
              <a:ext cx="792088" cy="79208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942972" y="4183187"/>
              <a:ext cx="346149" cy="571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B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299" y="2946322"/>
            <a:ext cx="232989" cy="2666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814464"/>
            <a:ext cx="429557" cy="4515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91" y="2828513"/>
            <a:ext cx="587978" cy="536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7" y="3063794"/>
            <a:ext cx="429557" cy="4515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082" y="3077843"/>
            <a:ext cx="587978" cy="5365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66" y="3377311"/>
            <a:ext cx="429557" cy="4515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481" y="3391360"/>
            <a:ext cx="587978" cy="5365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7" y="3665343"/>
            <a:ext cx="429557" cy="4515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082" y="3679392"/>
            <a:ext cx="587978" cy="53653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1158567" y="3021550"/>
            <a:ext cx="720078" cy="1"/>
          </a:xfrm>
          <a:prstGeom prst="straightConnector1">
            <a:avLst/>
          </a:prstGeom>
          <a:ln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158567" y="3333715"/>
            <a:ext cx="720078" cy="1"/>
          </a:xfrm>
          <a:prstGeom prst="straightConnector1">
            <a:avLst/>
          </a:prstGeom>
          <a:ln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158567" y="3593204"/>
            <a:ext cx="720078" cy="1"/>
          </a:xfrm>
          <a:prstGeom prst="straightConnector1">
            <a:avLst/>
          </a:prstGeom>
          <a:ln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1180622" y="3920431"/>
            <a:ext cx="720078" cy="1"/>
          </a:xfrm>
          <a:prstGeom prst="straightConnector1">
            <a:avLst/>
          </a:prstGeom>
          <a:ln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587" y="5387650"/>
            <a:ext cx="587978" cy="536530"/>
          </a:xfrm>
          <a:prstGeom prst="rect">
            <a:avLst/>
          </a:prstGeom>
          <a:noFill/>
        </p:spPr>
      </p:pic>
      <p:cxnSp>
        <p:nvCxnSpPr>
          <p:cNvPr id="25" name="Straight Arrow Connector 24"/>
          <p:cNvCxnSpPr/>
          <p:nvPr/>
        </p:nvCxnSpPr>
        <p:spPr>
          <a:xfrm flipH="1">
            <a:off x="3511038" y="3212975"/>
            <a:ext cx="2933170" cy="1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012556" y="3980440"/>
            <a:ext cx="0" cy="66753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7960872" y="2905450"/>
            <a:ext cx="569118" cy="523550"/>
            <a:chOff x="4788024" y="3934613"/>
            <a:chExt cx="792088" cy="819883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34613"/>
              <a:ext cx="792088" cy="792088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4942972" y="4183187"/>
              <a:ext cx="346149" cy="571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B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139952" y="2621430"/>
            <a:ext cx="1052449" cy="470340"/>
            <a:chOff x="4139952" y="2621430"/>
            <a:chExt cx="1052449" cy="47034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2640197"/>
              <a:ext cx="429557" cy="45157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844" y="2621430"/>
              <a:ext cx="429557" cy="451573"/>
            </a:xfrm>
            <a:prstGeom prst="rect">
              <a:avLst/>
            </a:prstGeom>
          </p:spPr>
        </p:pic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903" y="3951823"/>
            <a:ext cx="429557" cy="451573"/>
          </a:xfrm>
          <a:prstGeom prst="rect">
            <a:avLst/>
          </a:prstGeom>
        </p:spPr>
      </p:pic>
      <p:cxnSp>
        <p:nvCxnSpPr>
          <p:cNvPr id="34" name="Straight Arrow Connector 33"/>
          <p:cNvCxnSpPr>
            <a:endCxn id="24" idx="0"/>
          </p:cNvCxnSpPr>
          <p:nvPr/>
        </p:nvCxnSpPr>
        <p:spPr>
          <a:xfrm>
            <a:off x="6902681" y="4403396"/>
            <a:ext cx="256895" cy="984254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4" idx="0"/>
          </p:cNvCxnSpPr>
          <p:nvPr/>
        </p:nvCxnSpPr>
        <p:spPr>
          <a:xfrm flipH="1">
            <a:off x="7159576" y="4384629"/>
            <a:ext cx="365998" cy="1003021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518091" y="4715852"/>
            <a:ext cx="718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1/2</a:t>
            </a:r>
            <a:endParaRPr lang="fr-FR" dirty="0"/>
          </a:p>
        </p:txBody>
      </p:sp>
      <p:sp>
        <p:nvSpPr>
          <p:cNvPr id="37" name="TextBox 36"/>
          <p:cNvSpPr txBox="1"/>
          <p:nvPr/>
        </p:nvSpPr>
        <p:spPr>
          <a:xfrm>
            <a:off x="7310179" y="4725144"/>
            <a:ext cx="718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1/2</a:t>
            </a:r>
            <a:endParaRPr lang="fr-FR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3511038" y="3573016"/>
            <a:ext cx="2933170" cy="1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86" y="3717032"/>
            <a:ext cx="587978" cy="536530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2555776" y="4581128"/>
            <a:ext cx="422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</a:t>
            </a:r>
            <a:endParaRPr lang="fr-FR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2771800" y="4725144"/>
            <a:ext cx="422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</a:t>
            </a:r>
            <a:endParaRPr lang="fr-FR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3059832" y="4581128"/>
            <a:ext cx="422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</a:t>
            </a:r>
            <a:endParaRPr lang="fr-FR" sz="2400" dirty="0"/>
          </a:p>
        </p:txBody>
      </p:sp>
      <p:grpSp>
        <p:nvGrpSpPr>
          <p:cNvPr id="45" name="Group 44"/>
          <p:cNvGrpSpPr/>
          <p:nvPr/>
        </p:nvGrpSpPr>
        <p:grpSpPr>
          <a:xfrm rot="19405736">
            <a:off x="3061429" y="2359210"/>
            <a:ext cx="569118" cy="631518"/>
            <a:chOff x="4788024" y="3934613"/>
            <a:chExt cx="792088" cy="868337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34613"/>
              <a:ext cx="792088" cy="792088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4958704" y="4231640"/>
              <a:ext cx="314680" cy="571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C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 rot="19785276">
            <a:off x="8210652" y="2827678"/>
            <a:ext cx="569118" cy="601322"/>
            <a:chOff x="4788024" y="3934613"/>
            <a:chExt cx="792088" cy="826818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34613"/>
              <a:ext cx="792088" cy="792088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4913447" y="4190121"/>
              <a:ext cx="314680" cy="571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C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599" y="3135802"/>
            <a:ext cx="725098" cy="72509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924944"/>
            <a:ext cx="287185" cy="328682"/>
          </a:xfrm>
          <a:prstGeom prst="rect">
            <a:avLst/>
          </a:prstGeom>
        </p:spPr>
      </p:pic>
      <p:cxnSp>
        <p:nvCxnSpPr>
          <p:cNvPr id="53" name="Straight Arrow Connector 52"/>
          <p:cNvCxnSpPr/>
          <p:nvPr/>
        </p:nvCxnSpPr>
        <p:spPr>
          <a:xfrm flipH="1">
            <a:off x="4023607" y="2725271"/>
            <a:ext cx="1196465" cy="221051"/>
          </a:xfrm>
          <a:prstGeom prst="straightConnector1">
            <a:avLst/>
          </a:prstGeom>
          <a:ln w="22225">
            <a:solidFill>
              <a:srgbClr val="FF0000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4139952" y="2566739"/>
            <a:ext cx="1440160" cy="574229"/>
            <a:chOff x="4139952" y="4705649"/>
            <a:chExt cx="1440160" cy="574229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4777627"/>
              <a:ext cx="429557" cy="451573"/>
            </a:xfrm>
            <a:prstGeom prst="rect">
              <a:avLst/>
            </a:prstGeom>
          </p:spPr>
        </p:pic>
        <p:grpSp>
          <p:nvGrpSpPr>
            <p:cNvPr id="62" name="Group 61"/>
            <p:cNvGrpSpPr/>
            <p:nvPr/>
          </p:nvGrpSpPr>
          <p:grpSpPr>
            <a:xfrm>
              <a:off x="4572000" y="4705650"/>
              <a:ext cx="569118" cy="523550"/>
              <a:chOff x="4788024" y="3934613"/>
              <a:chExt cx="792088" cy="819883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88024" y="3934613"/>
                <a:ext cx="792088" cy="792088"/>
              </a:xfrm>
              <a:prstGeom prst="rect">
                <a:avLst/>
              </a:prstGeom>
            </p:spPr>
          </p:pic>
          <p:sp>
            <p:nvSpPr>
              <p:cNvPr id="64" name="TextBox 63"/>
              <p:cNvSpPr txBox="1"/>
              <p:nvPr/>
            </p:nvSpPr>
            <p:spPr>
              <a:xfrm>
                <a:off x="4942972" y="4183187"/>
                <a:ext cx="346149" cy="571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 smtClean="0">
                    <a:solidFill>
                      <a:schemeClr val="bg1"/>
                    </a:solidFill>
                  </a:rPr>
                  <a:t>B</a:t>
                </a:r>
                <a:endParaRPr lang="fr-FR" sz="21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5010994" y="4705649"/>
              <a:ext cx="569118" cy="574229"/>
              <a:chOff x="4788024" y="3934613"/>
              <a:chExt cx="792088" cy="899247"/>
            </a:xfrm>
          </p:grpSpPr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88024" y="3934613"/>
                <a:ext cx="792088" cy="792088"/>
              </a:xfrm>
              <a:prstGeom prst="rect">
                <a:avLst/>
              </a:prstGeom>
            </p:spPr>
          </p:pic>
          <p:sp>
            <p:nvSpPr>
              <p:cNvPr id="67" name="TextBox 66"/>
              <p:cNvSpPr txBox="1"/>
              <p:nvPr/>
            </p:nvSpPr>
            <p:spPr>
              <a:xfrm>
                <a:off x="4942972" y="4183187"/>
                <a:ext cx="346149" cy="650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 smtClean="0">
                    <a:solidFill>
                      <a:schemeClr val="bg1"/>
                    </a:solidFill>
                  </a:rPr>
                  <a:t>C</a:t>
                </a:r>
                <a:endParaRPr lang="fr-FR" sz="21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 rot="2167094">
            <a:off x="6351541" y="3809814"/>
            <a:ext cx="569118" cy="523550"/>
            <a:chOff x="4788024" y="3934613"/>
            <a:chExt cx="792088" cy="819883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34613"/>
              <a:ext cx="792088" cy="792088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4942972" y="4183187"/>
              <a:ext cx="346149" cy="571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B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73" name="Picture 72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933056"/>
            <a:ext cx="429557" cy="451573"/>
          </a:xfrm>
          <a:prstGeom prst="rect">
            <a:avLst/>
          </a:prstGeom>
        </p:spPr>
      </p:pic>
      <p:grpSp>
        <p:nvGrpSpPr>
          <p:cNvPr id="74" name="Group 73"/>
          <p:cNvGrpSpPr/>
          <p:nvPr/>
        </p:nvGrpSpPr>
        <p:grpSpPr>
          <a:xfrm rot="19785276">
            <a:off x="7490572" y="3819439"/>
            <a:ext cx="569118" cy="601322"/>
            <a:chOff x="4788024" y="3934613"/>
            <a:chExt cx="792088" cy="826818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34613"/>
              <a:ext cx="792088" cy="792088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4913447" y="4190121"/>
              <a:ext cx="314680" cy="571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C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339752" y="5013177"/>
            <a:ext cx="569118" cy="523550"/>
            <a:chOff x="4788024" y="3934613"/>
            <a:chExt cx="792088" cy="819883"/>
          </a:xfrm>
        </p:grpSpPr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34613"/>
              <a:ext cx="792088" cy="792088"/>
            </a:xfrm>
            <a:prstGeom prst="rect">
              <a:avLst/>
            </a:prstGeom>
          </p:spPr>
        </p:pic>
        <p:sp>
          <p:nvSpPr>
            <p:cNvPr id="90" name="TextBox 89"/>
            <p:cNvSpPr txBox="1"/>
            <p:nvPr/>
          </p:nvSpPr>
          <p:spPr>
            <a:xfrm>
              <a:off x="4942972" y="4183187"/>
              <a:ext cx="346149" cy="571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B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059832" y="5013176"/>
            <a:ext cx="569118" cy="574229"/>
            <a:chOff x="4788024" y="3934613"/>
            <a:chExt cx="792088" cy="899247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34613"/>
              <a:ext cx="792088" cy="792088"/>
            </a:xfrm>
            <a:prstGeom prst="rect">
              <a:avLst/>
            </a:prstGeom>
          </p:spPr>
        </p:pic>
        <p:sp>
          <p:nvSpPr>
            <p:cNvPr id="88" name="TextBox 87"/>
            <p:cNvSpPr txBox="1"/>
            <p:nvPr/>
          </p:nvSpPr>
          <p:spPr>
            <a:xfrm>
              <a:off x="4942972" y="4183187"/>
              <a:ext cx="346149" cy="650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C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611560" y="601199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IK-CCA: Can’t tell whether it was one key or the other  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3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6" grpId="0"/>
      <p:bldP spid="37" grpId="0"/>
      <p:bldP spid="42" grpId="0"/>
      <p:bldP spid="43" grpId="0"/>
      <p:bldP spid="44" grpId="0"/>
      <p:bldP spid="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Cristina Onete    ||     07/11/2014       ||     </a:t>
            </a:r>
            <a:fld id="{D8472E0F-1C1C-4907-A0E0-D21603F39614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IND-CCA, but not IK-CCA</a:t>
            </a:r>
            <a:endParaRPr lang="fr-FR" sz="3000" dirty="0"/>
          </a:p>
        </p:txBody>
      </p:sp>
      <p:sp>
        <p:nvSpPr>
          <p:cNvPr id="4" name="Oval 3"/>
          <p:cNvSpPr/>
          <p:nvPr/>
        </p:nvSpPr>
        <p:spPr>
          <a:xfrm>
            <a:off x="1547664" y="2420888"/>
            <a:ext cx="2304256" cy="3240360"/>
          </a:xfrm>
          <a:prstGeom prst="ellipse">
            <a:avLst/>
          </a:prstGeom>
          <a:solidFill>
            <a:srgbClr val="F6A96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Oval 4"/>
          <p:cNvSpPr/>
          <p:nvPr/>
        </p:nvSpPr>
        <p:spPr>
          <a:xfrm>
            <a:off x="5652120" y="2420888"/>
            <a:ext cx="2304256" cy="32403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5-Point Star 5"/>
          <p:cNvSpPr/>
          <p:nvPr/>
        </p:nvSpPr>
        <p:spPr>
          <a:xfrm>
            <a:off x="2627784" y="3789040"/>
            <a:ext cx="144016" cy="144016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5-Point Star 6"/>
          <p:cNvSpPr/>
          <p:nvPr/>
        </p:nvSpPr>
        <p:spPr>
          <a:xfrm>
            <a:off x="6976594" y="2780928"/>
            <a:ext cx="144016" cy="144016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5-Point Star 7"/>
          <p:cNvSpPr/>
          <p:nvPr/>
        </p:nvSpPr>
        <p:spPr>
          <a:xfrm>
            <a:off x="6516216" y="3501008"/>
            <a:ext cx="144016" cy="14401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5-Point Star 8"/>
          <p:cNvSpPr/>
          <p:nvPr/>
        </p:nvSpPr>
        <p:spPr>
          <a:xfrm>
            <a:off x="7020272" y="4077072"/>
            <a:ext cx="144016" cy="144016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5-Point Star 9"/>
          <p:cNvSpPr/>
          <p:nvPr/>
        </p:nvSpPr>
        <p:spPr>
          <a:xfrm>
            <a:off x="7452320" y="3284984"/>
            <a:ext cx="144016" cy="144016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5-Point Star 10"/>
          <p:cNvSpPr/>
          <p:nvPr/>
        </p:nvSpPr>
        <p:spPr>
          <a:xfrm>
            <a:off x="7380312" y="4725144"/>
            <a:ext cx="144016" cy="144016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5-Point Star 11"/>
          <p:cNvSpPr/>
          <p:nvPr/>
        </p:nvSpPr>
        <p:spPr>
          <a:xfrm>
            <a:off x="5796136" y="4365104"/>
            <a:ext cx="144016" cy="14401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5-Point Star 12"/>
          <p:cNvSpPr/>
          <p:nvPr/>
        </p:nvSpPr>
        <p:spPr>
          <a:xfrm>
            <a:off x="6084168" y="3068960"/>
            <a:ext cx="144016" cy="14401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5-Point Star 13"/>
          <p:cNvSpPr/>
          <p:nvPr/>
        </p:nvSpPr>
        <p:spPr>
          <a:xfrm>
            <a:off x="6228184" y="5085184"/>
            <a:ext cx="144016" cy="14401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843808" y="3195977"/>
            <a:ext cx="3168352" cy="665071"/>
          </a:xfrm>
          <a:prstGeom prst="straightConnector1">
            <a:avLst/>
          </a:prstGeom>
          <a:ln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915816" y="3573016"/>
            <a:ext cx="3600400" cy="305031"/>
          </a:xfrm>
          <a:prstGeom prst="straightConnector1">
            <a:avLst/>
          </a:prstGeom>
          <a:ln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2843808" y="3933056"/>
            <a:ext cx="3320752" cy="1224136"/>
          </a:xfrm>
          <a:prstGeom prst="straightConnector1">
            <a:avLst/>
          </a:prstGeom>
          <a:ln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1"/>
          </p:cNvCxnSpPr>
          <p:nvPr/>
        </p:nvCxnSpPr>
        <p:spPr>
          <a:xfrm flipH="1" flipV="1">
            <a:off x="2915816" y="3933056"/>
            <a:ext cx="4104456" cy="199025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2843808" y="3878047"/>
            <a:ext cx="2952328" cy="559065"/>
          </a:xfrm>
          <a:prstGeom prst="straightConnector1">
            <a:avLst/>
          </a:prstGeom>
          <a:ln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4319972" y="2852936"/>
            <a:ext cx="569118" cy="523550"/>
            <a:chOff x="4788024" y="3934613"/>
            <a:chExt cx="792088" cy="81988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34613"/>
              <a:ext cx="792088" cy="79208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4942972" y="4183187"/>
              <a:ext cx="346149" cy="571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B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619672" y="1916832"/>
            <a:ext cx="200722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Plaintext Space</a:t>
            </a:r>
            <a:endParaRPr lang="fr-FR" dirty="0"/>
          </a:p>
        </p:txBody>
      </p:sp>
      <p:sp>
        <p:nvSpPr>
          <p:cNvPr id="27" name="TextBox 26"/>
          <p:cNvSpPr txBox="1"/>
          <p:nvPr/>
        </p:nvSpPr>
        <p:spPr>
          <a:xfrm>
            <a:off x="5652120" y="1916832"/>
            <a:ext cx="22142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Ciphertext</a:t>
            </a:r>
            <a:r>
              <a:rPr lang="en-US" dirty="0" smtClean="0"/>
              <a:t> Space</a:t>
            </a:r>
            <a:endParaRPr lang="fr-FR" dirty="0"/>
          </a:p>
        </p:txBody>
      </p:sp>
      <p:sp>
        <p:nvSpPr>
          <p:cNvPr id="29" name="5-Point Star 28"/>
          <p:cNvSpPr/>
          <p:nvPr/>
        </p:nvSpPr>
        <p:spPr>
          <a:xfrm>
            <a:off x="7020272" y="5085184"/>
            <a:ext cx="144016" cy="144016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2" name="Straight Connector 31"/>
          <p:cNvCxnSpPr>
            <a:stCxn id="5" idx="0"/>
            <a:endCxn id="5" idx="4"/>
          </p:cNvCxnSpPr>
          <p:nvPr/>
        </p:nvCxnSpPr>
        <p:spPr>
          <a:xfrm>
            <a:off x="6804248" y="2420888"/>
            <a:ext cx="0" cy="324036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7" idx="2"/>
          </p:cNvCxnSpPr>
          <p:nvPr/>
        </p:nvCxnSpPr>
        <p:spPr>
          <a:xfrm flipH="1">
            <a:off x="2915817" y="2924944"/>
            <a:ext cx="4088282" cy="936104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0" idx="1"/>
          </p:cNvCxnSpPr>
          <p:nvPr/>
        </p:nvCxnSpPr>
        <p:spPr>
          <a:xfrm flipH="1">
            <a:off x="2915816" y="3339993"/>
            <a:ext cx="4536504" cy="593063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5-Point Star 39"/>
          <p:cNvSpPr/>
          <p:nvPr/>
        </p:nvSpPr>
        <p:spPr>
          <a:xfrm>
            <a:off x="6380584" y="4149080"/>
            <a:ext cx="144016" cy="14401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2" name="Straight Arrow Connector 41"/>
          <p:cNvCxnSpPr>
            <a:stCxn id="11" idx="1"/>
          </p:cNvCxnSpPr>
          <p:nvPr/>
        </p:nvCxnSpPr>
        <p:spPr>
          <a:xfrm flipH="1" flipV="1">
            <a:off x="2843808" y="3933058"/>
            <a:ext cx="4536504" cy="847095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9" idx="2"/>
          </p:cNvCxnSpPr>
          <p:nvPr/>
        </p:nvCxnSpPr>
        <p:spPr>
          <a:xfrm flipH="1" flipV="1">
            <a:off x="2915816" y="3933058"/>
            <a:ext cx="4131961" cy="1296142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4362922" y="4653135"/>
            <a:ext cx="569118" cy="574229"/>
            <a:chOff x="4788024" y="3934613"/>
            <a:chExt cx="792088" cy="899247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34613"/>
              <a:ext cx="792088" cy="792088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4942972" y="4183187"/>
              <a:ext cx="346149" cy="650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C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80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Cristina Onete    ||     07/11/2014       ||     </a:t>
            </a:r>
            <a:fld id="{D8472E0F-1C1C-4907-A0E0-D21603F39614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IND-CCA and IK-CCA</a:t>
            </a:r>
            <a:endParaRPr lang="fr-FR" dirty="0"/>
          </a:p>
        </p:txBody>
      </p:sp>
      <p:sp>
        <p:nvSpPr>
          <p:cNvPr id="4" name="Oval 3"/>
          <p:cNvSpPr/>
          <p:nvPr/>
        </p:nvSpPr>
        <p:spPr>
          <a:xfrm>
            <a:off x="1547664" y="2420888"/>
            <a:ext cx="2304256" cy="3240360"/>
          </a:xfrm>
          <a:prstGeom prst="ellipse">
            <a:avLst/>
          </a:prstGeom>
          <a:solidFill>
            <a:srgbClr val="F6A96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Oval 4"/>
          <p:cNvSpPr/>
          <p:nvPr/>
        </p:nvSpPr>
        <p:spPr>
          <a:xfrm>
            <a:off x="5652120" y="2420888"/>
            <a:ext cx="2304256" cy="32403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5-Point Star 5"/>
          <p:cNvSpPr/>
          <p:nvPr/>
        </p:nvSpPr>
        <p:spPr>
          <a:xfrm>
            <a:off x="2627784" y="3789040"/>
            <a:ext cx="144016" cy="144016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5-Point Star 6"/>
          <p:cNvSpPr/>
          <p:nvPr/>
        </p:nvSpPr>
        <p:spPr>
          <a:xfrm>
            <a:off x="6976594" y="2780928"/>
            <a:ext cx="144016" cy="144016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5-Point Star 7"/>
          <p:cNvSpPr/>
          <p:nvPr/>
        </p:nvSpPr>
        <p:spPr>
          <a:xfrm>
            <a:off x="6516216" y="3501008"/>
            <a:ext cx="144016" cy="144016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5-Point Star 8"/>
          <p:cNvSpPr/>
          <p:nvPr/>
        </p:nvSpPr>
        <p:spPr>
          <a:xfrm>
            <a:off x="7020272" y="4077072"/>
            <a:ext cx="144016" cy="14401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5-Point Star 9"/>
          <p:cNvSpPr/>
          <p:nvPr/>
        </p:nvSpPr>
        <p:spPr>
          <a:xfrm>
            <a:off x="7452320" y="3284984"/>
            <a:ext cx="144016" cy="14401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5-Point Star 10"/>
          <p:cNvSpPr/>
          <p:nvPr/>
        </p:nvSpPr>
        <p:spPr>
          <a:xfrm>
            <a:off x="7380312" y="4725144"/>
            <a:ext cx="144016" cy="144016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5-Point Star 11"/>
          <p:cNvSpPr/>
          <p:nvPr/>
        </p:nvSpPr>
        <p:spPr>
          <a:xfrm>
            <a:off x="5796136" y="4365104"/>
            <a:ext cx="144016" cy="14401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5-Point Star 12"/>
          <p:cNvSpPr/>
          <p:nvPr/>
        </p:nvSpPr>
        <p:spPr>
          <a:xfrm>
            <a:off x="6084168" y="3068960"/>
            <a:ext cx="144016" cy="14401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5-Point Star 13"/>
          <p:cNvSpPr/>
          <p:nvPr/>
        </p:nvSpPr>
        <p:spPr>
          <a:xfrm>
            <a:off x="6228184" y="5085184"/>
            <a:ext cx="144016" cy="144016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843808" y="3195977"/>
            <a:ext cx="3168352" cy="665071"/>
          </a:xfrm>
          <a:prstGeom prst="straightConnector1">
            <a:avLst/>
          </a:prstGeom>
          <a:ln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915816" y="3573016"/>
            <a:ext cx="3600400" cy="305031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2843808" y="3933056"/>
            <a:ext cx="3320752" cy="1224136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1"/>
          </p:cNvCxnSpPr>
          <p:nvPr/>
        </p:nvCxnSpPr>
        <p:spPr>
          <a:xfrm flipH="1" flipV="1">
            <a:off x="2915816" y="3933056"/>
            <a:ext cx="4104456" cy="199025"/>
          </a:xfrm>
          <a:prstGeom prst="straightConnector1">
            <a:avLst/>
          </a:prstGeom>
          <a:ln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2843808" y="3878047"/>
            <a:ext cx="2952328" cy="559065"/>
          </a:xfrm>
          <a:prstGeom prst="straightConnector1">
            <a:avLst/>
          </a:prstGeom>
          <a:ln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4319972" y="2852936"/>
            <a:ext cx="569118" cy="523550"/>
            <a:chOff x="4788024" y="3934613"/>
            <a:chExt cx="792088" cy="81988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34613"/>
              <a:ext cx="792088" cy="79208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4942972" y="4183187"/>
              <a:ext cx="346149" cy="571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B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556664" y="1916832"/>
            <a:ext cx="20792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Plaintext Space</a:t>
            </a:r>
            <a:endParaRPr lang="fr-FR" dirty="0"/>
          </a:p>
        </p:txBody>
      </p:sp>
      <p:sp>
        <p:nvSpPr>
          <p:cNvPr id="24" name="TextBox 23"/>
          <p:cNvSpPr txBox="1"/>
          <p:nvPr/>
        </p:nvSpPr>
        <p:spPr>
          <a:xfrm>
            <a:off x="5580112" y="1916832"/>
            <a:ext cx="22142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Ciphertext</a:t>
            </a:r>
            <a:r>
              <a:rPr lang="en-US" dirty="0" smtClean="0"/>
              <a:t> Space</a:t>
            </a:r>
            <a:endParaRPr lang="fr-FR" dirty="0"/>
          </a:p>
        </p:txBody>
      </p:sp>
      <p:sp>
        <p:nvSpPr>
          <p:cNvPr id="25" name="5-Point Star 24"/>
          <p:cNvSpPr/>
          <p:nvPr/>
        </p:nvSpPr>
        <p:spPr>
          <a:xfrm>
            <a:off x="7020272" y="5085184"/>
            <a:ext cx="144016" cy="14401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Straight Arrow Connector 26"/>
          <p:cNvCxnSpPr>
            <a:stCxn id="7" idx="2"/>
          </p:cNvCxnSpPr>
          <p:nvPr/>
        </p:nvCxnSpPr>
        <p:spPr>
          <a:xfrm flipH="1">
            <a:off x="2915817" y="2924944"/>
            <a:ext cx="4088282" cy="936104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1"/>
          </p:cNvCxnSpPr>
          <p:nvPr/>
        </p:nvCxnSpPr>
        <p:spPr>
          <a:xfrm flipH="1">
            <a:off x="2915816" y="3339993"/>
            <a:ext cx="4536504" cy="593063"/>
          </a:xfrm>
          <a:prstGeom prst="straightConnector1">
            <a:avLst/>
          </a:prstGeom>
          <a:ln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5-Point Star 28"/>
          <p:cNvSpPr/>
          <p:nvPr/>
        </p:nvSpPr>
        <p:spPr>
          <a:xfrm>
            <a:off x="6380584" y="4149080"/>
            <a:ext cx="144016" cy="144016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Straight Arrow Connector 29"/>
          <p:cNvCxnSpPr>
            <a:stCxn id="11" idx="1"/>
          </p:cNvCxnSpPr>
          <p:nvPr/>
        </p:nvCxnSpPr>
        <p:spPr>
          <a:xfrm flipH="1" flipV="1">
            <a:off x="2843808" y="3933058"/>
            <a:ext cx="4536504" cy="847095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5" idx="1"/>
          </p:cNvCxnSpPr>
          <p:nvPr/>
        </p:nvCxnSpPr>
        <p:spPr>
          <a:xfrm flipH="1" flipV="1">
            <a:off x="2915817" y="3933058"/>
            <a:ext cx="4104455" cy="1207135"/>
          </a:xfrm>
          <a:prstGeom prst="straightConnector1">
            <a:avLst/>
          </a:prstGeom>
          <a:ln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4362922" y="4653135"/>
            <a:ext cx="569118" cy="574229"/>
            <a:chOff x="4788024" y="3934613"/>
            <a:chExt cx="792088" cy="89924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34613"/>
              <a:ext cx="792088" cy="792088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4942972" y="4183187"/>
              <a:ext cx="346149" cy="650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C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6" name="Straight Arrow Connector 35"/>
          <p:cNvCxnSpPr>
            <a:stCxn id="29" idx="1"/>
          </p:cNvCxnSpPr>
          <p:nvPr/>
        </p:nvCxnSpPr>
        <p:spPr>
          <a:xfrm flipH="1" flipV="1">
            <a:off x="2843808" y="3878047"/>
            <a:ext cx="3536776" cy="326042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31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Cristina Onete    ||     07/11/2014       ||     </a:t>
            </a:r>
            <a:fld id="{D8472E0F-1C1C-4907-A0E0-D21603F39614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RSA is not IK-CCA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Textbook RSA:</a:t>
            </a:r>
            <a:endParaRPr lang="fr-F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2103239"/>
            <a:ext cx="777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Key Generation:</a:t>
            </a:r>
            <a:endParaRPr lang="fr-FR" sz="2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11660" y="2534626"/>
                <a:ext cx="65527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Primes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fr-FR" dirty="0" smtClean="0"/>
                  <a:t>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𝑙</m:t>
                    </m:r>
                    <m:r>
                      <a:rPr lang="en-US" b="0" i="0" smtClean="0">
                        <a:latin typeface="Cambria Math"/>
                      </a:rPr>
                      <m:t>. </m:t>
                    </m:r>
                  </m:oMath>
                </a14:m>
                <a:r>
                  <a:rPr lang="fr-FR" dirty="0" err="1" smtClean="0"/>
                  <a:t>Define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𝑝𝑞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fr-FR" i="1" smtClean="0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−1)(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−1)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660" y="2534626"/>
                <a:ext cx="6552728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837" t="-833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11660" y="2915652"/>
                <a:ext cx="7164796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Public key:</a:t>
                </a:r>
                <a:r>
                  <a:rPr lang="en-US" dirty="0" smtClean="0"/>
                  <a:t> 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fr-FR" dirty="0" smtClean="0"/>
                  <a:t> s.t.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𝐺𝐶𝐷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r>
                  <a:rPr lang="fr-FR" dirty="0" smtClean="0"/>
                  <a:t>. </a:t>
                </a:r>
                <a:r>
                  <a:rPr lang="fr-FR" dirty="0" err="1" smtClean="0"/>
                  <a:t>Now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𝑝𝑘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𝑁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fr-FR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660" y="2915652"/>
                <a:ext cx="7164796" cy="404983"/>
              </a:xfrm>
              <a:prstGeom prst="rect">
                <a:avLst/>
              </a:prstGeom>
              <a:blipFill rotWithShape="1">
                <a:blip r:embed="rId3"/>
                <a:stretch>
                  <a:fillRect l="-766" t="-4478" b="-164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11660" y="3312049"/>
                <a:ext cx="7308812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Secret key:</a:t>
                </a:r>
                <a:r>
                  <a:rPr lang="en-US" dirty="0" smtClean="0"/>
                  <a:t> find inverse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fr-FR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𝑑𝑒</m:t>
                    </m:r>
                    <m:r>
                      <a:rPr lang="en-US" b="0" i="1" smtClean="0">
                        <a:latin typeface="Cambria Math"/>
                      </a:rPr>
                      <m:t>=1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Now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𝑠𝑘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</m:oMath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660" y="3312049"/>
                <a:ext cx="7308812" cy="404983"/>
              </a:xfrm>
              <a:prstGeom prst="rect">
                <a:avLst/>
              </a:prstGeom>
              <a:blipFill rotWithShape="1">
                <a:blip r:embed="rId4"/>
                <a:stretch>
                  <a:fillRect l="-751" t="-4478" b="-164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99592" y="3789040"/>
            <a:ext cx="777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Encryption (using </a:t>
            </a:r>
            <a:r>
              <a:rPr lang="en-US" sz="2100" i="1" dirty="0" err="1" smtClean="0"/>
              <a:t>pk</a:t>
            </a:r>
            <a:r>
              <a:rPr lang="en-US" sz="2100" i="1" dirty="0" smtClean="0"/>
              <a:t> = (e, N)</a:t>
            </a:r>
            <a:r>
              <a:rPr lang="en-US" sz="2100" dirty="0" smtClean="0"/>
              <a:t>):</a:t>
            </a:r>
            <a:endParaRPr lang="fr-FR" sz="2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75656" y="4248153"/>
                <a:ext cx="3420380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≔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𝐸𝑛𝑐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𝑝𝑘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𝑚𝑜𝑑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248153"/>
                <a:ext cx="3420380" cy="390748"/>
              </a:xfrm>
              <a:prstGeom prst="rect">
                <a:avLst/>
              </a:prstGeom>
              <a:blipFill rotWithShape="1">
                <a:blip r:embed="rId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99592" y="4741694"/>
            <a:ext cx="777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Decryption (using </a:t>
            </a:r>
            <a:r>
              <a:rPr lang="en-US" sz="2100" i="1" dirty="0" err="1" smtClean="0"/>
              <a:t>sk</a:t>
            </a:r>
            <a:r>
              <a:rPr lang="en-US" sz="2100" i="1" dirty="0" smtClean="0"/>
              <a:t> =  d</a:t>
            </a:r>
            <a:r>
              <a:rPr lang="en-US" sz="2100" dirty="0" smtClean="0"/>
              <a:t>):</a:t>
            </a:r>
            <a:endParaRPr lang="fr-FR" sz="2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75656" y="5270500"/>
                <a:ext cx="3420380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≔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𝐷𝑒𝑐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𝑠𝑘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𝑚𝑜𝑑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270500"/>
                <a:ext cx="3420380" cy="374270"/>
              </a:xfrm>
              <a:prstGeom prst="rect">
                <a:avLst/>
              </a:prstGeom>
              <a:blipFill rotWithShape="1"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041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Cristina Onete    ||     07/11/2014       ||     </a:t>
            </a:r>
            <a:fld id="{D8472E0F-1C1C-4907-A0E0-D21603F39614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RSA is not IK-CCA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Case I: Moduli of different length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9592" y="2103239"/>
                <a:ext cx="777686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1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𝑝𝑘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sz="2100" dirty="0" smtClean="0"/>
                  <a:t> ,  </a:t>
                </a:r>
                <a:r>
                  <a:rPr lang="fr-FR" sz="2100" dirty="0" err="1" smtClean="0"/>
                  <a:t>with</a:t>
                </a:r>
                <a:r>
                  <a:rPr lang="fr-FR" sz="21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b="0" i="0" smtClean="0">
                        <a:latin typeface="Cambria Math"/>
                      </a:rPr>
                      <m:t>length</m:t>
                    </m:r>
                    <m:d>
                      <m:d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1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100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1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1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100" dirty="0" smtClean="0"/>
                  <a:t> (</a:t>
                </a:r>
                <a:r>
                  <a:rPr lang="fr-FR" sz="2100" dirty="0" err="1" smtClean="0"/>
                  <a:t>say</a:t>
                </a:r>
                <a:r>
                  <a:rPr lang="fr-FR" sz="2100" dirty="0" smtClean="0"/>
                  <a:t> 512 bits)</a:t>
                </a:r>
                <a:endParaRPr lang="fr-FR" sz="21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103239"/>
                <a:ext cx="7776864" cy="415498"/>
              </a:xfrm>
              <a:prstGeom prst="rect">
                <a:avLst/>
              </a:prstGeom>
              <a:blipFill rotWithShape="1">
                <a:blip r:embed="rId2"/>
                <a:stretch>
                  <a:fillRect l="-784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99592" y="2581454"/>
                <a:ext cx="777686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1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𝑝𝑘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sz="2100" dirty="0" smtClean="0"/>
                  <a:t> ,  </a:t>
                </a:r>
                <a:r>
                  <a:rPr lang="fr-FR" sz="2100" dirty="0" err="1" smtClean="0"/>
                  <a:t>with</a:t>
                </a:r>
                <a:r>
                  <a:rPr lang="fr-FR" sz="21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b="0" i="0" smtClean="0">
                        <a:latin typeface="Cambria Math"/>
                      </a:rPr>
                      <m:t>length</m:t>
                    </m:r>
                    <m:d>
                      <m:d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1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100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1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1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100" dirty="0" smtClean="0"/>
                  <a:t> (</a:t>
                </a:r>
                <a:r>
                  <a:rPr lang="fr-FR" sz="2100" dirty="0" err="1" smtClean="0"/>
                  <a:t>say</a:t>
                </a:r>
                <a:r>
                  <a:rPr lang="fr-FR" sz="2100" dirty="0" smtClean="0"/>
                  <a:t> 1024 bits)</a:t>
                </a:r>
                <a:endParaRPr lang="fr-FR" sz="21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581454"/>
                <a:ext cx="7776864" cy="415498"/>
              </a:xfrm>
              <a:prstGeom prst="rect">
                <a:avLst/>
              </a:prstGeom>
              <a:blipFill rotWithShape="1">
                <a:blip r:embed="rId3"/>
                <a:stretch>
                  <a:fillRect l="-784" t="-10145" b="-246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611560" y="3212976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99592" y="3356992"/>
                <a:ext cx="777686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100" i="1" smtClean="0">
                        <a:latin typeface="Cambria Math"/>
                      </a:rPr>
                      <m:t>𝑇</m:t>
                    </m:r>
                    <m:r>
                      <a:rPr lang="en-US" sz="2100" b="0" i="1" smtClean="0">
                        <a:latin typeface="Cambria Math"/>
                      </a:rPr>
                      <m:t>h𝑒𝑛</m:t>
                    </m:r>
                    <m:r>
                      <a:rPr lang="en-US" sz="2100" b="0" i="1" smtClean="0">
                        <a:latin typeface="Cambria Math"/>
                      </a:rPr>
                      <m:t> </m:t>
                    </m:r>
                    <m:r>
                      <a:rPr lang="en-US" sz="2100" b="0" i="1" smtClean="0">
                        <a:latin typeface="Cambria Math"/>
                      </a:rPr>
                      <m:t>𝑎𝑛</m:t>
                    </m:r>
                    <m:r>
                      <a:rPr lang="en-US" sz="2100" b="0" i="1" smtClean="0">
                        <a:latin typeface="Cambria Math"/>
                      </a:rPr>
                      <m:t> </m:t>
                    </m:r>
                    <m:r>
                      <a:rPr lang="en-US" sz="2100" b="0" i="1" smtClean="0">
                        <a:latin typeface="Cambria Math"/>
                      </a:rPr>
                      <m:t>𝑒𝑛𝑐𝑟𝑦𝑝𝑡𝑖𝑜𝑛</m:t>
                    </m:r>
                    <m:r>
                      <a:rPr lang="en-US" sz="2100" b="0" i="1" smtClean="0">
                        <a:latin typeface="Cambria Math"/>
                      </a:rPr>
                      <m:t> </m:t>
                    </m:r>
                    <m:r>
                      <a:rPr lang="en-US" sz="2100" b="0" i="1" smtClean="0">
                        <a:latin typeface="Cambria Math"/>
                      </a:rPr>
                      <m:t>𝑢𝑛𝑑𝑒𝑟</m:t>
                    </m:r>
                    <m:r>
                      <a:rPr lang="en-US" sz="21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𝑝𝑘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 </m:t>
                    </m:r>
                    <m:r>
                      <a:rPr lang="en-US" sz="2100" b="0" i="1" smtClean="0">
                        <a:latin typeface="Cambria Math"/>
                      </a:rPr>
                      <m:t>𝑤𝑖𝑙𝑙</m:t>
                    </m:r>
                    <m:r>
                      <a:rPr lang="en-US" sz="2100" b="0" i="1" smtClean="0">
                        <a:latin typeface="Cambria Math"/>
                      </a:rPr>
                      <m:t> </m:t>
                    </m:r>
                    <m:r>
                      <a:rPr lang="en-US" sz="2100" b="0" i="1" smtClean="0">
                        <a:latin typeface="Cambria Math"/>
                      </a:rPr>
                      <m:t>𝑏𝑒</m:t>
                    </m:r>
                    <m:r>
                      <a:rPr lang="en-US" sz="2100" b="0" i="1" smtClean="0">
                        <a:latin typeface="Cambria Math"/>
                      </a:rPr>
                      <m:t> 512 </m:t>
                    </m:r>
                    <m:r>
                      <a:rPr lang="en-US" sz="2100" b="0" i="1" smtClean="0">
                        <a:latin typeface="Cambria Math"/>
                      </a:rPr>
                      <m:t>𝑏𝑖𝑡𝑠</m:t>
                    </m:r>
                    <m:r>
                      <a:rPr lang="en-US" sz="2100" b="0" i="1" smtClean="0">
                        <a:latin typeface="Cambria Math"/>
                      </a:rPr>
                      <m:t>, </m:t>
                    </m:r>
                    <m:r>
                      <a:rPr lang="en-US" sz="2100" b="0" i="1" smtClean="0">
                        <a:latin typeface="Cambria Math"/>
                      </a:rPr>
                      <m:t>𝑤h𝑖𝑙𝑒</m:t>
                    </m:r>
                    <m:r>
                      <a:rPr lang="en-US" sz="2100" b="0" i="1" smtClean="0">
                        <a:latin typeface="Cambria Math"/>
                      </a:rPr>
                      <m:t> </m:t>
                    </m:r>
                    <m:r>
                      <a:rPr lang="en-US" sz="2100" b="0" i="1" smtClean="0">
                        <a:latin typeface="Cambria Math"/>
                      </a:rPr>
                      <m:t>𝑎𝑛</m:t>
                    </m:r>
                    <m:r>
                      <a:rPr lang="en-US" sz="2100" b="0" i="1" smtClean="0">
                        <a:latin typeface="Cambria Math"/>
                      </a:rPr>
                      <m:t> </m:t>
                    </m:r>
                    <m:r>
                      <a:rPr lang="en-US" sz="2100" b="0" i="1" smtClean="0">
                        <a:latin typeface="Cambria Math"/>
                      </a:rPr>
                      <m:t>𝑒𝑛</m:t>
                    </m:r>
                    <m:r>
                      <a:rPr lang="en-US" sz="2100" b="0" i="1" smtClean="0">
                        <a:latin typeface="Cambria Math"/>
                      </a:rPr>
                      <m:t>−</m:t>
                    </m:r>
                  </m:oMath>
                </a14:m>
                <a:endParaRPr lang="en-US" sz="21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/>
                        </a:rPr>
                        <m:t>      </m:t>
                      </m:r>
                      <m:r>
                        <a:rPr lang="en-US" sz="2100" b="0" i="1" smtClean="0">
                          <a:latin typeface="Cambria Math"/>
                        </a:rPr>
                        <m:t>𝑐𝑟𝑦𝑝𝑡𝑖𝑜𝑛</m:t>
                      </m:r>
                      <m:r>
                        <a:rPr lang="en-US" sz="2100" b="0" i="1" smtClean="0">
                          <a:latin typeface="Cambria Math"/>
                        </a:rPr>
                        <m:t> </m:t>
                      </m:r>
                      <m:r>
                        <a:rPr lang="en-US" sz="2100" b="0" i="1" smtClean="0">
                          <a:latin typeface="Cambria Math"/>
                        </a:rPr>
                        <m:t>𝑢𝑛𝑑𝑒𝑟</m:t>
                      </m:r>
                      <m:r>
                        <a:rPr lang="en-US" sz="21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latin typeface="Cambria Math"/>
                            </a:rPr>
                            <m:t>𝑝𝑘</m:t>
                          </m:r>
                        </m:e>
                        <m:sub>
                          <m:r>
                            <a:rPr lang="en-US" sz="21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100" b="0" i="1" smtClean="0">
                          <a:latin typeface="Cambria Math"/>
                        </a:rPr>
                        <m:t> </m:t>
                      </m:r>
                      <m:r>
                        <a:rPr lang="en-US" sz="2100" b="0" i="1" smtClean="0">
                          <a:latin typeface="Cambria Math"/>
                        </a:rPr>
                        <m:t>𝑤𝑖𝑙𝑙</m:t>
                      </m:r>
                      <m:r>
                        <a:rPr lang="en-US" sz="2100" b="0" i="1" smtClean="0">
                          <a:latin typeface="Cambria Math"/>
                        </a:rPr>
                        <m:t> </m:t>
                      </m:r>
                      <m:r>
                        <a:rPr lang="en-US" sz="2100" b="0" i="1" smtClean="0">
                          <a:latin typeface="Cambria Math"/>
                        </a:rPr>
                        <m:t>𝑏𝑒</m:t>
                      </m:r>
                      <m:r>
                        <a:rPr lang="en-US" sz="2100" b="0" i="1" smtClean="0">
                          <a:latin typeface="Cambria Math"/>
                        </a:rPr>
                        <m:t> 1024 </m:t>
                      </m:r>
                      <m:r>
                        <a:rPr lang="en-US" sz="2100" b="0" i="1" smtClean="0">
                          <a:latin typeface="Cambria Math"/>
                        </a:rPr>
                        <m:t>𝑏𝑖𝑡𝑠</m:t>
                      </m:r>
                      <m:r>
                        <a:rPr lang="en-US" sz="2100" b="0" i="1" smtClean="0">
                          <a:latin typeface="Cambria Math"/>
                        </a:rPr>
                        <m:t> </m:t>
                      </m:r>
                      <m:r>
                        <a:rPr lang="en-US" sz="2100" b="0" i="1" smtClean="0">
                          <a:latin typeface="Cambria Math"/>
                        </a:rPr>
                        <m:t>𝑙𝑜𝑛𝑔</m:t>
                      </m:r>
                    </m:oMath>
                  </m:oMathPara>
                </a14:m>
                <a:endParaRPr lang="fr-FR" sz="21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356992"/>
                <a:ext cx="7776864" cy="738664"/>
              </a:xfrm>
              <a:prstGeom prst="rect">
                <a:avLst/>
              </a:prstGeom>
              <a:blipFill rotWithShape="1">
                <a:blip r:embed="rId4"/>
                <a:stretch>
                  <a:fillRect l="-784" t="-1653" b="-90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99592" y="4149080"/>
            <a:ext cx="7776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When Adv. gives a message m and the two </a:t>
            </a:r>
            <a:r>
              <a:rPr lang="en-US" sz="2100" dirty="0" err="1" smtClean="0"/>
              <a:t>pk’s</a:t>
            </a:r>
            <a:r>
              <a:rPr lang="en-US" sz="2100" dirty="0" smtClean="0"/>
              <a:t>, she just needs to look at the length of the outcome</a:t>
            </a:r>
            <a:endParaRPr lang="fr-FR" sz="2100" dirty="0"/>
          </a:p>
        </p:txBody>
      </p:sp>
    </p:spTree>
    <p:extLst>
      <p:ext uri="{BB962C8B-B14F-4D97-AF65-F5344CB8AC3E}">
        <p14:creationId xmlns:p14="http://schemas.microsoft.com/office/powerpoint/2010/main" val="266492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Cristina Onete    ||     07/11/2014       ||     </a:t>
            </a:r>
            <a:fld id="{D8472E0F-1C1C-4907-A0E0-D21603F39614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RSA is not IK-CCA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Case II: Moduli of same length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9592" y="2103239"/>
                <a:ext cx="777686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1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𝑝𝑘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sz="2100" dirty="0" smtClean="0"/>
                  <a:t>  </a:t>
                </a:r>
                <a:endParaRPr lang="fr-FR" sz="21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103239"/>
                <a:ext cx="7776864" cy="415498"/>
              </a:xfrm>
              <a:prstGeom prst="rect">
                <a:avLst/>
              </a:prstGeom>
              <a:blipFill rotWithShape="1">
                <a:blip r:embed="rId2"/>
                <a:stretch>
                  <a:fillRect l="-784" t="-2941" b="-235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99592" y="2581454"/>
                <a:ext cx="777686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1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𝑝𝑘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sz="2100" dirty="0" smtClean="0"/>
                  <a:t>  </a:t>
                </a:r>
                <a:endParaRPr lang="fr-FR" sz="21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581454"/>
                <a:ext cx="7776864" cy="415498"/>
              </a:xfrm>
              <a:prstGeom prst="rect">
                <a:avLst/>
              </a:prstGeom>
              <a:blipFill rotWithShape="1">
                <a:blip r:embed="rId3"/>
                <a:stretch>
                  <a:fillRect l="-784" t="-2899" b="-217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611560" y="3573016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99592" y="3717032"/>
                <a:ext cx="777686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100" i="1" smtClean="0">
                        <a:latin typeface="Cambria Math"/>
                      </a:rPr>
                      <m:t>𝑇</m:t>
                    </m:r>
                    <m:r>
                      <a:rPr lang="en-US" sz="2100" b="0" i="1" smtClean="0">
                        <a:latin typeface="Cambria Math"/>
                      </a:rPr>
                      <m:t>h𝑒𝑛</m:t>
                    </m:r>
                    <m:r>
                      <a:rPr lang="en-US" sz="2100" b="0" i="1" smtClean="0">
                        <a:latin typeface="Cambria Math"/>
                      </a:rPr>
                      <m:t> </m:t>
                    </m:r>
                    <m:r>
                      <a:rPr lang="en-US" sz="2100" b="0" i="1" smtClean="0">
                        <a:latin typeface="Cambria Math"/>
                      </a:rPr>
                      <m:t>𝑎𝑛</m:t>
                    </m:r>
                    <m:r>
                      <a:rPr lang="en-US" sz="2100" b="0" i="1" smtClean="0">
                        <a:latin typeface="Cambria Math"/>
                      </a:rPr>
                      <m:t> </m:t>
                    </m:r>
                    <m:r>
                      <a:rPr lang="en-US" sz="2100" b="0" i="1" smtClean="0">
                        <a:latin typeface="Cambria Math"/>
                      </a:rPr>
                      <m:t>𝑒𝑛𝑐𝑟𝑦𝑝𝑡𝑖𝑜𝑛</m:t>
                    </m:r>
                    <m:r>
                      <a:rPr lang="en-US" sz="2100" b="0" i="1" smtClean="0">
                        <a:latin typeface="Cambria Math"/>
                      </a:rPr>
                      <m:t> </m:t>
                    </m:r>
                    <m:r>
                      <a:rPr lang="en-US" sz="2100" b="0" i="1" smtClean="0">
                        <a:latin typeface="Cambria Math"/>
                      </a:rPr>
                      <m:t>𝑢𝑛𝑑𝑒𝑟</m:t>
                    </m:r>
                    <m:r>
                      <a:rPr lang="en-US" sz="21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𝑝𝑘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 </m:t>
                    </m:r>
                    <m:r>
                      <a:rPr lang="en-US" sz="2100" b="0" i="1" smtClean="0">
                        <a:latin typeface="Cambria Math"/>
                      </a:rPr>
                      <m:t>𝑤𝑖𝑙𝑙</m:t>
                    </m:r>
                    <m:r>
                      <a:rPr lang="en-US" sz="2100" b="0" i="1" smtClean="0">
                        <a:latin typeface="Cambria Math"/>
                      </a:rPr>
                      <m:t> </m:t>
                    </m:r>
                    <m:r>
                      <a:rPr lang="en-US" sz="2100" b="0" i="1" smtClean="0">
                        <a:latin typeface="Cambria Math"/>
                      </a:rPr>
                      <m:t>𝑏𝑒</m:t>
                    </m:r>
                    <m:r>
                      <a:rPr lang="en-US" sz="2100" b="0" i="1" smtClean="0">
                        <a:latin typeface="Cambria Math"/>
                      </a:rPr>
                      <m:t> </m:t>
                    </m:r>
                    <m:r>
                      <a:rPr lang="en-US" sz="2100" b="0" i="1" smtClean="0">
                        <a:latin typeface="Cambria Math"/>
                      </a:rPr>
                      <m:t>𝑠𝑚𝑎𝑙𝑙𝑒𝑟</m:t>
                    </m:r>
                    <m:r>
                      <a:rPr lang="en-US" sz="2100" b="0" i="1" smtClean="0">
                        <a:latin typeface="Cambria Math"/>
                      </a:rPr>
                      <m:t> </m:t>
                    </m:r>
                    <m:r>
                      <a:rPr lang="en-US" sz="2100" b="0" i="1" smtClean="0">
                        <a:latin typeface="Cambria Math"/>
                      </a:rPr>
                      <m:t>𝑡h𝑎𝑛</m:t>
                    </m:r>
                    <m:r>
                      <a:rPr lang="en-US" sz="21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, </m:t>
                    </m:r>
                    <m:r>
                      <a:rPr lang="en-US" sz="2100" b="0" i="1" smtClean="0">
                        <a:latin typeface="Cambria Math"/>
                      </a:rPr>
                      <m:t>𝑤h𝑖𝑙𝑒</m:t>
                    </m:r>
                  </m:oMath>
                </a14:m>
                <a:endParaRPr lang="en-US" sz="2100" b="0" dirty="0" smtClean="0"/>
              </a:p>
              <a:p>
                <a:r>
                  <a:rPr lang="en-US" sz="2100" dirty="0" smtClean="0"/>
                  <a:t>   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𝑎𝑛</m:t>
                    </m:r>
                    <m:r>
                      <a:rPr lang="en-US" sz="2100" b="0" i="1" smtClean="0">
                        <a:latin typeface="Cambria Math"/>
                      </a:rPr>
                      <m:t> </m:t>
                    </m:r>
                    <m:r>
                      <a:rPr lang="en-US" sz="2100" b="0" i="1" smtClean="0">
                        <a:latin typeface="Cambria Math"/>
                      </a:rPr>
                      <m:t>𝑒𝑛𝑐𝑟𝑦𝑝𝑡𝑖𝑜𝑛</m:t>
                    </m:r>
                    <m:r>
                      <a:rPr lang="en-US" sz="2100" b="0" i="1" smtClean="0">
                        <a:latin typeface="Cambria Math"/>
                      </a:rPr>
                      <m:t> </m:t>
                    </m:r>
                    <m:r>
                      <a:rPr lang="en-US" sz="2100" b="0" i="1" smtClean="0">
                        <a:latin typeface="Cambria Math"/>
                      </a:rPr>
                      <m:t>𝑢𝑛𝑑𝑒𝑟</m:t>
                    </m:r>
                    <m:r>
                      <a:rPr lang="en-US" sz="21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𝑝𝑘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 </m:t>
                    </m:r>
                    <m:r>
                      <a:rPr lang="en-US" sz="2100" b="0" i="1" smtClean="0">
                        <a:latin typeface="Cambria Math"/>
                      </a:rPr>
                      <m:t>𝑐𝑎𝑛</m:t>
                    </m:r>
                    <m:r>
                      <a:rPr lang="en-US" sz="2100" b="0" i="1" smtClean="0">
                        <a:latin typeface="Cambria Math"/>
                      </a:rPr>
                      <m:t> </m:t>
                    </m:r>
                    <m:r>
                      <a:rPr lang="en-US" sz="2100" b="0" i="1" smtClean="0">
                        <a:latin typeface="Cambria Math"/>
                      </a:rPr>
                      <m:t>𝑏𝑒</m:t>
                    </m:r>
                    <m:r>
                      <a:rPr lang="en-US" sz="2100" b="0" i="1" smtClean="0">
                        <a:latin typeface="Cambria Math"/>
                      </a:rPr>
                      <m:t> </m:t>
                    </m:r>
                    <m:r>
                      <a:rPr lang="en-US" sz="2100" b="0" i="1" smtClean="0">
                        <a:latin typeface="Cambria Math"/>
                      </a:rPr>
                      <m:t>𝑙𝑎𝑟𝑔𝑒𝑟</m:t>
                    </m:r>
                    <m:r>
                      <a:rPr lang="en-US" sz="2100" b="0" i="1" smtClean="0">
                        <a:latin typeface="Cambria Math"/>
                      </a:rPr>
                      <m:t> </m:t>
                    </m:r>
                    <m:r>
                      <a:rPr lang="en-US" sz="2100" b="0" i="1" smtClean="0">
                        <a:latin typeface="Cambria Math"/>
                      </a:rPr>
                      <m:t>𝑡h𝑎𝑛</m:t>
                    </m:r>
                    <m:r>
                      <a:rPr lang="en-US" sz="21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fr-FR" sz="21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717032"/>
                <a:ext cx="7776864" cy="738664"/>
              </a:xfrm>
              <a:prstGeom prst="rect">
                <a:avLst/>
              </a:prstGeom>
              <a:blipFill rotWithShape="1">
                <a:blip r:embed="rId4"/>
                <a:stretch>
                  <a:fillRect l="-784" t="-1653" b="-90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99592" y="3085510"/>
                <a:ext cx="777686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1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1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fr-FR" sz="21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085510"/>
                <a:ext cx="7776864" cy="415498"/>
              </a:xfrm>
              <a:prstGeom prst="rect">
                <a:avLst/>
              </a:prstGeom>
              <a:blipFill rotWithShape="1">
                <a:blip r:embed="rId5"/>
                <a:stretch>
                  <a:fillRect l="-784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99592" y="4418528"/>
                <a:ext cx="7776864" cy="1102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Because the encryption of any message m has to cover the output space well: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b="0" i="0" smtClean="0">
                        <a:latin typeface="Cambria Math"/>
                      </a:rPr>
                      <m:t>Prob</m:t>
                    </m:r>
                    <m:d>
                      <m:dPr>
                        <m:begChr m:val="["/>
                        <m:endChr m:val="]"/>
                        <m:ctrlPr>
                          <a:rPr lang="en-US" sz="21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1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100" b="0" i="1" smtClean="0">
                                <a:latin typeface="Cambria Math"/>
                              </a:rPr>
                              <m:t>𝐸𝑛𝑐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1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100" b="0" i="1" smtClean="0">
                                    <a:latin typeface="Cambria Math"/>
                                  </a:rPr>
                                  <m:t>𝑝𝑘</m:t>
                                </m:r>
                              </m:e>
                              <m:sub>
                                <m:r>
                                  <a:rPr lang="en-US" sz="21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21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100" b="0" i="1" smtClean="0">
                                <a:latin typeface="Cambria Math"/>
                              </a:rPr>
                              <m:t>𝑚</m:t>
                            </m:r>
                          </m:e>
                        </m:d>
                        <m:r>
                          <a:rPr lang="en-US" sz="2100" b="0" i="1" smtClean="0">
                            <a:latin typeface="Cambria Math"/>
                          </a:rPr>
                          <m:t>&gt;</m:t>
                        </m:r>
                        <m:sSub>
                          <m:sSubPr>
                            <m:ctrlPr>
                              <a:rPr lang="en-US" sz="21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100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1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100" dirty="0" smtClean="0"/>
                  <a:t> is significant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418528"/>
                <a:ext cx="7776864" cy="1102353"/>
              </a:xfrm>
              <a:prstGeom prst="rect">
                <a:avLst/>
              </a:prstGeom>
              <a:blipFill rotWithShape="1">
                <a:blip r:embed="rId6"/>
                <a:stretch>
                  <a:fillRect l="-784" t="-3867" b="-66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418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Cristina Onete    ||     07/11/2014       ||     </a:t>
            </a:r>
            <a:fld id="{D8472E0F-1C1C-4907-A0E0-D21603F39614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ElGamal</a:t>
            </a:r>
            <a:r>
              <a:rPr lang="en-US" dirty="0" smtClean="0"/>
              <a:t> is IK-CCA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Textbook </a:t>
            </a:r>
            <a:r>
              <a:rPr lang="en-US" sz="2400" dirty="0" err="1" smtClean="0"/>
              <a:t>ElGamal</a:t>
            </a:r>
            <a:r>
              <a:rPr lang="en-US" sz="2400" dirty="0" smtClean="0"/>
              <a:t>:</a:t>
            </a:r>
            <a:endParaRPr lang="fr-F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2103239"/>
            <a:ext cx="777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Key Generation:</a:t>
            </a:r>
            <a:endParaRPr lang="fr-FR" sz="2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11660" y="2534626"/>
                <a:ext cx="7164796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Prime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fr-FR" dirty="0" smtClean="0"/>
                  <a:t>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𝑙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dirty="0" smtClean="0"/>
                  <a:t>s.t.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q</m:t>
                    </m:r>
                    <m:r>
                      <a:rPr lang="en-US" b="0" i="0" dirty="0" smtClean="0">
                        <a:latin typeface="Cambria Math"/>
                      </a:rPr>
                      <m:t>+1 </m:t>
                    </m:r>
                  </m:oMath>
                </a14:m>
                <a:r>
                  <a:rPr lang="fr-FR" dirty="0" smtClean="0"/>
                  <a:t>also prime.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Algerian" panose="04020705040A02060702" pitchFamily="82" charset="0"/>
                          </a:rPr>
                          <m:t>G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 &lt;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660" y="2534626"/>
                <a:ext cx="7164796" cy="390748"/>
              </a:xfrm>
              <a:prstGeom prst="rect">
                <a:avLst/>
              </a:prstGeom>
              <a:blipFill rotWithShape="1">
                <a:blip r:embed="rId2"/>
                <a:stretch>
                  <a:fillRect l="-766" t="-9375" b="-171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11660" y="2880001"/>
                <a:ext cx="73088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Secret key: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choose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𝑠𝑘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∈{1, 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𝑞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−1}</m:t>
                    </m:r>
                  </m:oMath>
                </a14:m>
                <a:r>
                  <a:rPr lang="fr-FR" dirty="0" smtClean="0">
                    <a:solidFill>
                      <a:schemeClr val="tx1"/>
                    </a:solidFill>
                  </a:rPr>
                  <a:t>.</a:t>
                </a:r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660" y="2880001"/>
                <a:ext cx="7308812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751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99592" y="3789040"/>
            <a:ext cx="777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Encryption:</a:t>
            </a:r>
            <a:endParaRPr lang="fr-FR" sz="2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47664" y="4643844"/>
                <a:ext cx="64807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>
                    <a:solidFill>
                      <a:schemeClr val="tx1"/>
                    </a:solidFill>
                  </a:rPr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≔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𝑝𝑘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𝑚𝑜𝑑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𝑞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>. 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643844"/>
                <a:ext cx="648072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847" t="-833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99592" y="5517232"/>
            <a:ext cx="777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Decryption:</a:t>
            </a:r>
            <a:endParaRPr lang="fr-FR" sz="2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47664" y="5935050"/>
                <a:ext cx="6696744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>
                    <a:solidFill>
                      <a:schemeClr val="tx1"/>
                    </a:solidFill>
                  </a:rPr>
                  <a:t>Compute: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/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𝑠𝑘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 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𝑚𝑜𝑑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fr-FR" dirty="0" smtClean="0">
                    <a:solidFill>
                      <a:schemeClr val="tx1"/>
                    </a:solidFill>
                  </a:rPr>
                  <a:t>)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935050"/>
                <a:ext cx="6696744" cy="404983"/>
              </a:xfrm>
              <a:prstGeom prst="rect">
                <a:avLst/>
              </a:prstGeom>
              <a:blipFill rotWithShape="1">
                <a:blip r:embed="rId5"/>
                <a:stretch>
                  <a:fillRect l="-820" t="-4545" b="-181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11660" y="3275692"/>
                <a:ext cx="7308812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Public key: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𝑝𝑘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𝑠𝑘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𝑚𝑜𝑑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𝑞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660" y="3275692"/>
                <a:ext cx="7308812" cy="374270"/>
              </a:xfrm>
              <a:prstGeom prst="rect">
                <a:avLst/>
              </a:prstGeom>
              <a:blipFill rotWithShape="1">
                <a:blip r:embed="rId6"/>
                <a:stretch>
                  <a:fillRect l="-751" t="-8065" b="-225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11660" y="4262388"/>
                <a:ext cx="71647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Choose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∈{1, …,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−1}</m:t>
                    </m:r>
                  </m:oMath>
                </a14:m>
                <a:r>
                  <a:rPr lang="fr-FR" dirty="0" smtClean="0"/>
                  <a:t>.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≔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(</m:t>
                    </m:r>
                    <m:r>
                      <a:rPr lang="en-US" b="0" i="1" smtClean="0">
                        <a:latin typeface="Cambria Math"/>
                      </a:rPr>
                      <m:t>𝑚𝑜𝑑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660" y="4262388"/>
                <a:ext cx="7164796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766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47664" y="5013176"/>
                <a:ext cx="64807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>
                    <a:solidFill>
                      <a:schemeClr val="tx1"/>
                    </a:solidFill>
                  </a:rPr>
                  <a:t>Send: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013176"/>
                <a:ext cx="6480720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847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378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Cristina Onete    ||     07/11/2014       ||     </a:t>
            </a:r>
            <a:fld id="{D8472E0F-1C1C-4907-A0E0-D21603F39614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ElGamal</a:t>
            </a:r>
            <a:r>
              <a:rPr lang="en-US" dirty="0" smtClean="0"/>
              <a:t> is IK-CCA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Intuition:</a:t>
            </a:r>
            <a:endParaRPr lang="fr-F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2103239"/>
            <a:ext cx="777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All </a:t>
            </a:r>
            <a:r>
              <a:rPr lang="en-US" sz="2100" dirty="0" err="1" smtClean="0"/>
              <a:t>pk’s</a:t>
            </a:r>
            <a:r>
              <a:rPr lang="en-US" sz="2100" dirty="0" smtClean="0"/>
              <a:t> in the same group</a:t>
            </a:r>
            <a:endParaRPr lang="fr-FR" sz="2100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2509446"/>
            <a:ext cx="777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All </a:t>
            </a:r>
            <a:r>
              <a:rPr lang="en-US" sz="2100" dirty="0" err="1" smtClean="0"/>
              <a:t>ciphertexts</a:t>
            </a:r>
            <a:r>
              <a:rPr lang="en-US" sz="2100" dirty="0" smtClean="0"/>
              <a:t> are of the same length and format</a:t>
            </a:r>
            <a:endParaRPr lang="fr-FR" sz="2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99592" y="2924944"/>
                <a:ext cx="777686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𝑝𝑘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100" dirty="0" smtClean="0"/>
                  <a:t>, the </a:t>
                </a:r>
                <a:r>
                  <a:rPr lang="fr-FR" sz="2100" dirty="0" err="1" smtClean="0"/>
                  <a:t>encryption</a:t>
                </a:r>
                <a:r>
                  <a:rPr lang="fr-FR" sz="21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fr-FR" sz="2100" dirty="0" smtClean="0"/>
                  <a:t> is:</a:t>
                </a:r>
                <a:endParaRPr lang="fr-FR" sz="21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924944"/>
                <a:ext cx="7776864" cy="415498"/>
              </a:xfrm>
              <a:prstGeom prst="rect">
                <a:avLst/>
              </a:prstGeom>
              <a:blipFill rotWithShape="1">
                <a:blip r:embed="rId2"/>
                <a:stretch>
                  <a:fillRect l="-784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47664" y="3429000"/>
                <a:ext cx="6480720" cy="399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=(</m:t>
                      </m:r>
                      <m:sSup>
                        <m:sSupPr>
                          <m:ctrlPr>
                            <a:rPr lang="fr-FR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fr-FR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429000"/>
                <a:ext cx="6480720" cy="399020"/>
              </a:xfrm>
              <a:prstGeom prst="rect">
                <a:avLst/>
              </a:prstGeom>
              <a:blipFill rotWithShape="1">
                <a:blip r:embed="rId3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99592" y="3877598"/>
                <a:ext cx="777686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𝑝𝑘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100" dirty="0" smtClean="0"/>
                  <a:t>, the </a:t>
                </a:r>
                <a:r>
                  <a:rPr lang="fr-FR" sz="2100" dirty="0" err="1" smtClean="0"/>
                  <a:t>encryption</a:t>
                </a:r>
                <a:r>
                  <a:rPr lang="fr-FR" sz="21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fr-FR" sz="2100" dirty="0" smtClean="0"/>
                  <a:t> is:</a:t>
                </a:r>
                <a:endParaRPr lang="fr-FR" sz="21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877598"/>
                <a:ext cx="7776864" cy="415498"/>
              </a:xfrm>
              <a:prstGeom prst="rect">
                <a:avLst/>
              </a:prstGeom>
              <a:blipFill rotWithShape="1">
                <a:blip r:embed="rId4"/>
                <a:stretch>
                  <a:fillRect l="-784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47664" y="4398132"/>
                <a:ext cx="6480720" cy="399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=(</m:t>
                      </m:r>
                      <m:sSup>
                        <m:sSupPr>
                          <m:ctrlPr>
                            <a:rPr lang="fr-FR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fr-FR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398132"/>
                <a:ext cx="6480720" cy="399020"/>
              </a:xfrm>
              <a:prstGeom prst="rect">
                <a:avLst/>
              </a:prstGeom>
              <a:blipFill rotWithShape="1"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99592" y="4941168"/>
            <a:ext cx="777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Output is identically distributed</a:t>
            </a:r>
            <a:endParaRPr lang="fr-FR" sz="2100" dirty="0"/>
          </a:p>
        </p:txBody>
      </p:sp>
    </p:spTree>
    <p:extLst>
      <p:ext uri="{BB962C8B-B14F-4D97-AF65-F5344CB8AC3E}">
        <p14:creationId xmlns:p14="http://schemas.microsoft.com/office/powerpoint/2010/main" val="312091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Contents</a:t>
            </a:r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060848"/>
            <a:ext cx="37444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>
                    <a:lumMod val="95000"/>
                  </a:schemeClr>
                </a:solidFill>
              </a:rPr>
              <a:t>IK-CCA</a:t>
            </a:r>
            <a:endParaRPr lang="fr-FR" sz="2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2420888"/>
            <a:ext cx="48245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>
                    <a:lumMod val="95000"/>
                  </a:schemeClr>
                </a:solidFill>
              </a:rPr>
              <a:t>IND-CCA vs. IK-CCA</a:t>
            </a:r>
            <a:endParaRPr lang="fr-FR" sz="2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3255367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Robustness of Encryption</a:t>
            </a:r>
            <a:endParaRPr lang="fr-FR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2764378"/>
            <a:ext cx="75608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>
                    <a:lumMod val="95000"/>
                  </a:schemeClr>
                </a:solidFill>
              </a:rPr>
              <a:t>IK-CCA of RSA and </a:t>
            </a:r>
            <a:r>
              <a:rPr lang="en-US" sz="2100" dirty="0" err="1" smtClean="0">
                <a:solidFill>
                  <a:schemeClr val="bg1">
                    <a:lumMod val="95000"/>
                  </a:schemeClr>
                </a:solidFill>
              </a:rPr>
              <a:t>ElGamal</a:t>
            </a:r>
            <a:r>
              <a:rPr lang="en-US" sz="2100" dirty="0" smtClean="0">
                <a:solidFill>
                  <a:schemeClr val="bg1">
                    <a:lumMod val="95000"/>
                  </a:schemeClr>
                </a:solidFill>
              </a:rPr>
              <a:t>-based systems </a:t>
            </a:r>
            <a:endParaRPr lang="fr-FR" sz="2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3717032"/>
            <a:ext cx="56166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Weak and Strong Robustness </a:t>
            </a:r>
            <a:endParaRPr lang="fr-FR" sz="2100" dirty="0"/>
          </a:p>
        </p:txBody>
      </p:sp>
      <p:sp>
        <p:nvSpPr>
          <p:cNvPr id="11" name="TextBox 10"/>
          <p:cNvSpPr txBox="1"/>
          <p:nvPr/>
        </p:nvSpPr>
        <p:spPr>
          <a:xfrm>
            <a:off x="971600" y="4077072"/>
            <a:ext cx="64807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Robustness of RSA and </a:t>
            </a:r>
            <a:r>
              <a:rPr lang="en-US" sz="2100" dirty="0" err="1" smtClean="0"/>
              <a:t>ElGamal</a:t>
            </a:r>
            <a:endParaRPr lang="fr-FR" sz="2100" dirty="0"/>
          </a:p>
        </p:txBody>
      </p:sp>
      <p:sp>
        <p:nvSpPr>
          <p:cNvPr id="12" name="TextBox 11"/>
          <p:cNvSpPr txBox="1"/>
          <p:nvPr/>
        </p:nvSpPr>
        <p:spPr>
          <a:xfrm>
            <a:off x="971600" y="4453662"/>
            <a:ext cx="66967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WROB- and SROB encryption schemes</a:t>
            </a:r>
            <a:endParaRPr lang="fr-FR" sz="2100" dirty="0"/>
          </a:p>
        </p:txBody>
      </p:sp>
      <p:sp>
        <p:nvSpPr>
          <p:cNvPr id="13" name="TextBox 12"/>
          <p:cNvSpPr txBox="1"/>
          <p:nvPr/>
        </p:nvSpPr>
        <p:spPr>
          <a:xfrm>
            <a:off x="611560" y="4941168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Receiver-anonymous encryption</a:t>
            </a:r>
            <a:endParaRPr lang="fr-FR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11560" y="1556792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Key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Indistinguishability</a:t>
            </a:r>
            <a:endParaRPr lang="fr-F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1600" y="5461774"/>
            <a:ext cx="56166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Construction and limitations</a:t>
            </a:r>
            <a:endParaRPr lang="fr-FR" sz="2100" dirty="0"/>
          </a:p>
        </p:txBody>
      </p:sp>
    </p:spTree>
    <p:extLst>
      <p:ext uri="{BB962C8B-B14F-4D97-AF65-F5344CB8AC3E}">
        <p14:creationId xmlns:p14="http://schemas.microsoft.com/office/powerpoint/2010/main" val="242941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anonymity?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4266962"/>
            <a:ext cx="801921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u="sng" dirty="0" err="1" smtClean="0">
                <a:latin typeface="Calibri" panose="020F0502020204030204" pitchFamily="34" charset="0"/>
              </a:rPr>
              <a:t>Anonyme</a:t>
            </a:r>
            <a:r>
              <a:rPr lang="en-US" sz="2200" u="sng" dirty="0" smtClean="0">
                <a:latin typeface="Calibri" panose="020F0502020204030204" pitchFamily="34" charset="0"/>
              </a:rPr>
              <a:t>/</a:t>
            </a:r>
            <a:r>
              <a:rPr lang="en-US" sz="2200" u="sng" dirty="0" err="1" smtClean="0">
                <a:latin typeface="Calibri" panose="020F0502020204030204" pitchFamily="34" charset="0"/>
              </a:rPr>
              <a:t>anonymat</a:t>
            </a:r>
            <a:r>
              <a:rPr lang="en-US" sz="2200" dirty="0" smtClean="0">
                <a:latin typeface="Calibri" panose="020F0502020204030204" pitchFamily="34" charset="0"/>
              </a:rPr>
              <a:t>: du </a:t>
            </a:r>
            <a:r>
              <a:rPr lang="en-US" sz="2200" dirty="0" err="1" smtClean="0">
                <a:latin typeface="Calibri" panose="020F0502020204030204" pitchFamily="34" charset="0"/>
              </a:rPr>
              <a:t>grec</a:t>
            </a:r>
            <a:r>
              <a:rPr lang="en-US" sz="2200" dirty="0" smtClean="0">
                <a:latin typeface="Calibri" panose="020F0502020204030204" pitchFamily="34" charset="0"/>
              </a:rPr>
              <a:t> “</a:t>
            </a:r>
            <a:r>
              <a:rPr lang="en-US" sz="2200" dirty="0" err="1" smtClean="0">
                <a:latin typeface="Calibri" panose="020F0502020204030204" pitchFamily="34" charset="0"/>
              </a:rPr>
              <a:t>anonymos</a:t>
            </a:r>
            <a:r>
              <a:rPr lang="en-US" sz="2200" dirty="0" smtClean="0">
                <a:latin typeface="Calibri" panose="020F0502020204030204" pitchFamily="34" charset="0"/>
              </a:rPr>
              <a:t>”, </a:t>
            </a:r>
            <a:r>
              <a:rPr lang="en-US" sz="2200" dirty="0" err="1" smtClean="0">
                <a:latin typeface="Calibri" panose="020F0502020204030204" pitchFamily="34" charset="0"/>
              </a:rPr>
              <a:t>ce</a:t>
            </a:r>
            <a:r>
              <a:rPr lang="en-US" sz="2200" dirty="0" smtClean="0">
                <a:latin typeface="Calibri" panose="020F0502020204030204" pitchFamily="34" charset="0"/>
              </a:rPr>
              <a:t> qui </a:t>
            </a:r>
            <a:r>
              <a:rPr lang="en-US" sz="2200" dirty="0" err="1" smtClean="0">
                <a:latin typeface="Calibri" panose="020F0502020204030204" pitchFamily="34" charset="0"/>
              </a:rPr>
              <a:t>veut</a:t>
            </a:r>
            <a:r>
              <a:rPr lang="en-US" sz="2200" dirty="0" smtClean="0">
                <a:latin typeface="Calibri" panose="020F0502020204030204" pitchFamily="34" charset="0"/>
              </a:rPr>
              <a:t> dire “sans nom” : se </a:t>
            </a:r>
            <a:r>
              <a:rPr lang="en-US" sz="2200" dirty="0" err="1" smtClean="0">
                <a:latin typeface="Calibri" panose="020F0502020204030204" pitchFamily="34" charset="0"/>
              </a:rPr>
              <a:t>dit</a:t>
            </a:r>
            <a:r>
              <a:rPr lang="en-US" sz="2200" dirty="0" smtClean="0">
                <a:latin typeface="Calibri" panose="020F0502020204030204" pitchFamily="34" charset="0"/>
              </a:rPr>
              <a:t> de </a:t>
            </a:r>
            <a:r>
              <a:rPr lang="en-US" sz="2200" dirty="0" err="1" smtClean="0">
                <a:latin typeface="Calibri" panose="020F0502020204030204" pitchFamily="34" charset="0"/>
              </a:rPr>
              <a:t>quelqu’un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en-US" sz="2200" dirty="0" err="1" smtClean="0">
                <a:latin typeface="Calibri" panose="020F0502020204030204" pitchFamily="34" charset="0"/>
              </a:rPr>
              <a:t>dont</a:t>
            </a:r>
            <a:r>
              <a:rPr lang="en-US" sz="2200" dirty="0" smtClean="0">
                <a:latin typeface="Calibri" panose="020F0502020204030204" pitchFamily="34" charset="0"/>
              </a:rPr>
              <a:t> on ignore le nom, la </a:t>
            </a:r>
            <a:r>
              <a:rPr lang="en-US" sz="2200" dirty="0" err="1" smtClean="0">
                <a:latin typeface="Calibri" panose="020F0502020204030204" pitchFamily="34" charset="0"/>
              </a:rPr>
              <a:t>qualité</a:t>
            </a:r>
            <a:r>
              <a:rPr lang="en-US" sz="2200" dirty="0" smtClean="0">
                <a:latin typeface="Calibri" panose="020F0502020204030204" pitchFamily="34" charset="0"/>
              </a:rPr>
              <a:t> de </a:t>
            </a:r>
            <a:r>
              <a:rPr lang="en-US" sz="2200" dirty="0" err="1" smtClean="0">
                <a:latin typeface="Calibri" panose="020F0502020204030204" pitchFamily="34" charset="0"/>
              </a:rPr>
              <a:t>ce</a:t>
            </a:r>
            <a:r>
              <a:rPr lang="en-US" sz="2200" dirty="0" smtClean="0">
                <a:latin typeface="Calibri" panose="020F0502020204030204" pitchFamily="34" charset="0"/>
              </a:rPr>
              <a:t> qui </a:t>
            </a:r>
            <a:r>
              <a:rPr lang="en-US" sz="2200" dirty="0" err="1" smtClean="0">
                <a:latin typeface="Calibri" panose="020F0502020204030204" pitchFamily="34" charset="0"/>
              </a:rPr>
              <a:t>est</a:t>
            </a:r>
            <a:r>
              <a:rPr lang="en-US" sz="2200" dirty="0" smtClean="0">
                <a:latin typeface="Calibri" panose="020F0502020204030204" pitchFamily="34" charset="0"/>
              </a:rPr>
              <a:t> sans nom </a:t>
            </a:r>
            <a:r>
              <a:rPr lang="en-US" sz="2200" dirty="0" err="1" smtClean="0">
                <a:latin typeface="Calibri" panose="020F0502020204030204" pitchFamily="34" charset="0"/>
              </a:rPr>
              <a:t>ou</a:t>
            </a:r>
            <a:r>
              <a:rPr lang="en-US" sz="2200" dirty="0" smtClean="0">
                <a:latin typeface="Calibri" panose="020F0502020204030204" pitchFamily="34" charset="0"/>
              </a:rPr>
              <a:t> sans </a:t>
            </a:r>
            <a:r>
              <a:rPr lang="en-US" sz="2200" dirty="0" err="1" smtClean="0">
                <a:latin typeface="Calibri" panose="020F0502020204030204" pitchFamily="34" charset="0"/>
              </a:rPr>
              <a:t>renommée</a:t>
            </a:r>
            <a:r>
              <a:rPr lang="en-US" sz="2200" dirty="0" smtClean="0">
                <a:latin typeface="Calibri" panose="020F0502020204030204" pitchFamily="34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Larousse, 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  <a:hlinkClick r:id="rId2"/>
              </a:rPr>
              <a:t>www.larousse.fr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; Wikipedia, fr.wikipedia.org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1" y="1659924"/>
            <a:ext cx="801921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u="sng" dirty="0" smtClean="0">
                <a:latin typeface="Calibri" panose="020F0502020204030204" pitchFamily="34" charset="0"/>
              </a:rPr>
              <a:t>Anonymous</a:t>
            </a:r>
            <a:r>
              <a:rPr lang="en-US" sz="2200" dirty="0" smtClean="0">
                <a:latin typeface="Calibri" panose="020F0502020204030204" pitchFamily="34" charset="0"/>
              </a:rPr>
              <a:t>: from “</a:t>
            </a:r>
            <a:r>
              <a:rPr lang="en-US" sz="2200" dirty="0" err="1" smtClean="0">
                <a:latin typeface="Calibri" panose="020F0502020204030204" pitchFamily="34" charset="0"/>
              </a:rPr>
              <a:t>anonymos</a:t>
            </a:r>
            <a:r>
              <a:rPr lang="en-US" sz="2200" dirty="0" smtClean="0">
                <a:latin typeface="Calibri" panose="020F0502020204030204" pitchFamily="34" charset="0"/>
              </a:rPr>
              <a:t>” (Greek)“, meaning “nameless”: “without any name </a:t>
            </a:r>
            <a:r>
              <a:rPr lang="en-US" sz="2200" dirty="0" err="1" smtClean="0">
                <a:latin typeface="Calibri" panose="020F0502020204030204" pitchFamily="34" charset="0"/>
              </a:rPr>
              <a:t>ackowledged</a:t>
            </a:r>
            <a:r>
              <a:rPr lang="en-US" sz="2200" dirty="0" smtClean="0">
                <a:latin typeface="Calibri" panose="020F0502020204030204" pitchFamily="34" charset="0"/>
              </a:rPr>
              <a:t>, whose name is withheld. Lacking individuality, unique character, or distinction”</a:t>
            </a:r>
          </a:p>
          <a:p>
            <a:pPr algn="r"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 English Dictionary, Dictionary.com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07/11/2014       ||     </a:t>
            </a:r>
            <a:fld id="{D8472E0F-1C1C-4907-A0E0-D21603F39614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131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Cristina Onete    ||     07/11/2014       ||     </a:t>
            </a:r>
            <a:fld id="{D8472E0F-1C1C-4907-A0E0-D21603F39614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Weak and Strong Robustness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62880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What happens if we get someone else’s </a:t>
            </a:r>
            <a:r>
              <a:rPr lang="en-US" sz="2400" dirty="0" err="1" smtClean="0"/>
              <a:t>ciphertext</a:t>
            </a:r>
            <a:r>
              <a:rPr lang="en-US" sz="2400" dirty="0" smtClean="0"/>
              <a:t>?</a:t>
            </a:r>
            <a:endParaRPr lang="fr-F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2103239"/>
            <a:ext cx="777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Theory: you can’t decrypt it</a:t>
            </a:r>
            <a:endParaRPr lang="fr-FR" sz="2100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2492896"/>
            <a:ext cx="777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Security: you can’t recover the message</a:t>
            </a:r>
            <a:endParaRPr lang="fr-FR" sz="2100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2924944"/>
            <a:ext cx="777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Practice: you’ll recover a nonsense message</a:t>
            </a:r>
            <a:endParaRPr lang="fr-FR" sz="2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58" y="4028870"/>
            <a:ext cx="749697" cy="7881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425" y="4091435"/>
            <a:ext cx="852301" cy="77772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1877489" y="4451475"/>
            <a:ext cx="1653133" cy="1"/>
          </a:xfrm>
          <a:prstGeom prst="straightConnector1">
            <a:avLst/>
          </a:prstGeom>
          <a:ln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522510" y="3829660"/>
            <a:ext cx="569118" cy="523550"/>
            <a:chOff x="4788024" y="3934613"/>
            <a:chExt cx="792088" cy="81988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34613"/>
              <a:ext cx="792088" cy="79208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942972" y="4183187"/>
              <a:ext cx="346149" cy="571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B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041" y="3512558"/>
            <a:ext cx="518024" cy="5180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10942" y="4165630"/>
            <a:ext cx="112418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Baptiste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282" y="3603307"/>
            <a:ext cx="241576" cy="2764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979" y="4869160"/>
            <a:ext cx="518024" cy="51802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82950" y="5494179"/>
            <a:ext cx="11008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Charles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311" y="4869160"/>
            <a:ext cx="251668" cy="288032"/>
          </a:xfrm>
          <a:prstGeom prst="rect">
            <a:avLst/>
          </a:prstGeom>
        </p:spPr>
      </p:pic>
      <p:cxnSp>
        <p:nvCxnSpPr>
          <p:cNvPr id="21" name="Straight Arrow Connector 20"/>
          <p:cNvCxnSpPr>
            <a:stCxn id="9" idx="3"/>
          </p:cNvCxnSpPr>
          <p:nvPr/>
        </p:nvCxnSpPr>
        <p:spPr>
          <a:xfrm flipV="1">
            <a:off x="4466726" y="3879789"/>
            <a:ext cx="2016224" cy="600509"/>
          </a:xfrm>
          <a:prstGeom prst="straightConnector1">
            <a:avLst/>
          </a:prstGeom>
          <a:ln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062" y="3429000"/>
            <a:ext cx="576064" cy="6055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816991"/>
            <a:ext cx="576064" cy="605589"/>
          </a:xfrm>
          <a:prstGeom prst="rect">
            <a:avLst/>
          </a:prstGeom>
        </p:spPr>
      </p:pic>
      <p:cxnSp>
        <p:nvCxnSpPr>
          <p:cNvPr id="29" name="Straight Arrow Connector 28"/>
          <p:cNvCxnSpPr>
            <a:stCxn id="9" idx="3"/>
          </p:cNvCxnSpPr>
          <p:nvPr/>
        </p:nvCxnSpPr>
        <p:spPr>
          <a:xfrm>
            <a:off x="4466726" y="4480298"/>
            <a:ext cx="2016224" cy="676894"/>
          </a:xfrm>
          <a:prstGeom prst="straightConnector1">
            <a:avLst/>
          </a:prstGeom>
          <a:ln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9552" y="594928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Robustness: can’t decrypt other </a:t>
            </a:r>
            <a:r>
              <a:rPr lang="en-US" sz="2400" dirty="0" err="1" smtClean="0"/>
              <a:t>ciphertexts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20493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6" grpId="0" animBg="1"/>
      <p:bldP spid="19" grpId="0" animBg="1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Cristina Onete    ||     07/11/2014       ||     </a:t>
            </a:r>
            <a:fld id="{D8472E0F-1C1C-4907-A0E0-D21603F39614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we care?</a:t>
            </a:r>
            <a:endParaRPr lang="fr-FR" dirty="0"/>
          </a:p>
        </p:txBody>
      </p:sp>
      <p:pic>
        <p:nvPicPr>
          <p:cNvPr id="4" name="Picture 4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918" y="3085511"/>
            <a:ext cx="920874" cy="92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34902" y="4093622"/>
            <a:ext cx="1208906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err="1" smtClean="0"/>
              <a:t>Amélie</a:t>
            </a:r>
            <a:endParaRPr lang="en-US" sz="21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2132856"/>
            <a:ext cx="725098" cy="7250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44208" y="2929962"/>
            <a:ext cx="1368152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/>
              <a:t>Baptiste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338586" y="2720452"/>
            <a:ext cx="569118" cy="631521"/>
            <a:chOff x="4788024" y="3934613"/>
            <a:chExt cx="792088" cy="8683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34613"/>
              <a:ext cx="792088" cy="79208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942972" y="4231645"/>
              <a:ext cx="346149" cy="571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B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988840"/>
            <a:ext cx="343911" cy="39360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 rot="19405736">
            <a:off x="1566515" y="2690103"/>
            <a:ext cx="569118" cy="631518"/>
            <a:chOff x="4788024" y="3934613"/>
            <a:chExt cx="792088" cy="86833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34613"/>
              <a:ext cx="792088" cy="79208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958704" y="4231640"/>
              <a:ext cx="314680" cy="571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C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4016596"/>
            <a:ext cx="725098" cy="7250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44208" y="4813702"/>
            <a:ext cx="1368152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/>
              <a:t>Charles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872580"/>
            <a:ext cx="343911" cy="393604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2843808" y="3448938"/>
            <a:ext cx="2664296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908" y="3645024"/>
            <a:ext cx="792088" cy="877944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V="1">
            <a:off x="5508104" y="2495406"/>
            <a:ext cx="1224137" cy="9649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508104" y="3460358"/>
            <a:ext cx="1224137" cy="10487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87624" y="3460358"/>
                <a:ext cx="43204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460358"/>
                <a:ext cx="432048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131840" y="3016890"/>
                <a:ext cx="1728192" cy="3907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  <m:r>
                            <a:rPr lang="en-US" i="1">
                              <a:latin typeface="Cambria Math"/>
                            </a:rPr>
                            <m:t>=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Enc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𝑝𝑘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(</m:t>
                      </m:r>
                      <m:r>
                        <a:rPr lang="en-US" i="1">
                          <a:latin typeface="Cambria Math"/>
                        </a:rPr>
                        <m:t>𝑚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3016890"/>
                <a:ext cx="1728192" cy="390748"/>
              </a:xfrm>
              <a:prstGeom prst="rect">
                <a:avLst/>
              </a:prstGeom>
              <a:blipFill rotWithShape="1">
                <a:blip r:embed="rId9"/>
                <a:stretch>
                  <a:fillRect b="-606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611560" y="162880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Our goal: receiver anonymity</a:t>
            </a:r>
            <a:endParaRPr lang="fr-FR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103946" y="4581128"/>
            <a:ext cx="396046" cy="7611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851920" y="4581128"/>
            <a:ext cx="252026" cy="7611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14" y="5473682"/>
            <a:ext cx="725098" cy="72509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734" y="5473682"/>
            <a:ext cx="725098" cy="72509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789059" y="5271591"/>
            <a:ext cx="422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</a:t>
            </a:r>
            <a:endParaRPr lang="fr-FR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4005083" y="5415607"/>
            <a:ext cx="422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</a:t>
            </a:r>
            <a:endParaRPr lang="fr-FR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4293115" y="5271591"/>
            <a:ext cx="422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32688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Cristina Onete    ||     07/11/2014       ||     </a:t>
            </a:r>
            <a:fld id="{D8472E0F-1C1C-4907-A0E0-D21603F39614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we care?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62880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Setting: 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9592" y="2103239"/>
                <a:ext cx="777686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Amélie wants to send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fr-FR" sz="2100" dirty="0" smtClean="0"/>
                  <a:t> to Baptiste </a:t>
                </a:r>
                <a:r>
                  <a:rPr lang="fr-FR" sz="2100" dirty="0" err="1" smtClean="0"/>
                  <a:t>anonymously</a:t>
                </a:r>
                <a:endParaRPr lang="fr-FR" sz="21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103239"/>
                <a:ext cx="7776864" cy="415498"/>
              </a:xfrm>
              <a:prstGeom prst="rect">
                <a:avLst/>
              </a:prstGeom>
              <a:blipFill rotWithShape="1">
                <a:blip r:embed="rId2"/>
                <a:stretch>
                  <a:fillRect l="-784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99592" y="2564904"/>
                <a:ext cx="777686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She encrypts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100" dirty="0" smtClean="0"/>
                  <a:t> under Baptiste’s public key, then broadcasts the </a:t>
                </a:r>
                <a:r>
                  <a:rPr lang="en-US" sz="2100" dirty="0" err="1" smtClean="0"/>
                  <a:t>ciphertext</a:t>
                </a:r>
                <a:r>
                  <a:rPr lang="en-US" sz="2100" dirty="0" smtClean="0"/>
                  <a:t> to multiple receivers</a:t>
                </a:r>
                <a:endParaRPr lang="fr-FR" sz="21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564904"/>
                <a:ext cx="7776864" cy="738664"/>
              </a:xfrm>
              <a:prstGeom prst="rect">
                <a:avLst/>
              </a:prstGeom>
              <a:blipFill rotWithShape="1">
                <a:blip r:embed="rId3"/>
                <a:stretch>
                  <a:fillRect l="-784" t="-5785" b="-148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99592" y="3266400"/>
            <a:ext cx="7776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How do the receivers know whether the </a:t>
            </a:r>
            <a:r>
              <a:rPr lang="en-US" sz="2100" dirty="0" err="1" smtClean="0"/>
              <a:t>ciphertext</a:t>
            </a:r>
            <a:r>
              <a:rPr lang="en-US" sz="2100" dirty="0" smtClean="0"/>
              <a:t> was for them or not?</a:t>
            </a:r>
            <a:endParaRPr lang="fr-FR" sz="2100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404745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Robust encryption: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99592" y="4525670"/>
                <a:ext cx="777686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If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fr-FR" sz="2100" dirty="0" smtClean="0"/>
                  <a:t> </a:t>
                </a:r>
                <a:r>
                  <a:rPr lang="fr-FR" sz="2100" dirty="0" err="1" smtClean="0"/>
                  <a:t>was</a:t>
                </a:r>
                <a:r>
                  <a:rPr lang="fr-FR" sz="2100" dirty="0" smtClean="0"/>
                  <a:t> </a:t>
                </a:r>
                <a:r>
                  <a:rPr lang="fr-FR" sz="2100" dirty="0" err="1" smtClean="0"/>
                  <a:t>encrypted</a:t>
                </a:r>
                <a:r>
                  <a:rPr lang="fr-FR" sz="2100" dirty="0" smtClean="0"/>
                  <a:t> for </a:t>
                </a:r>
                <a:r>
                  <a:rPr lang="fr-FR" sz="2100" dirty="0" err="1" smtClean="0"/>
                  <a:t>someone</a:t>
                </a:r>
                <a:r>
                  <a:rPr lang="fr-FR" sz="2100" dirty="0" smtClean="0"/>
                  <a:t> </a:t>
                </a:r>
                <a:r>
                  <a:rPr lang="fr-FR" sz="2100" dirty="0" err="1" smtClean="0"/>
                  <a:t>else</a:t>
                </a:r>
                <a:r>
                  <a:rPr lang="fr-FR" sz="2100" dirty="0" smtClean="0"/>
                  <a:t>, the </a:t>
                </a:r>
                <a:r>
                  <a:rPr lang="fr-FR" sz="2100" dirty="0" err="1" smtClean="0"/>
                  <a:t>ciphertext</a:t>
                </a:r>
                <a:r>
                  <a:rPr lang="fr-FR" sz="2100" dirty="0" smtClean="0"/>
                  <a:t> </a:t>
                </a:r>
                <a:r>
                  <a:rPr lang="fr-FR" sz="2100" dirty="0" err="1" smtClean="0"/>
                  <a:t>decrypts</a:t>
                </a:r>
                <a:r>
                  <a:rPr lang="fr-FR" sz="2100" dirty="0" smtClean="0"/>
                  <a:t> to an </a:t>
                </a:r>
                <a:r>
                  <a:rPr lang="fr-FR" sz="2100" dirty="0" err="1" smtClean="0"/>
                  <a:t>error</a:t>
                </a:r>
                <a:r>
                  <a:rPr lang="fr-FR" sz="2100" dirty="0" smtClean="0"/>
                  <a:t> </a:t>
                </a:r>
                <a:r>
                  <a:rPr lang="fr-FR" sz="2100" dirty="0" err="1" smtClean="0"/>
                  <a:t>symbol</a:t>
                </a:r>
                <a:endParaRPr lang="fr-FR" sz="21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525670"/>
                <a:ext cx="7776864" cy="738664"/>
              </a:xfrm>
              <a:prstGeom prst="rect">
                <a:avLst/>
              </a:prstGeom>
              <a:blipFill rotWithShape="1">
                <a:blip r:embed="rId4"/>
                <a:stretch>
                  <a:fillRect l="-784" t="-5738" b="-1393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514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Cristina Onete    ||     07/11/2014       ||     </a:t>
            </a:r>
            <a:fld id="{D8472E0F-1C1C-4907-A0E0-D21603F39614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Weak Robustness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889758"/>
            <a:ext cx="984022" cy="10906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70" y="2847918"/>
            <a:ext cx="725098" cy="725098"/>
          </a:xfrm>
          <a:prstGeom prst="rect">
            <a:avLst/>
          </a:prstGeom>
        </p:spPr>
      </p:pic>
      <p:pic>
        <p:nvPicPr>
          <p:cNvPr id="6" name="Picture 4" descr="people_juliane_krug_07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44852" y="3135802"/>
            <a:ext cx="725098" cy="72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776871" y="2420888"/>
            <a:ext cx="569118" cy="523550"/>
            <a:chOff x="4788024" y="3934613"/>
            <a:chExt cx="792088" cy="81988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34613"/>
              <a:ext cx="792088" cy="79208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942972" y="4183187"/>
              <a:ext cx="346149" cy="571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B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519" y="2658438"/>
            <a:ext cx="232989" cy="266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814464"/>
            <a:ext cx="429557" cy="4515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91" y="2828513"/>
            <a:ext cx="587978" cy="536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7" y="3063794"/>
            <a:ext cx="429557" cy="4515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082" y="3077843"/>
            <a:ext cx="587978" cy="5365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66" y="3377311"/>
            <a:ext cx="429557" cy="4515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481" y="3391360"/>
            <a:ext cx="587978" cy="5365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7" y="3665343"/>
            <a:ext cx="429557" cy="4515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082" y="3679392"/>
            <a:ext cx="587978" cy="53653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>
            <a:off x="1158567" y="3021550"/>
            <a:ext cx="720078" cy="1"/>
          </a:xfrm>
          <a:prstGeom prst="straightConnector1">
            <a:avLst/>
          </a:prstGeom>
          <a:ln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58567" y="3333715"/>
            <a:ext cx="720078" cy="1"/>
          </a:xfrm>
          <a:prstGeom prst="straightConnector1">
            <a:avLst/>
          </a:prstGeom>
          <a:ln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158567" y="3593204"/>
            <a:ext cx="720078" cy="1"/>
          </a:xfrm>
          <a:prstGeom prst="straightConnector1">
            <a:avLst/>
          </a:prstGeom>
          <a:ln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180622" y="3920431"/>
            <a:ext cx="720078" cy="1"/>
          </a:xfrm>
          <a:prstGeom prst="straightConnector1">
            <a:avLst/>
          </a:prstGeom>
          <a:ln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511038" y="3212975"/>
            <a:ext cx="2933170" cy="1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7960872" y="2905450"/>
            <a:ext cx="569118" cy="523550"/>
            <a:chOff x="4788024" y="3934613"/>
            <a:chExt cx="792088" cy="819883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34613"/>
              <a:ext cx="792088" cy="792088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942972" y="4183187"/>
              <a:ext cx="346149" cy="571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B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334" y="4365104"/>
            <a:ext cx="587978" cy="536530"/>
          </a:xfrm>
          <a:prstGeom prst="rect">
            <a:avLst/>
          </a:prstGeom>
          <a:noFill/>
        </p:spPr>
      </p:pic>
      <p:grpSp>
        <p:nvGrpSpPr>
          <p:cNvPr id="42" name="Group 41"/>
          <p:cNvGrpSpPr/>
          <p:nvPr/>
        </p:nvGrpSpPr>
        <p:grpSpPr>
          <a:xfrm rot="19405736">
            <a:off x="3061429" y="2359210"/>
            <a:ext cx="569118" cy="631518"/>
            <a:chOff x="4788024" y="3934613"/>
            <a:chExt cx="792088" cy="868337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34613"/>
              <a:ext cx="792088" cy="79208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4958704" y="4231640"/>
              <a:ext cx="314680" cy="571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C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 rot="19785276">
            <a:off x="8210652" y="2827678"/>
            <a:ext cx="569118" cy="601322"/>
            <a:chOff x="4788024" y="3934613"/>
            <a:chExt cx="792088" cy="826818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34613"/>
              <a:ext cx="792088" cy="792088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4913447" y="4190121"/>
              <a:ext cx="314680" cy="571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C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998" y="4503954"/>
            <a:ext cx="725098" cy="72509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03" y="4293096"/>
            <a:ext cx="287185" cy="328682"/>
          </a:xfrm>
          <a:prstGeom prst="rect">
            <a:avLst/>
          </a:prstGeom>
        </p:spPr>
      </p:pic>
      <p:grpSp>
        <p:nvGrpSpPr>
          <p:cNvPr id="73" name="Group 72"/>
          <p:cNvGrpSpPr/>
          <p:nvPr/>
        </p:nvGrpSpPr>
        <p:grpSpPr>
          <a:xfrm>
            <a:off x="4283968" y="2566739"/>
            <a:ext cx="1440160" cy="574229"/>
            <a:chOff x="4139952" y="4705649"/>
            <a:chExt cx="1440160" cy="574229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4777627"/>
              <a:ext cx="429557" cy="451573"/>
            </a:xfrm>
            <a:prstGeom prst="rect">
              <a:avLst/>
            </a:prstGeom>
          </p:spPr>
        </p:pic>
        <p:grpSp>
          <p:nvGrpSpPr>
            <p:cNvPr id="75" name="Group 74"/>
            <p:cNvGrpSpPr/>
            <p:nvPr/>
          </p:nvGrpSpPr>
          <p:grpSpPr>
            <a:xfrm>
              <a:off x="4572000" y="4705650"/>
              <a:ext cx="569118" cy="523550"/>
              <a:chOff x="4788024" y="3934613"/>
              <a:chExt cx="792088" cy="819883"/>
            </a:xfrm>
          </p:grpSpPr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88024" y="3934613"/>
                <a:ext cx="792088" cy="792088"/>
              </a:xfrm>
              <a:prstGeom prst="rect">
                <a:avLst/>
              </a:prstGeom>
            </p:spPr>
          </p:pic>
          <p:sp>
            <p:nvSpPr>
              <p:cNvPr id="80" name="TextBox 79"/>
              <p:cNvSpPr txBox="1"/>
              <p:nvPr/>
            </p:nvSpPr>
            <p:spPr>
              <a:xfrm>
                <a:off x="4942972" y="4183187"/>
                <a:ext cx="346149" cy="571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 smtClean="0">
                    <a:solidFill>
                      <a:schemeClr val="bg1"/>
                    </a:solidFill>
                  </a:rPr>
                  <a:t>B</a:t>
                </a:r>
                <a:endParaRPr lang="fr-FR" sz="21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5010994" y="4705649"/>
              <a:ext cx="569118" cy="574229"/>
              <a:chOff x="4788024" y="3934613"/>
              <a:chExt cx="792088" cy="899247"/>
            </a:xfrm>
          </p:grpSpPr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88024" y="3934613"/>
                <a:ext cx="792088" cy="792088"/>
              </a:xfrm>
              <a:prstGeom prst="rect">
                <a:avLst/>
              </a:prstGeom>
            </p:spPr>
          </p:pic>
          <p:sp>
            <p:nvSpPr>
              <p:cNvPr id="78" name="TextBox 77"/>
              <p:cNvSpPr txBox="1"/>
              <p:nvPr/>
            </p:nvSpPr>
            <p:spPr>
              <a:xfrm>
                <a:off x="4942972" y="4183187"/>
                <a:ext cx="346149" cy="650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 smtClean="0">
                    <a:solidFill>
                      <a:schemeClr val="bg1"/>
                    </a:solidFill>
                  </a:rPr>
                  <a:t>C</a:t>
                </a:r>
                <a:endParaRPr lang="fr-FR" sz="2100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81" name="Picture 80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747" y="3068960"/>
            <a:ext cx="429557" cy="451573"/>
          </a:xfrm>
          <a:prstGeom prst="rect">
            <a:avLst/>
          </a:prstGeom>
        </p:spPr>
      </p:pic>
      <p:cxnSp>
        <p:nvCxnSpPr>
          <p:cNvPr id="82" name="Straight Arrow Connector 81"/>
          <p:cNvCxnSpPr/>
          <p:nvPr/>
        </p:nvCxnSpPr>
        <p:spPr>
          <a:xfrm>
            <a:off x="7086323" y="3638989"/>
            <a:ext cx="0" cy="617335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/>
          <p:cNvGrpSpPr/>
          <p:nvPr/>
        </p:nvGrpSpPr>
        <p:grpSpPr>
          <a:xfrm rot="1677261">
            <a:off x="6586802" y="2886569"/>
            <a:ext cx="569118" cy="523550"/>
            <a:chOff x="4788024" y="3934613"/>
            <a:chExt cx="792088" cy="819883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34613"/>
              <a:ext cx="792088" cy="792088"/>
            </a:xfrm>
            <a:prstGeom prst="rect">
              <a:avLst/>
            </a:prstGeom>
          </p:spPr>
        </p:pic>
        <p:sp>
          <p:nvSpPr>
            <p:cNvPr id="88" name="TextBox 87"/>
            <p:cNvSpPr txBox="1"/>
            <p:nvPr/>
          </p:nvSpPr>
          <p:spPr>
            <a:xfrm>
              <a:off x="4942972" y="4183187"/>
              <a:ext cx="346149" cy="571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B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89" name="Straight Arrow Connector 88"/>
          <p:cNvCxnSpPr>
            <a:stCxn id="38" idx="1"/>
            <a:endCxn id="48" idx="3"/>
          </p:cNvCxnSpPr>
          <p:nvPr/>
        </p:nvCxnSpPr>
        <p:spPr>
          <a:xfrm flipH="1">
            <a:off x="5436096" y="4633369"/>
            <a:ext cx="1356238" cy="233134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91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929755"/>
            <a:ext cx="429557" cy="451573"/>
          </a:xfrm>
          <a:prstGeom prst="rect">
            <a:avLst/>
          </a:prstGeom>
        </p:spPr>
      </p:pic>
      <p:cxnSp>
        <p:nvCxnSpPr>
          <p:cNvPr id="93" name="Straight Arrow Connector 92"/>
          <p:cNvCxnSpPr/>
          <p:nvPr/>
        </p:nvCxnSpPr>
        <p:spPr>
          <a:xfrm>
            <a:off x="5076056" y="5301208"/>
            <a:ext cx="0" cy="617335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>
            <a:off x="4932040" y="5445224"/>
            <a:ext cx="288032" cy="297761"/>
          </a:xfrm>
          <a:prstGeom prst="straightConnector1">
            <a:avLst/>
          </a:prstGeom>
          <a:ln w="22225">
            <a:solidFill>
              <a:srgbClr val="FF0000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539552" y="1628800"/>
            <a:ext cx="7932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Honestly encrypted</a:t>
            </a:r>
            <a:r>
              <a:rPr lang="en-US" sz="2400" dirty="0" smtClean="0"/>
              <a:t> </a:t>
            </a:r>
            <a:r>
              <a:rPr lang="en-US" sz="2400" dirty="0" err="1" smtClean="0"/>
              <a:t>ciphertext</a:t>
            </a:r>
            <a:r>
              <a:rPr lang="en-US" sz="2400" dirty="0" smtClean="0"/>
              <a:t> is robust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04358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Cristina Onete    ||     07/11/2014       ||     </a:t>
            </a:r>
            <a:fld id="{D8472E0F-1C1C-4907-A0E0-D21603F39614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Strong Robustness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889758"/>
            <a:ext cx="984022" cy="10906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366" y="4432094"/>
            <a:ext cx="725098" cy="725098"/>
          </a:xfrm>
          <a:prstGeom prst="rect">
            <a:avLst/>
          </a:prstGeom>
        </p:spPr>
      </p:pic>
      <p:pic>
        <p:nvPicPr>
          <p:cNvPr id="6" name="Picture 4" descr="people_juliane_krug_07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44852" y="3135802"/>
            <a:ext cx="725098" cy="72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776871" y="2420888"/>
            <a:ext cx="569118" cy="523550"/>
            <a:chOff x="4788024" y="3934613"/>
            <a:chExt cx="792088" cy="81988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34613"/>
              <a:ext cx="792088" cy="79208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942972" y="4183187"/>
              <a:ext cx="346149" cy="571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B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615" y="4242614"/>
            <a:ext cx="232989" cy="266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814464"/>
            <a:ext cx="429557" cy="4515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91" y="2828513"/>
            <a:ext cx="587978" cy="536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7" y="3063794"/>
            <a:ext cx="429557" cy="4515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082" y="3077843"/>
            <a:ext cx="587978" cy="5365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66" y="3377311"/>
            <a:ext cx="429557" cy="4515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481" y="3391360"/>
            <a:ext cx="587978" cy="5365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7" y="3665343"/>
            <a:ext cx="429557" cy="4515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082" y="3679392"/>
            <a:ext cx="587978" cy="53653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>
            <a:off x="1158567" y="3021550"/>
            <a:ext cx="720078" cy="1"/>
          </a:xfrm>
          <a:prstGeom prst="straightConnector1">
            <a:avLst/>
          </a:prstGeom>
          <a:ln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58567" y="3333715"/>
            <a:ext cx="720078" cy="1"/>
          </a:xfrm>
          <a:prstGeom prst="straightConnector1">
            <a:avLst/>
          </a:prstGeom>
          <a:ln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158567" y="3593204"/>
            <a:ext cx="720078" cy="1"/>
          </a:xfrm>
          <a:prstGeom prst="straightConnector1">
            <a:avLst/>
          </a:prstGeom>
          <a:ln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180622" y="3920431"/>
            <a:ext cx="720078" cy="1"/>
          </a:xfrm>
          <a:prstGeom prst="straightConnector1">
            <a:avLst/>
          </a:prstGeom>
          <a:ln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511038" y="3356991"/>
            <a:ext cx="2933170" cy="1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7960872" y="2905450"/>
            <a:ext cx="569118" cy="523550"/>
            <a:chOff x="4788024" y="3934613"/>
            <a:chExt cx="792088" cy="819883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34613"/>
              <a:ext cx="792088" cy="792088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942972" y="4183187"/>
              <a:ext cx="346149" cy="571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B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 rot="19405736">
            <a:off x="3061429" y="2359210"/>
            <a:ext cx="569118" cy="631518"/>
            <a:chOff x="4788024" y="3934613"/>
            <a:chExt cx="792088" cy="868337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34613"/>
              <a:ext cx="792088" cy="79208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4958704" y="4231640"/>
              <a:ext cx="314680" cy="571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C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 rot="19785276">
            <a:off x="8210652" y="2827678"/>
            <a:ext cx="569118" cy="601322"/>
            <a:chOff x="4788024" y="3934613"/>
            <a:chExt cx="792088" cy="826818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34613"/>
              <a:ext cx="792088" cy="792088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4913447" y="4190121"/>
              <a:ext cx="314680" cy="571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C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503954"/>
            <a:ext cx="725098" cy="72509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777" y="4293096"/>
            <a:ext cx="287185" cy="328682"/>
          </a:xfrm>
          <a:prstGeom prst="rect">
            <a:avLst/>
          </a:prstGeom>
        </p:spPr>
      </p:pic>
      <p:cxnSp>
        <p:nvCxnSpPr>
          <p:cNvPr id="82" name="Straight Arrow Connector 81"/>
          <p:cNvCxnSpPr/>
          <p:nvPr/>
        </p:nvCxnSpPr>
        <p:spPr>
          <a:xfrm flipH="1">
            <a:off x="5940152" y="3840102"/>
            <a:ext cx="909074" cy="66916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5540135" y="5312420"/>
            <a:ext cx="1426078" cy="308667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539552" y="1628800"/>
            <a:ext cx="7932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Adversary-chosen </a:t>
            </a:r>
            <a:r>
              <a:rPr lang="en-US" sz="2400" dirty="0" err="1" smtClean="0"/>
              <a:t>ciphertext</a:t>
            </a:r>
            <a:r>
              <a:rPr lang="en-US" sz="2400" dirty="0" smtClean="0"/>
              <a:t> is robust</a:t>
            </a:r>
            <a:endParaRPr lang="fr-FR" sz="2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3851920" y="2420888"/>
            <a:ext cx="1872208" cy="872128"/>
            <a:chOff x="3851920" y="2276872"/>
            <a:chExt cx="1872208" cy="872128"/>
          </a:xfrm>
        </p:grpSpPr>
        <p:grpSp>
          <p:nvGrpSpPr>
            <p:cNvPr id="75" name="Group 74"/>
            <p:cNvGrpSpPr/>
            <p:nvPr/>
          </p:nvGrpSpPr>
          <p:grpSpPr>
            <a:xfrm>
              <a:off x="4716016" y="2566740"/>
              <a:ext cx="569118" cy="523550"/>
              <a:chOff x="4788024" y="3934613"/>
              <a:chExt cx="792088" cy="819883"/>
            </a:xfrm>
          </p:grpSpPr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88024" y="3934613"/>
                <a:ext cx="792088" cy="792088"/>
              </a:xfrm>
              <a:prstGeom prst="rect">
                <a:avLst/>
              </a:prstGeom>
            </p:spPr>
          </p:pic>
          <p:sp>
            <p:nvSpPr>
              <p:cNvPr id="80" name="TextBox 79"/>
              <p:cNvSpPr txBox="1"/>
              <p:nvPr/>
            </p:nvSpPr>
            <p:spPr>
              <a:xfrm>
                <a:off x="4942972" y="4183187"/>
                <a:ext cx="346149" cy="571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 smtClean="0">
                    <a:solidFill>
                      <a:schemeClr val="bg1"/>
                    </a:solidFill>
                  </a:rPr>
                  <a:t>B</a:t>
                </a:r>
                <a:endParaRPr lang="fr-FR" sz="21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5155010" y="2566739"/>
              <a:ext cx="569118" cy="574229"/>
              <a:chOff x="4788024" y="3934613"/>
              <a:chExt cx="792088" cy="899247"/>
            </a:xfrm>
          </p:grpSpPr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88024" y="3934613"/>
                <a:ext cx="792088" cy="792088"/>
              </a:xfrm>
              <a:prstGeom prst="rect">
                <a:avLst/>
              </a:prstGeom>
            </p:spPr>
          </p:pic>
          <p:sp>
            <p:nvSpPr>
              <p:cNvPr id="78" name="TextBox 77"/>
              <p:cNvSpPr txBox="1"/>
              <p:nvPr/>
            </p:nvSpPr>
            <p:spPr>
              <a:xfrm>
                <a:off x="4942972" y="4183187"/>
                <a:ext cx="346149" cy="650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 smtClean="0">
                    <a:solidFill>
                      <a:schemeClr val="bg1"/>
                    </a:solidFill>
                  </a:rPr>
                  <a:t>C</a:t>
                </a:r>
                <a:endParaRPr lang="fr-FR" sz="21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851920" y="2276872"/>
              <a:ext cx="653705" cy="872128"/>
              <a:chOff x="3851920" y="2276872"/>
              <a:chExt cx="653705" cy="872128"/>
            </a:xfrm>
          </p:grpSpPr>
          <p:sp>
            <p:nvSpPr>
              <p:cNvPr id="56" name="Moon 55"/>
              <p:cNvSpPr/>
              <p:nvPr/>
            </p:nvSpPr>
            <p:spPr>
              <a:xfrm>
                <a:off x="3851920" y="2287780"/>
                <a:ext cx="233973" cy="421140"/>
              </a:xfrm>
              <a:prstGeom prst="moon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>
                  <a:rot lat="0" lon="0" rev="12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7" name="Moon 56"/>
              <p:cNvSpPr/>
              <p:nvPr/>
            </p:nvSpPr>
            <p:spPr>
              <a:xfrm flipH="1">
                <a:off x="4301917" y="2276872"/>
                <a:ext cx="198075" cy="421140"/>
              </a:xfrm>
              <a:prstGeom prst="moon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>
                  <a:rot lat="0" lon="0" rev="20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11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artisticPlasticWrap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7647" y="2612470"/>
                <a:ext cx="587978" cy="53653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59" name="Group 58"/>
          <p:cNvGrpSpPr/>
          <p:nvPr/>
        </p:nvGrpSpPr>
        <p:grpSpPr>
          <a:xfrm>
            <a:off x="6732240" y="2916912"/>
            <a:ext cx="653705" cy="872128"/>
            <a:chOff x="3851920" y="2276872"/>
            <a:chExt cx="653705" cy="872128"/>
          </a:xfrm>
        </p:grpSpPr>
        <p:sp>
          <p:nvSpPr>
            <p:cNvPr id="60" name="Moon 59"/>
            <p:cNvSpPr/>
            <p:nvPr/>
          </p:nvSpPr>
          <p:spPr>
            <a:xfrm>
              <a:off x="3851920" y="2287780"/>
              <a:ext cx="233973" cy="421140"/>
            </a:xfrm>
            <a:prstGeom prst="moon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0" lon="0" rev="1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Moon 60"/>
            <p:cNvSpPr/>
            <p:nvPr/>
          </p:nvSpPr>
          <p:spPr>
            <a:xfrm flipH="1">
              <a:off x="4301917" y="2276872"/>
              <a:ext cx="198075" cy="421140"/>
            </a:xfrm>
            <a:prstGeom prst="moon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0" lon="0" rev="20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1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PlasticWrap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7647" y="2612470"/>
              <a:ext cx="587978" cy="536530"/>
            </a:xfrm>
            <a:prstGeom prst="rect">
              <a:avLst/>
            </a:prstGeom>
            <a:noFill/>
          </p:spPr>
        </p:pic>
      </p:grpSp>
      <p:cxnSp>
        <p:nvCxnSpPr>
          <p:cNvPr id="65" name="Straight Arrow Connector 64"/>
          <p:cNvCxnSpPr/>
          <p:nvPr/>
        </p:nvCxnSpPr>
        <p:spPr>
          <a:xfrm>
            <a:off x="7182238" y="3860900"/>
            <a:ext cx="841128" cy="648368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7091956" y="5229052"/>
            <a:ext cx="1298659" cy="392035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676593" y="5780783"/>
            <a:ext cx="27951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At most 1 decryption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782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3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Cristina Onete    ||     07/11/2014       ||     </a:t>
            </a:r>
            <a:fld id="{D8472E0F-1C1C-4907-A0E0-D21603F39614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RSA and </a:t>
            </a:r>
            <a:r>
              <a:rPr lang="en-US" dirty="0" err="1" smtClean="0"/>
              <a:t>ElGamal</a:t>
            </a:r>
            <a:r>
              <a:rPr lang="en-US" dirty="0" smtClean="0"/>
              <a:t> not robust</a:t>
            </a:r>
            <a:endParaRPr lang="fr-FR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39552" y="220486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72000" y="1700808"/>
            <a:ext cx="0" cy="4392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59632" y="1694081"/>
            <a:ext cx="2448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/>
              <a:t>RSA Encryption</a:t>
            </a:r>
            <a:endParaRPr lang="fr-FR" sz="2100" dirty="0"/>
          </a:p>
        </p:txBody>
      </p:sp>
      <p:sp>
        <p:nvSpPr>
          <p:cNvPr id="8" name="TextBox 7"/>
          <p:cNvSpPr txBox="1"/>
          <p:nvPr/>
        </p:nvSpPr>
        <p:spPr>
          <a:xfrm>
            <a:off x="5292080" y="1700808"/>
            <a:ext cx="28803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err="1" smtClean="0"/>
              <a:t>ElGamal</a:t>
            </a:r>
            <a:r>
              <a:rPr lang="en-US" sz="2100" dirty="0" smtClean="0"/>
              <a:t> Encryption</a:t>
            </a:r>
            <a:endParaRPr lang="fr-FR" sz="2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43608" y="2824471"/>
                <a:ext cx="3420380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≔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𝐸𝑛𝑐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𝑝𝑘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𝑚𝑜𝑑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824471"/>
                <a:ext cx="3420380" cy="390748"/>
              </a:xfrm>
              <a:prstGeom prst="rect">
                <a:avLst/>
              </a:prstGeom>
              <a:blipFill rotWithShape="1">
                <a:blip r:embed="rId2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43608" y="3846818"/>
                <a:ext cx="3420380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≔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𝐷𝑒𝑐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𝑠𝑘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𝑚𝑜𝑑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846818"/>
                <a:ext cx="3420380" cy="374270"/>
              </a:xfrm>
              <a:prstGeom prst="rect">
                <a:avLst/>
              </a:prstGeom>
              <a:blipFill rotWithShape="1"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827584" y="241159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Encryption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27584" y="3429000"/>
                <a:ext cx="30243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Decryption (with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429000"/>
                <a:ext cx="3024336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411" t="-8333" b="-2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27584" y="4365104"/>
                <a:ext cx="30243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Decryption (with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365104"/>
                <a:ext cx="3024336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411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43608" y="4941168"/>
                <a:ext cx="3420380" cy="683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p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𝑚𝑜𝑑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𝑚𝑜𝑑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941168"/>
                <a:ext cx="3420380" cy="68397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932040" y="242088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Encryption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88024" y="2813956"/>
                <a:ext cx="33843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 (</m:t>
                      </m:r>
                      <m:sSup>
                        <m:sSupPr>
                          <m:ctrlPr>
                            <a:rPr lang="fr-FR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𝑟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𝑝𝑘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813956"/>
                <a:ext cx="3384376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932040" y="3429000"/>
                <a:ext cx="30243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Decryption (with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𝑠𝑘</m:t>
                    </m:r>
                  </m:oMath>
                </a14:m>
                <a:r>
                  <a:rPr lang="en-US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429000"/>
                <a:ext cx="3024336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1210" t="-8333" b="-2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004048" y="3861048"/>
                <a:ext cx="2592288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𝑠𝑘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𝑚𝑜𝑑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𝑞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861048"/>
                <a:ext cx="2592288" cy="404983"/>
              </a:xfrm>
              <a:prstGeom prst="rect">
                <a:avLst/>
              </a:prstGeom>
              <a:blipFill rotWithShape="1">
                <a:blip r:embed="rId9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932040" y="4365104"/>
                <a:ext cx="30243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Decryption (with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𝑠𝑘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365104"/>
                <a:ext cx="3024336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1210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004048" y="4941168"/>
                <a:ext cx="3888432" cy="434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/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𝑠𝑘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sup>
                          </m:sSubSup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𝑚𝑜𝑑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𝑠𝑘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/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𝑠𝑘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; 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fr-FR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941168"/>
                <a:ext cx="3888432" cy="434030"/>
              </a:xfrm>
              <a:prstGeom prst="rect">
                <a:avLst/>
              </a:prstGeom>
              <a:blipFill rotWithShape="1">
                <a:blip r:embed="rId11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876256" y="5443242"/>
                <a:ext cx="1944216" cy="406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𝑠𝑘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− 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𝑠𝑘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fr-FR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5443242"/>
                <a:ext cx="1944216" cy="406971"/>
              </a:xfrm>
              <a:prstGeom prst="rect">
                <a:avLst/>
              </a:prstGeom>
              <a:blipFill rotWithShape="1">
                <a:blip r:embed="rId12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876256" y="5867980"/>
                <a:ext cx="972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fr-FR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5867980"/>
                <a:ext cx="972108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590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Cristina Onete    ||     07/11/2014       ||     </a:t>
            </a:r>
            <a:fld id="{D8472E0F-1C1C-4907-A0E0-D21603F39614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Strongly Robust Encryption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628800"/>
            <a:ext cx="7932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Modified Cramer-</a:t>
            </a:r>
            <a:r>
              <a:rPr lang="en-US" sz="2400" dirty="0" err="1" smtClean="0"/>
              <a:t>Shoup</a:t>
            </a:r>
            <a:r>
              <a:rPr lang="en-US" sz="2400" dirty="0" smtClean="0"/>
              <a:t> (finite fields)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9592" y="2103239"/>
                <a:ext cx="7776864" cy="1111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Setting: cyclic group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100" b="0" i="0" smtClean="0">
                            <a:latin typeface="Algerian" panose="04020705040A02060702" pitchFamily="82" charset="0"/>
                          </a:rPr>
                          <m:t>G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fr-FR" sz="2100" dirty="0" smtClean="0"/>
                  <a:t> of prime </a:t>
                </a:r>
                <a:r>
                  <a:rPr lang="fr-FR" sz="2100" dirty="0" err="1" smtClean="0"/>
                  <a:t>order</a:t>
                </a:r>
                <a:r>
                  <a:rPr lang="fr-FR" sz="2100" dirty="0" smtClean="0"/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𝑞</m:t>
                    </m:r>
                  </m:oMath>
                </a14:m>
                <a:endParaRPr lang="fr-FR" sz="2100" dirty="0" smtClean="0"/>
              </a:p>
              <a:p>
                <a:r>
                  <a:rPr lang="en-US" sz="2100" dirty="0"/>
                  <a:t> </a:t>
                </a:r>
                <a:r>
                  <a:rPr lang="en-US" sz="2100" dirty="0" smtClean="0"/>
                  <a:t>                two generators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1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1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100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1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100" b="0" i="0" smtClean="0">
                            <a:latin typeface="Algerian" panose="04020705040A02060702" pitchFamily="82" charset="0"/>
                          </a:rPr>
                          <m:t>G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endParaRPr lang="fr-FR" sz="2100" dirty="0" smtClean="0"/>
              </a:p>
              <a:p>
                <a:r>
                  <a:rPr lang="en-US" sz="2100" dirty="0"/>
                  <a:t> </a:t>
                </a:r>
                <a:r>
                  <a:rPr lang="en-US" sz="2100" dirty="0" smtClean="0"/>
                  <a:t>                choose random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𝐾</m:t>
                    </m:r>
                    <m:sSub>
                      <m:sSub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  <a:ea typeface="Cambria Math"/>
                          </a:rPr>
                          <m:t>←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100" b="0" i="0" smtClean="0">
                            <a:latin typeface="Cambria Math"/>
                          </a:rPr>
                          <m:t>Keys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𝐻𝑎𝑠h</m:t>
                        </m:r>
                      </m:sub>
                    </m:sSub>
                  </m:oMath>
                </a14:m>
                <a:endParaRPr lang="fr-FR" sz="21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103239"/>
                <a:ext cx="7776864" cy="1111586"/>
              </a:xfrm>
              <a:prstGeom prst="rect">
                <a:avLst/>
              </a:prstGeom>
              <a:blipFill rotWithShape="1">
                <a:blip r:embed="rId2"/>
                <a:stretch>
                  <a:fillRect l="-784" t="-4396" b="-93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99592" y="3284984"/>
                <a:ext cx="7776864" cy="927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Key generation: pick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  <a:ea typeface="Cambria Math"/>
                          </a:rPr>
                          <m:t>←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 {0…</m:t>
                    </m:r>
                    <m:r>
                      <a:rPr lang="en-US" sz="2100" b="0" i="1" smtClean="0">
                        <a:latin typeface="Cambria Math"/>
                      </a:rPr>
                      <m:t>𝑞</m:t>
                    </m:r>
                    <m:r>
                      <a:rPr lang="en-US" sz="2100" b="0" i="1" smtClean="0">
                        <a:latin typeface="Cambria Math"/>
                      </a:rPr>
                      <m:t>−1}</m:t>
                    </m:r>
                  </m:oMath>
                </a14:m>
                <a:endParaRPr lang="fr-FR" sz="2100" dirty="0" smtClean="0"/>
              </a:p>
              <a:p>
                <a:r>
                  <a:rPr lang="en-US" sz="2100" dirty="0"/>
                  <a:t> </a:t>
                </a:r>
                <a:r>
                  <a:rPr lang="en-US" sz="2100" dirty="0" smtClean="0"/>
                  <a:t>                          set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146709"/>
                        </a:solidFill>
                        <a:latin typeface="Cambria Math"/>
                      </a:rPr>
                      <m:t>𝒆</m:t>
                    </m:r>
                    <m:r>
                      <a:rPr lang="en-US" sz="21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100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sz="21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1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1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en-US" sz="21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100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sz="21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1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2100" b="0" dirty="0" smtClean="0"/>
                  <a:t>,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20A20E"/>
                        </a:solidFill>
                        <a:latin typeface="Cambria Math"/>
                      </a:rPr>
                      <m:t>𝒇</m:t>
                    </m:r>
                    <m:r>
                      <a:rPr lang="en-US" sz="21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1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100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100" i="1">
                            <a:latin typeface="Cambria Math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sz="21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1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1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en-US" sz="21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100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100" i="1">
                            <a:latin typeface="Cambria Math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sz="21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1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1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2100" b="0" dirty="0" smtClean="0"/>
                  <a:t>,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20A20E"/>
                        </a:solidFill>
                        <a:latin typeface="Cambria Math"/>
                      </a:rPr>
                      <m:t>𝒉</m:t>
                    </m:r>
                    <m:r>
                      <a:rPr lang="en-US" sz="21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1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100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100" i="1">
                            <a:latin typeface="Cambria Math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sz="21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1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1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en-US" sz="21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100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100" i="1">
                            <a:latin typeface="Cambria Math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sz="21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1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1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</m:sSubSup>
                  </m:oMath>
                </a14:m>
                <a:endParaRPr lang="en-US" sz="21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284984"/>
                <a:ext cx="7776864" cy="927626"/>
              </a:xfrm>
              <a:prstGeom prst="rect">
                <a:avLst/>
              </a:prstGeom>
              <a:blipFill rotWithShape="1">
                <a:blip r:embed="rId3"/>
                <a:stretch>
                  <a:fillRect l="-784" t="-4605" b="-92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99592" y="4293096"/>
                <a:ext cx="7992888" cy="920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Encrypt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100" dirty="0" smtClean="0"/>
                  <a:t>: pick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/>
                      </a:rPr>
                      <m:t>𝑢</m:t>
                    </m:r>
                    <m:r>
                      <a:rPr lang="en-US" sz="21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  <a:ea typeface="Cambria Math"/>
                          </a:rPr>
                          <m:t>←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{1…</m:t>
                    </m:r>
                    <m:r>
                      <a:rPr lang="en-US" sz="2100" b="0" i="1" smtClean="0">
                        <a:latin typeface="Cambria Math"/>
                      </a:rPr>
                      <m:t>𝑞</m:t>
                    </m:r>
                    <m:r>
                      <a:rPr lang="en-US" sz="2100" b="0" i="1" smtClean="0">
                        <a:latin typeface="Cambria Math"/>
                      </a:rPr>
                      <m:t>−1}</m:t>
                    </m:r>
                  </m:oMath>
                </a14:m>
                <a:r>
                  <a:rPr lang="fr-FR" sz="2100" dirty="0" smtClean="0"/>
                  <a:t>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100" b="1" i="1" smtClean="0">
                            <a:solidFill>
                              <a:srgbClr val="14670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1" i="1" smtClean="0">
                            <a:solidFill>
                              <a:srgbClr val="146709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100" b="1" i="1" smtClean="0">
                            <a:solidFill>
                              <a:srgbClr val="146709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≔ </m:t>
                    </m:r>
                    <m:sSubSup>
                      <m:sSubSup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100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100" b="0" i="1" smtClean="0">
                            <a:latin typeface="Cambria Math"/>
                          </a:rPr>
                          <m:t>𝑢</m:t>
                        </m:r>
                      </m:sup>
                    </m:sSubSup>
                  </m:oMath>
                </a14:m>
                <a:r>
                  <a:rPr lang="fr-FR" sz="21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100" b="1" i="1" smtClean="0">
                            <a:solidFill>
                              <a:srgbClr val="14670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1" i="1" smtClean="0">
                            <a:solidFill>
                              <a:srgbClr val="146709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100" b="1" i="1" smtClean="0">
                            <a:solidFill>
                              <a:srgbClr val="146709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≔ </m:t>
                    </m:r>
                    <m:sSubSup>
                      <m:sSubSup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100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100" b="0" i="1" smtClean="0">
                            <a:latin typeface="Cambria Math"/>
                          </a:rPr>
                          <m:t>𝑢</m:t>
                        </m:r>
                      </m:sup>
                    </m:sSubSup>
                  </m:oMath>
                </a14:m>
                <a:endParaRPr lang="fr-FR" sz="2100" dirty="0" smtClean="0"/>
              </a:p>
              <a:p>
                <a:r>
                  <a:rPr lang="en-US" sz="2100" dirty="0"/>
                  <a:t> </a:t>
                </a:r>
                <a:r>
                  <a:rPr lang="en-US" sz="2100" dirty="0" smtClean="0"/>
                  <a:t>                   set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146709"/>
                        </a:solidFill>
                        <a:latin typeface="Cambria Math"/>
                      </a:rPr>
                      <m:t>𝒄</m:t>
                    </m:r>
                    <m:r>
                      <a:rPr lang="en-US" sz="2100" b="0" i="1" smtClean="0">
                        <a:latin typeface="Cambria Math"/>
                      </a:rPr>
                      <m:t>≔</m:t>
                    </m:r>
                    <m:r>
                      <a:rPr lang="en-US" sz="2100" b="0" i="1" smtClean="0">
                        <a:latin typeface="Cambria Math"/>
                      </a:rPr>
                      <m:t>𝑀</m:t>
                    </m:r>
                    <m:sSup>
                      <m:sSup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100" b="0" i="1" smtClean="0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sz="2100" b="0" i="1" smtClean="0">
                            <a:latin typeface="Cambria Math"/>
                          </a:rPr>
                          <m:t>𝑢</m:t>
                        </m:r>
                      </m:sup>
                    </m:sSup>
                  </m:oMath>
                </a14:m>
                <a:r>
                  <a:rPr lang="en-US" sz="2100" b="0" dirty="0" smtClean="0"/>
                  <a:t>, </a:t>
                </a:r>
                <a14:m>
                  <m:oMath xmlns:m="http://schemas.openxmlformats.org/officeDocument/2006/math">
                    <m:r>
                      <a:rPr lang="en-US" sz="2100" b="0" i="1" dirty="0" smtClean="0">
                        <a:latin typeface="Cambria Math"/>
                      </a:rPr>
                      <m:t>𝑣</m:t>
                    </m:r>
                    <m:r>
                      <a:rPr lang="en-US" sz="2100" b="0" i="1" dirty="0" smtClean="0">
                        <a:latin typeface="Cambria Math"/>
                      </a:rPr>
                      <m:t>≔</m:t>
                    </m:r>
                    <m:r>
                      <a:rPr lang="en-US" sz="2100" b="0" i="1" dirty="0" smtClean="0">
                        <a:latin typeface="Cambria Math"/>
                      </a:rPr>
                      <m:t>𝐻</m:t>
                    </m:r>
                    <m:r>
                      <a:rPr lang="en-US" sz="2100" b="0" i="1" dirty="0" smtClean="0">
                        <a:latin typeface="Cambria Math"/>
                      </a:rPr>
                      <m:t>(</m:t>
                    </m:r>
                    <m:r>
                      <a:rPr lang="en-US" sz="2100" b="0" i="1" dirty="0" smtClean="0">
                        <a:latin typeface="Cambria Math"/>
                      </a:rPr>
                      <m:t>𝐾</m:t>
                    </m:r>
                    <m:r>
                      <a:rPr lang="en-US" sz="2100" b="0" i="1" dirty="0" smtClean="0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21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dirty="0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1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sz="2100" b="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1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100" b="0" i="1" dirty="0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1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100" b="0" i="1" dirty="0" smtClean="0">
                        <a:latin typeface="Cambria Math"/>
                      </a:rPr>
                      <m:t> </m:t>
                    </m:r>
                    <m:r>
                      <a:rPr lang="en-US" sz="2100" b="0" i="1" dirty="0" smtClean="0">
                        <a:latin typeface="Cambria Math"/>
                      </a:rPr>
                      <m:t>𝑐</m:t>
                    </m:r>
                    <m:r>
                      <a:rPr lang="en-US" sz="21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100" b="0" dirty="0" smtClean="0"/>
                  <a:t>, 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146709"/>
                        </a:solidFill>
                        <a:latin typeface="Cambria Math"/>
                      </a:rPr>
                      <m:t>𝒅</m:t>
                    </m:r>
                    <m:r>
                      <a:rPr lang="en-US" sz="2100" b="0" i="1" dirty="0" smtClean="0">
                        <a:latin typeface="Cambria Math"/>
                      </a:rPr>
                      <m:t>≔</m:t>
                    </m:r>
                    <m:sSup>
                      <m:sSupPr>
                        <m:ctrlPr>
                          <a:rPr lang="en-US" sz="21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100" b="0" i="1" dirty="0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100" b="0" i="1" dirty="0" smtClean="0">
                            <a:latin typeface="Cambria Math"/>
                          </a:rPr>
                          <m:t>𝑢</m:t>
                        </m:r>
                      </m:sup>
                    </m:sSup>
                    <m:sSup>
                      <m:sSupPr>
                        <m:ctrlPr>
                          <a:rPr lang="en-US" sz="21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100" b="0" i="1" dirty="0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100" b="0" i="1" dirty="0" smtClean="0">
                            <a:latin typeface="Cambria Math"/>
                          </a:rPr>
                          <m:t>𝑢𝑣</m:t>
                        </m:r>
                      </m:sup>
                    </m:sSup>
                  </m:oMath>
                </a14:m>
                <a:endParaRPr lang="en-US" sz="2100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293096"/>
                <a:ext cx="7992888" cy="920188"/>
              </a:xfrm>
              <a:prstGeom prst="rect">
                <a:avLst/>
              </a:prstGeom>
              <a:blipFill rotWithShape="1">
                <a:blip r:embed="rId4"/>
                <a:stretch>
                  <a:fillRect l="-763" t="-4636" b="-7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99592" y="5317124"/>
                <a:ext cx="7992888" cy="976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Decrypt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,</m:t>
                    </m:r>
                    <m:r>
                      <a:rPr lang="en-US" sz="2100" b="0" i="1" smtClean="0">
                        <a:latin typeface="Cambria Math"/>
                      </a:rPr>
                      <m:t>𝑐</m:t>
                    </m:r>
                    <m:r>
                      <a:rPr lang="en-US" sz="2100" b="0" i="1" smtClean="0">
                        <a:latin typeface="Cambria Math"/>
                      </a:rPr>
                      <m:t>,</m:t>
                    </m:r>
                    <m:r>
                      <a:rPr lang="en-US" sz="2100" b="0" i="1" smtClean="0">
                        <a:latin typeface="Cambria Math"/>
                      </a:rPr>
                      <m:t>𝑑</m:t>
                    </m:r>
                    <m:r>
                      <a:rPr lang="en-US" sz="21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100" dirty="0" smtClean="0"/>
                  <a:t>: do</a:t>
                </a:r>
                <a:r>
                  <a:rPr lang="en-US" sz="21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100" b="0" i="1" dirty="0" smtClean="0">
                        <a:latin typeface="Cambria Math"/>
                      </a:rPr>
                      <m:t>𝑣</m:t>
                    </m:r>
                    <m:r>
                      <a:rPr lang="en-US" sz="2100" b="0" i="1" dirty="0" smtClean="0">
                        <a:latin typeface="Cambria Math"/>
                      </a:rPr>
                      <m:t>=</m:t>
                    </m:r>
                    <m:r>
                      <a:rPr lang="en-US" sz="2100" b="0" i="1" dirty="0" smtClean="0">
                        <a:latin typeface="Cambria Math"/>
                      </a:rPr>
                      <m:t>𝐻</m:t>
                    </m:r>
                    <m:r>
                      <a:rPr lang="en-US" sz="2100" b="0" i="1" dirty="0" smtClean="0">
                        <a:latin typeface="Cambria Math"/>
                      </a:rPr>
                      <m:t>(</m:t>
                    </m:r>
                    <m:r>
                      <a:rPr lang="en-US" sz="2100" b="0" i="1" dirty="0" smtClean="0">
                        <a:latin typeface="Cambria Math"/>
                      </a:rPr>
                      <m:t>𝐾</m:t>
                    </m:r>
                    <m:r>
                      <a:rPr lang="en-US" sz="2100" b="0" i="1" dirty="0" smtClean="0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21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dirty="0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1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sz="2100" b="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1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100" b="0" i="1" dirty="0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1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100" b="0" i="1" dirty="0" smtClean="0">
                        <a:latin typeface="Cambria Math"/>
                      </a:rPr>
                      <m:t> </m:t>
                    </m:r>
                    <m:r>
                      <a:rPr lang="en-US" sz="2100" b="0" i="1" dirty="0" smtClean="0">
                        <a:latin typeface="Cambria Math"/>
                      </a:rPr>
                      <m:t>𝑐</m:t>
                    </m:r>
                    <m:r>
                      <a:rPr lang="en-US" sz="21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100" b="0" dirty="0" smtClean="0"/>
                  <a:t>, </a:t>
                </a:r>
                <a14:m>
                  <m:oMath xmlns:m="http://schemas.openxmlformats.org/officeDocument/2006/math">
                    <m:r>
                      <a:rPr lang="en-US" sz="2100" b="0" i="1" dirty="0" smtClean="0">
                        <a:latin typeface="Cambria Math"/>
                      </a:rPr>
                      <m:t>𝑀</m:t>
                    </m:r>
                    <m:r>
                      <a:rPr lang="en-US" sz="2100" b="0" i="1" dirty="0" smtClean="0">
                        <a:latin typeface="Cambria Math"/>
                      </a:rPr>
                      <m:t>=</m:t>
                    </m:r>
                    <m:r>
                      <a:rPr lang="en-US" sz="2100" b="0" i="1" dirty="0" smtClean="0">
                        <a:latin typeface="Cambria Math"/>
                      </a:rPr>
                      <m:t>𝑐</m:t>
                    </m:r>
                    <m:r>
                      <a:rPr lang="en-US" sz="2100" b="0" i="1" dirty="0" smtClean="0"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en-US" sz="2100" b="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100" b="0" i="1" dirty="0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100" b="0" i="1" dirty="0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100" b="0" i="1" dirty="0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1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100" b="0" i="1" dirty="0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100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en-US" sz="210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100" i="1" dirty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100" b="0" i="1" dirty="0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100" i="1" dirty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1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100" i="1" dirty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1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</m:sSubSup>
                  </m:oMath>
                </a14:m>
                <a:endParaRPr lang="en-US" sz="2100" b="0" dirty="0" smtClean="0"/>
              </a:p>
              <a:p>
                <a:pPr>
                  <a:spcAft>
                    <a:spcPts val="1200"/>
                  </a:spcAft>
                </a:pPr>
                <a:r>
                  <a:rPr lang="en-US" sz="2100" dirty="0"/>
                  <a:t> </a:t>
                </a:r>
                <a:r>
                  <a:rPr lang="en-US" sz="2100" dirty="0" smtClean="0"/>
                  <a:t>                         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10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sz="2100" b="0" dirty="0" smtClean="0"/>
                  <a:t> or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𝑑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≠</m:t>
                    </m:r>
                    <m:sSubSup>
                      <m:sSubSupPr>
                        <m:ctrlPr>
                          <a:rPr lang="en-US" sz="2100" b="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21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sz="21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1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1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1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100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  <m:r>
                          <a:rPr lang="en-US" sz="21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21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100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1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en-US" sz="21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sz="21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1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𝑣</m:t>
                        </m:r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21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1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sup>
                    </m:sSubSup>
                    <m:r>
                      <a:rPr lang="en-US" sz="21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100" b="0" dirty="0" smtClean="0"/>
                  <a:t>set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𝑀</m:t>
                    </m:r>
                    <m:r>
                      <a:rPr lang="en-US" sz="2100" b="0" i="1" smtClean="0">
                        <a:latin typeface="Cambria Math"/>
                      </a:rPr>
                      <m:t>=∎</m:t>
                    </m:r>
                  </m:oMath>
                </a14:m>
                <a:endParaRPr lang="en-US" sz="2100" b="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317124"/>
                <a:ext cx="7992888" cy="976678"/>
              </a:xfrm>
              <a:prstGeom prst="rect">
                <a:avLst/>
              </a:prstGeom>
              <a:blipFill rotWithShape="1">
                <a:blip r:embed="rId5"/>
                <a:stretch>
                  <a:fillRect l="-763" t="-3125" b="-87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685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Contents</a:t>
            </a:r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060848"/>
            <a:ext cx="37444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>
                    <a:lumMod val="95000"/>
                  </a:schemeClr>
                </a:solidFill>
              </a:rPr>
              <a:t>IK-CCA</a:t>
            </a:r>
            <a:endParaRPr lang="fr-FR" sz="2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2420888"/>
            <a:ext cx="48245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>
                    <a:lumMod val="95000"/>
                  </a:schemeClr>
                </a:solidFill>
              </a:rPr>
              <a:t>IND-CCA vs. IK-CCA</a:t>
            </a:r>
            <a:endParaRPr lang="fr-FR" sz="2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3255367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Robustness of Encryption</a:t>
            </a:r>
            <a:endParaRPr lang="fr-F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2764378"/>
            <a:ext cx="75608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>
                    <a:lumMod val="95000"/>
                  </a:schemeClr>
                </a:solidFill>
              </a:rPr>
              <a:t>IK-CCA of RSA and </a:t>
            </a:r>
            <a:r>
              <a:rPr lang="en-US" sz="2100" dirty="0" err="1" smtClean="0">
                <a:solidFill>
                  <a:schemeClr val="bg1">
                    <a:lumMod val="95000"/>
                  </a:schemeClr>
                </a:solidFill>
              </a:rPr>
              <a:t>ElGamal</a:t>
            </a:r>
            <a:r>
              <a:rPr lang="en-US" sz="2100" dirty="0" smtClean="0">
                <a:solidFill>
                  <a:schemeClr val="bg1">
                    <a:lumMod val="95000"/>
                  </a:schemeClr>
                </a:solidFill>
              </a:rPr>
              <a:t>-based systems </a:t>
            </a:r>
            <a:endParaRPr lang="fr-FR" sz="2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3717032"/>
            <a:ext cx="56166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>
                    <a:lumMod val="95000"/>
                  </a:schemeClr>
                </a:solidFill>
              </a:rPr>
              <a:t>Weak and Strong Robustness </a:t>
            </a:r>
            <a:endParaRPr lang="fr-FR" sz="2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4077072"/>
            <a:ext cx="64807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>
                    <a:lumMod val="95000"/>
                  </a:schemeClr>
                </a:solidFill>
              </a:rPr>
              <a:t>Robustness of RSA and </a:t>
            </a:r>
            <a:r>
              <a:rPr lang="en-US" sz="2100" dirty="0" err="1" smtClean="0">
                <a:solidFill>
                  <a:schemeClr val="bg1">
                    <a:lumMod val="95000"/>
                  </a:schemeClr>
                </a:solidFill>
              </a:rPr>
              <a:t>ElGamal</a:t>
            </a:r>
            <a:endParaRPr lang="fr-FR" sz="2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600" y="4453662"/>
            <a:ext cx="66967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>
                    <a:lumMod val="95000"/>
                  </a:schemeClr>
                </a:solidFill>
              </a:rPr>
              <a:t>WROB- and SROB encryption schemes</a:t>
            </a:r>
            <a:endParaRPr lang="fr-FR" sz="2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4941168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Receiver-anonymous encryption</a:t>
            </a:r>
            <a:endParaRPr lang="fr-FR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11560" y="1556792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Key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Indistinguishability</a:t>
            </a:r>
            <a:endParaRPr lang="fr-F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1600" y="5461774"/>
            <a:ext cx="56166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Construction and limitations</a:t>
            </a:r>
            <a:endParaRPr lang="fr-FR" sz="2100" dirty="0"/>
          </a:p>
        </p:txBody>
      </p:sp>
    </p:spTree>
    <p:extLst>
      <p:ext uri="{BB962C8B-B14F-4D97-AF65-F5344CB8AC3E}">
        <p14:creationId xmlns:p14="http://schemas.microsoft.com/office/powerpoint/2010/main" val="57552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Cristina Onete    ||     07/11/2014       ||     </a:t>
            </a:r>
            <a:fld id="{D8472E0F-1C1C-4907-A0E0-D21603F39614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Receiver-anonymous encryption</a:t>
            </a:r>
            <a:endParaRPr lang="fr-FR" dirty="0"/>
          </a:p>
        </p:txBody>
      </p:sp>
      <p:pic>
        <p:nvPicPr>
          <p:cNvPr id="4" name="Picture 4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918" y="3085511"/>
            <a:ext cx="920874" cy="92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34902" y="4093622"/>
            <a:ext cx="1208906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err="1" smtClean="0"/>
              <a:t>Amélie</a:t>
            </a:r>
            <a:endParaRPr lang="en-US" sz="21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2132856"/>
            <a:ext cx="725098" cy="7250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44208" y="2929962"/>
            <a:ext cx="1368152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/>
              <a:t>Baptiste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338586" y="2720452"/>
            <a:ext cx="569118" cy="631521"/>
            <a:chOff x="4788024" y="3934613"/>
            <a:chExt cx="792088" cy="8683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34613"/>
              <a:ext cx="792088" cy="79208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942972" y="4231645"/>
              <a:ext cx="346149" cy="571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B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988840"/>
            <a:ext cx="343911" cy="39360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 rot="19405736">
            <a:off x="1566515" y="2690103"/>
            <a:ext cx="569118" cy="631518"/>
            <a:chOff x="4788024" y="3934613"/>
            <a:chExt cx="792088" cy="86833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34613"/>
              <a:ext cx="792088" cy="79208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958704" y="4231640"/>
              <a:ext cx="314680" cy="571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C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4016596"/>
            <a:ext cx="725098" cy="7250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44208" y="4813702"/>
            <a:ext cx="1368152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/>
              <a:t>Charles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872580"/>
            <a:ext cx="343911" cy="393604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2843808" y="3448938"/>
            <a:ext cx="2664296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908" y="3645024"/>
            <a:ext cx="792088" cy="877944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V="1">
            <a:off x="5508104" y="2495406"/>
            <a:ext cx="1224137" cy="9649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508104" y="3460358"/>
            <a:ext cx="1224137" cy="10487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87624" y="3460358"/>
                <a:ext cx="43204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460358"/>
                <a:ext cx="432048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131840" y="3016890"/>
                <a:ext cx="1728192" cy="3907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  <m:r>
                            <a:rPr lang="en-US" i="1">
                              <a:latin typeface="Cambria Math"/>
                            </a:rPr>
                            <m:t>=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Enc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𝑝𝑘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(</m:t>
                      </m:r>
                      <m:r>
                        <a:rPr lang="en-US" i="1">
                          <a:latin typeface="Cambria Math"/>
                        </a:rPr>
                        <m:t>𝑚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3016890"/>
                <a:ext cx="1728192" cy="390748"/>
              </a:xfrm>
              <a:prstGeom prst="rect">
                <a:avLst/>
              </a:prstGeom>
              <a:blipFill rotWithShape="1">
                <a:blip r:embed="rId9"/>
                <a:stretch>
                  <a:fillRect b="-606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611560" y="162880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Our goal: receiver anonymity</a:t>
            </a:r>
            <a:endParaRPr lang="fr-FR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103946" y="4581128"/>
            <a:ext cx="396046" cy="7611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851920" y="4581128"/>
            <a:ext cx="252026" cy="7611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14" y="5473682"/>
            <a:ext cx="725098" cy="72509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734" y="5473682"/>
            <a:ext cx="725098" cy="72509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789059" y="5271591"/>
            <a:ext cx="422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</a:t>
            </a:r>
            <a:endParaRPr lang="fr-FR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4005083" y="5415607"/>
            <a:ext cx="422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</a:t>
            </a:r>
            <a:endParaRPr lang="fr-FR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4293115" y="5271591"/>
            <a:ext cx="422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22233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Cristina Onete    ||     07/11/2014       ||     </a:t>
            </a:r>
            <a:fld id="{D8472E0F-1C1C-4907-A0E0-D21603F39614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Construction &amp; Limitations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Use IK-CCA and SROB encryption</a:t>
            </a:r>
            <a:endParaRPr lang="fr-F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2103239"/>
            <a:ext cx="79208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Adversary won’t know whom a </a:t>
            </a:r>
            <a:r>
              <a:rPr lang="en-US" sz="2100" dirty="0" err="1" smtClean="0"/>
              <a:t>ciphertext</a:t>
            </a:r>
            <a:r>
              <a:rPr lang="en-US" sz="2100" dirty="0" smtClean="0"/>
              <a:t> is for</a:t>
            </a:r>
            <a:endParaRPr lang="fr-FR" sz="2100" dirty="0"/>
          </a:p>
        </p:txBody>
      </p:sp>
      <p:pic>
        <p:nvPicPr>
          <p:cNvPr id="6" name="Picture 4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918" y="3085511"/>
            <a:ext cx="920874" cy="92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34902" y="4093622"/>
            <a:ext cx="1208906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err="1" smtClean="0"/>
              <a:t>Amélie</a:t>
            </a:r>
            <a:endParaRPr lang="en-US" sz="21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2648444"/>
            <a:ext cx="725098" cy="7250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44208" y="3445550"/>
            <a:ext cx="1368152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/>
              <a:t>Baptiste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38586" y="2720452"/>
            <a:ext cx="569118" cy="631521"/>
            <a:chOff x="4788024" y="3934613"/>
            <a:chExt cx="792088" cy="86834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34613"/>
              <a:ext cx="792088" cy="79208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942972" y="4231645"/>
              <a:ext cx="346149" cy="571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B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504428"/>
            <a:ext cx="343911" cy="39360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 rot="19405736">
            <a:off x="1566515" y="2690103"/>
            <a:ext cx="569118" cy="631518"/>
            <a:chOff x="4788024" y="3934613"/>
            <a:chExt cx="792088" cy="86833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34613"/>
              <a:ext cx="792088" cy="79208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958704" y="4231640"/>
              <a:ext cx="314680" cy="571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C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4304628"/>
            <a:ext cx="725098" cy="7250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444208" y="5101734"/>
            <a:ext cx="1368152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/>
              <a:t>Charles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160612"/>
            <a:ext cx="343911" cy="393604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2843808" y="3448938"/>
            <a:ext cx="2664296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908" y="3645024"/>
            <a:ext cx="792088" cy="877944"/>
          </a:xfrm>
          <a:prstGeom prst="rect">
            <a:avLst/>
          </a:prstGeom>
        </p:spPr>
      </p:pic>
      <p:cxnSp>
        <p:nvCxnSpPr>
          <p:cNvPr id="22" name="Straight Arrow Connector 21"/>
          <p:cNvCxnSpPr>
            <a:endCxn id="8" idx="1"/>
          </p:cNvCxnSpPr>
          <p:nvPr/>
        </p:nvCxnSpPr>
        <p:spPr>
          <a:xfrm flipV="1">
            <a:off x="5508104" y="3010993"/>
            <a:ext cx="1224137" cy="4493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508104" y="3460358"/>
            <a:ext cx="1080120" cy="1336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87624" y="3460358"/>
                <a:ext cx="43204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460358"/>
                <a:ext cx="432048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131840" y="3016890"/>
                <a:ext cx="1728192" cy="3907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  <m:r>
                            <a:rPr lang="en-US" i="1">
                              <a:latin typeface="Cambria Math"/>
                            </a:rPr>
                            <m:t>=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Enc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𝑝𝑘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(</m:t>
                      </m:r>
                      <m:r>
                        <a:rPr lang="en-US" i="1">
                          <a:latin typeface="Cambria Math"/>
                        </a:rPr>
                        <m:t>𝑚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3016890"/>
                <a:ext cx="1728192" cy="390748"/>
              </a:xfrm>
              <a:prstGeom prst="rect">
                <a:avLst/>
              </a:prstGeom>
              <a:blipFill rotWithShape="1">
                <a:blip r:embed="rId9"/>
                <a:stretch>
                  <a:fillRect b="-606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>
            <a:off x="4103946" y="4581128"/>
            <a:ext cx="396046" cy="7611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851920" y="4581128"/>
            <a:ext cx="252026" cy="7611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14" y="5473682"/>
            <a:ext cx="725098" cy="72509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734" y="5473682"/>
            <a:ext cx="725098" cy="72509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789059" y="5271591"/>
            <a:ext cx="422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</a:t>
            </a:r>
            <a:endParaRPr lang="fr-FR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4005083" y="5415607"/>
            <a:ext cx="422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</a:t>
            </a:r>
            <a:endParaRPr lang="fr-FR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4293115" y="5271591"/>
            <a:ext cx="422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88250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Encryption</a:t>
            </a:r>
            <a:endParaRPr lang="fr-FR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4293096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Security guarantees:</a:t>
            </a:r>
            <a:endParaRPr lang="fr-FR" dirty="0"/>
          </a:p>
        </p:txBody>
      </p:sp>
      <p:sp>
        <p:nvSpPr>
          <p:cNvPr id="36" name="TextBox 35"/>
          <p:cNvSpPr txBox="1"/>
          <p:nvPr/>
        </p:nvSpPr>
        <p:spPr>
          <a:xfrm>
            <a:off x="1115616" y="4643844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Message confidentiality: </a:t>
            </a:r>
            <a:r>
              <a:rPr lang="en-US" b="0" dirty="0" err="1" smtClean="0"/>
              <a:t>ciphertext</a:t>
            </a:r>
            <a:r>
              <a:rPr lang="en-US" b="0" dirty="0" smtClean="0"/>
              <a:t> hides plaintext </a:t>
            </a:r>
            <a:endParaRPr lang="fr-FR" dirty="0"/>
          </a:p>
        </p:txBody>
      </p:sp>
      <p:pic>
        <p:nvPicPr>
          <p:cNvPr id="17" name="Picture 4" descr="people_juliane_krug_07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14" y="2365431"/>
            <a:ext cx="920874" cy="92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98798" y="3373542"/>
            <a:ext cx="1208906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err="1" smtClean="0"/>
              <a:t>Amélie</a:t>
            </a:r>
            <a:endParaRPr lang="en-US" sz="2100" dirty="0" smtClean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392959"/>
            <a:ext cx="908575" cy="90857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948264" y="3373542"/>
            <a:ext cx="1368152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/>
              <a:t>Baptiste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02482" y="2000372"/>
            <a:ext cx="569118" cy="631521"/>
            <a:chOff x="4788024" y="3934613"/>
            <a:chExt cx="792088" cy="86834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34613"/>
              <a:ext cx="792088" cy="79208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4942972" y="4231645"/>
              <a:ext cx="346149" cy="571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B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>
            <a:off x="1691680" y="2852936"/>
            <a:ext cx="1728192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473" y="2132856"/>
            <a:ext cx="343911" cy="393604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1835696" y="1916832"/>
            <a:ext cx="896783" cy="903146"/>
            <a:chOff x="1835696" y="3140968"/>
            <a:chExt cx="1285278" cy="1176431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3140968"/>
              <a:ext cx="1231290" cy="1176431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 rot="20598388">
              <a:off x="1892463" y="3543512"/>
              <a:ext cx="1228511" cy="335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Secret</a:t>
              </a:r>
              <a:endParaRPr lang="fr-FR" sz="16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5364088" y="2852936"/>
            <a:ext cx="1728192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278" y="2216395"/>
            <a:ext cx="1175956" cy="1073060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4283968" y="2780928"/>
            <a:ext cx="569118" cy="631521"/>
            <a:chOff x="4788024" y="3934613"/>
            <a:chExt cx="792088" cy="868342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34613"/>
              <a:ext cx="792088" cy="792088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4942972" y="4231645"/>
              <a:ext cx="346149" cy="571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B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195497" y="1916832"/>
            <a:ext cx="896783" cy="903146"/>
            <a:chOff x="1835696" y="3140968"/>
            <a:chExt cx="1285278" cy="1176431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3140968"/>
              <a:ext cx="1231290" cy="1176431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 rot="20598388">
              <a:off x="1892463" y="3543512"/>
              <a:ext cx="1228511" cy="335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Secret</a:t>
              </a:r>
              <a:endParaRPr lang="fr-FR" sz="16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07704" y="5377123"/>
                <a:ext cx="43204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377123"/>
                <a:ext cx="432048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796136" y="5377123"/>
                <a:ext cx="1800200" cy="3907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/>
                            </a:rPr>
                            <m:t>Enc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(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5377123"/>
                <a:ext cx="1800200" cy="390748"/>
              </a:xfrm>
              <a:prstGeom prst="rect">
                <a:avLst/>
              </a:prstGeom>
              <a:blipFill rotWithShape="1">
                <a:blip r:embed="rId11"/>
                <a:stretch>
                  <a:fillRect b="-606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/>
          <p:cNvCxnSpPr/>
          <p:nvPr/>
        </p:nvCxnSpPr>
        <p:spPr>
          <a:xfrm>
            <a:off x="2483768" y="5449131"/>
            <a:ext cx="324036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80112" y="5939988"/>
            <a:ext cx="2332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Random-looking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2483768" y="5737163"/>
            <a:ext cx="3240360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79912" y="5723964"/>
                <a:ext cx="7250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𝑠𝑘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5723964"/>
                <a:ext cx="725062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774930" y="5075892"/>
                <a:ext cx="7250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𝑝𝑘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930" y="5075892"/>
                <a:ext cx="725062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07/11/2014       ||     </a:t>
            </a:r>
            <a:fld id="{D8472E0F-1C1C-4907-A0E0-D21603F39614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577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18" grpId="0" animBg="1"/>
      <p:bldP spid="24" grpId="0" animBg="1"/>
      <p:bldP spid="2" grpId="0" animBg="1"/>
      <p:bldP spid="2" grpId="1" animBg="1"/>
      <p:bldP spid="47" grpId="0" animBg="1"/>
      <p:bldP spid="9" grpId="0"/>
      <p:bldP spid="10" grpId="0"/>
      <p:bldP spid="5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Cristina Onete    ||     07/11/2014       ||     </a:t>
            </a:r>
            <a:fld id="{D8472E0F-1C1C-4907-A0E0-D21603F39614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Construction &amp; Limitations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Use IK-CCA and SROB encryption</a:t>
            </a:r>
            <a:endParaRPr lang="fr-F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2103239"/>
            <a:ext cx="79208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FF0000"/>
                </a:solidFill>
              </a:rPr>
              <a:t>What if the adversary waits for an answer?</a:t>
            </a:r>
            <a:endParaRPr lang="fr-FR" sz="2100" dirty="0">
              <a:solidFill>
                <a:srgbClr val="FF0000"/>
              </a:solidFill>
            </a:endParaRPr>
          </a:p>
        </p:txBody>
      </p:sp>
      <p:pic>
        <p:nvPicPr>
          <p:cNvPr id="6" name="Picture 4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918" y="3589567"/>
            <a:ext cx="920874" cy="92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34902" y="4597678"/>
            <a:ext cx="1208906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err="1" smtClean="0"/>
              <a:t>Amélie</a:t>
            </a:r>
            <a:endParaRPr lang="en-US" sz="21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3152500"/>
            <a:ext cx="725098" cy="7250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44208" y="3949606"/>
            <a:ext cx="1368152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/>
              <a:t>Baptiste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38586" y="3224508"/>
            <a:ext cx="569118" cy="631521"/>
            <a:chOff x="4788024" y="3934613"/>
            <a:chExt cx="792088" cy="86834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34613"/>
              <a:ext cx="792088" cy="79208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942972" y="4231645"/>
              <a:ext cx="346149" cy="571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B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008484"/>
            <a:ext cx="343911" cy="39360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 rot="19405736">
            <a:off x="1566515" y="3194159"/>
            <a:ext cx="569118" cy="631518"/>
            <a:chOff x="4788024" y="3934613"/>
            <a:chExt cx="792088" cy="86833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34613"/>
              <a:ext cx="792088" cy="79208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958704" y="4231640"/>
              <a:ext cx="314680" cy="571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C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4808684"/>
            <a:ext cx="725098" cy="7250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444208" y="5605790"/>
            <a:ext cx="1368152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/>
              <a:t>Charles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664668"/>
            <a:ext cx="343911" cy="393604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2843808" y="3952994"/>
            <a:ext cx="2664296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908" y="4149080"/>
            <a:ext cx="792088" cy="877944"/>
          </a:xfrm>
          <a:prstGeom prst="rect">
            <a:avLst/>
          </a:prstGeom>
        </p:spPr>
      </p:pic>
      <p:cxnSp>
        <p:nvCxnSpPr>
          <p:cNvPr id="22" name="Straight Arrow Connector 21"/>
          <p:cNvCxnSpPr>
            <a:endCxn id="8" idx="1"/>
          </p:cNvCxnSpPr>
          <p:nvPr/>
        </p:nvCxnSpPr>
        <p:spPr>
          <a:xfrm flipV="1">
            <a:off x="5508104" y="3515049"/>
            <a:ext cx="1224137" cy="4493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508104" y="3964414"/>
            <a:ext cx="1080120" cy="1336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87624" y="3964414"/>
                <a:ext cx="43204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964414"/>
                <a:ext cx="432048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131840" y="3520946"/>
                <a:ext cx="1728192" cy="3907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  <m:r>
                            <a:rPr lang="en-US" i="1">
                              <a:latin typeface="Cambria Math"/>
                            </a:rPr>
                            <m:t>=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Enc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𝑝𝑘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(</m:t>
                      </m:r>
                      <m:r>
                        <a:rPr lang="en-US" i="1">
                          <a:latin typeface="Cambria Math"/>
                        </a:rPr>
                        <m:t>𝑚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3520946"/>
                <a:ext cx="1728192" cy="390748"/>
              </a:xfrm>
              <a:prstGeom prst="rect">
                <a:avLst/>
              </a:prstGeom>
              <a:blipFill rotWithShape="1">
                <a:blip r:embed="rId9"/>
                <a:stretch>
                  <a:fillRect b="-606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076056" y="4581128"/>
                <a:ext cx="1728192" cy="390748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>
                  <a:rot lat="0" lon="0" rev="1854000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  <m:r>
                            <a:rPr lang="en-US" i="1">
                              <a:latin typeface="Cambria Math"/>
                            </a:rPr>
                            <m:t>=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Enc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𝑝𝑘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(</m:t>
                      </m:r>
                      <m:r>
                        <a:rPr lang="en-US" i="1">
                          <a:latin typeface="Cambria Math"/>
                        </a:rPr>
                        <m:t>𝑚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581128"/>
                <a:ext cx="1728192" cy="39074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220072" y="3284984"/>
                <a:ext cx="1728192" cy="390748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>
                  <a:rot lat="0" lon="0" rev="120000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  <m:r>
                            <a:rPr lang="en-US" i="1">
                              <a:latin typeface="Cambria Math"/>
                            </a:rPr>
                            <m:t>=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Enc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𝑝𝑘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(</m:t>
                      </m:r>
                      <m:r>
                        <a:rPr lang="en-US" i="1">
                          <a:latin typeface="Cambria Math"/>
                        </a:rPr>
                        <m:t>𝑚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284984"/>
                <a:ext cx="1728192" cy="39074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/>
          <p:nvPr/>
        </p:nvCxnSpPr>
        <p:spPr>
          <a:xfrm flipH="1" flipV="1">
            <a:off x="4535996" y="4805427"/>
            <a:ext cx="2052228" cy="6481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951933">
            <a:off x="4752020" y="5116226"/>
            <a:ext cx="133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Response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05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 animBg="1"/>
      <p:bldP spid="35" grpId="0"/>
      <p:bldP spid="36" grpId="0"/>
      <p:bldP spid="4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132856"/>
            <a:ext cx="6444208" cy="391807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Cristina Onete    ||     07/11/2014       ||     </a:t>
            </a:r>
            <a:fld id="{D8472E0F-1C1C-4907-A0E0-D21603F39614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Constructions &amp; Limitations</a:t>
            </a:r>
            <a:endParaRPr lang="fr-FR" dirty="0"/>
          </a:p>
        </p:txBody>
      </p:sp>
      <p:sp>
        <p:nvSpPr>
          <p:cNvPr id="28" name="TextBox 27"/>
          <p:cNvSpPr txBox="1"/>
          <p:nvPr/>
        </p:nvSpPr>
        <p:spPr>
          <a:xfrm>
            <a:off x="611560" y="1628800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Use “onion” routing – use routers to encrypt and send messages between sender and receiver </a:t>
            </a:r>
            <a:endParaRPr lang="fr-FR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2321496" y="598993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Source: cdn.arstechnica.net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49748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Cristina Onete    ||     07/11/2014       ||     </a:t>
            </a:r>
            <a:fld id="{D8472E0F-1C1C-4907-A0E0-D21603F39614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MRI students: papers</a:t>
            </a:r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737682"/>
            <a:ext cx="756084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 smtClean="0"/>
              <a:t>Karame</a:t>
            </a:r>
            <a:r>
              <a:rPr lang="en-US" sz="2200" dirty="0" smtClean="0"/>
              <a:t>, </a:t>
            </a:r>
            <a:r>
              <a:rPr lang="en-US" sz="2200" dirty="0" err="1" smtClean="0"/>
              <a:t>Androulaki</a:t>
            </a:r>
            <a:r>
              <a:rPr lang="en-US" sz="2200" dirty="0" smtClean="0"/>
              <a:t>, </a:t>
            </a:r>
            <a:r>
              <a:rPr lang="en-US" sz="2200" dirty="0" err="1" smtClean="0"/>
              <a:t>Capkun</a:t>
            </a:r>
            <a:r>
              <a:rPr lang="en-US" sz="2200" dirty="0" smtClean="0"/>
              <a:t>:</a:t>
            </a:r>
            <a:r>
              <a:rPr lang="en-US" sz="2400" dirty="0" smtClean="0"/>
              <a:t> “</a:t>
            </a:r>
            <a:r>
              <a:rPr lang="en-US" sz="2100" i="1" dirty="0" smtClean="0"/>
              <a:t>Two Bitcoins at the Price of One? Double-spending attacks on fast pay-</a:t>
            </a:r>
            <a:r>
              <a:rPr lang="en-US" sz="2100" i="1" dirty="0" err="1" smtClean="0"/>
              <a:t>ments</a:t>
            </a:r>
            <a:r>
              <a:rPr lang="en-US" sz="2100" i="1" dirty="0" smtClean="0"/>
              <a:t> in Bitcoin</a:t>
            </a:r>
            <a:r>
              <a:rPr lang="en-US" sz="2400" dirty="0" smtClean="0"/>
              <a:t>”</a:t>
            </a:r>
            <a:endParaRPr lang="fr-F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3282949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 smtClean="0"/>
              <a:t>Burmester</a:t>
            </a:r>
            <a:r>
              <a:rPr lang="en-US" sz="2200" dirty="0" smtClean="0"/>
              <a:t>, </a:t>
            </a:r>
            <a:r>
              <a:rPr lang="en-US" sz="2200" dirty="0" err="1" smtClean="0"/>
              <a:t>Desmedt</a:t>
            </a:r>
            <a:r>
              <a:rPr lang="en-US" sz="2200" dirty="0" smtClean="0"/>
              <a:t>: “</a:t>
            </a:r>
            <a:r>
              <a:rPr lang="en-US" sz="2100" i="1" dirty="0" smtClean="0"/>
              <a:t>A Secure and Efficient Con-</a:t>
            </a:r>
            <a:r>
              <a:rPr lang="en-US" sz="2100" i="1" dirty="0" err="1" smtClean="0"/>
              <a:t>ference</a:t>
            </a:r>
            <a:r>
              <a:rPr lang="en-US" sz="2100" i="1" dirty="0" smtClean="0"/>
              <a:t> Key Distribution System</a:t>
            </a:r>
            <a:r>
              <a:rPr lang="en-US" sz="2200" dirty="0" smtClean="0"/>
              <a:t>”</a:t>
            </a:r>
            <a:endParaRPr lang="fr-FR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2411760" y="292494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https://eprint.iacr.org/2012/248.pdf</a:t>
            </a:r>
          </a:p>
        </p:txBody>
      </p:sp>
      <p:sp>
        <p:nvSpPr>
          <p:cNvPr id="8" name="Rectangle 7"/>
          <p:cNvSpPr/>
          <p:nvPr/>
        </p:nvSpPr>
        <p:spPr>
          <a:xfrm>
            <a:off x="1259632" y="4149080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http://www.cs.fsu.edu/~langley/Eurocrypt/euro-pre.pdf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4640649"/>
            <a:ext cx="777686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Sarkar, Fitzgerald: “</a:t>
            </a:r>
            <a:r>
              <a:rPr lang="en-US" sz="2100" i="1" dirty="0" smtClean="0"/>
              <a:t>Attacks on SSL. A </a:t>
            </a:r>
            <a:r>
              <a:rPr lang="en-US" sz="2100" i="1" dirty="0" err="1" smtClean="0"/>
              <a:t>comprehen-sive</a:t>
            </a:r>
            <a:r>
              <a:rPr lang="en-US" sz="2100" i="1" dirty="0" smtClean="0"/>
              <a:t> study of BEAST, CRIME, TIME, BREACH, LUCKY 13 &amp; RC4 biases</a:t>
            </a:r>
            <a:r>
              <a:rPr lang="en-US" sz="2200" dirty="0" smtClean="0"/>
              <a:t>”</a:t>
            </a:r>
            <a:endParaRPr lang="fr-FR" sz="2200" dirty="0"/>
          </a:p>
        </p:txBody>
      </p:sp>
      <p:sp>
        <p:nvSpPr>
          <p:cNvPr id="10" name="Rectangle 9"/>
          <p:cNvSpPr/>
          <p:nvPr/>
        </p:nvSpPr>
        <p:spPr>
          <a:xfrm>
            <a:off x="611560" y="5723964"/>
            <a:ext cx="8532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https://www.isecpartners.com/media/106031/ssl_attacks_survey.pdf</a:t>
            </a:r>
          </a:p>
        </p:txBody>
      </p:sp>
    </p:spTree>
    <p:extLst>
      <p:ext uri="{BB962C8B-B14F-4D97-AF65-F5344CB8AC3E}">
        <p14:creationId xmlns:p14="http://schemas.microsoft.com/office/powerpoint/2010/main" val="177085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Cristina Onete    ||     07/11/2014       ||     </a:t>
            </a:r>
            <a:fld id="{D8472E0F-1C1C-4907-A0E0-D21603F39614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MRI students: papers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556792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BSI:</a:t>
            </a:r>
            <a:r>
              <a:rPr lang="en-US" sz="2400" dirty="0" smtClean="0"/>
              <a:t> “</a:t>
            </a:r>
            <a:r>
              <a:rPr lang="en-US" sz="2100" i="1" dirty="0" smtClean="0"/>
              <a:t>Advanced Security Mechanisms for Machine-Readable Travel Documents – Part 2</a:t>
            </a:r>
            <a:r>
              <a:rPr lang="en-US" sz="2400" dirty="0" smtClean="0"/>
              <a:t>”</a:t>
            </a:r>
            <a:endParaRPr lang="fr-F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2420888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https://www.bsi.bund.de/SharedDocs/Downloads/EN/BSI/Publications/TechGuidelines/TR03110/TR-03110_v2.1_P2pdf.pdf;jsessionid=A06695D3F0DCA020B98B4CAC8946CD13.2_cid294?__blob=publicationFile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3789040"/>
            <a:ext cx="7560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 smtClean="0"/>
              <a:t>Bordes</a:t>
            </a:r>
            <a:r>
              <a:rPr lang="en-US" sz="2200" dirty="0" smtClean="0"/>
              <a:t>: “</a:t>
            </a:r>
            <a:r>
              <a:rPr lang="en-US" sz="2100" i="1" dirty="0" smtClean="0"/>
              <a:t>BitLocker</a:t>
            </a:r>
            <a:r>
              <a:rPr lang="en-US" sz="2200" dirty="0" smtClean="0"/>
              <a:t>”</a:t>
            </a:r>
            <a:endParaRPr lang="fr-FR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331640" y="429309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https://www.sstic.org/media/SSTIC2011/SSTIC-actes/bitlocker/SSTIC2011-Article-bitlocker-bordes.pdf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5013176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 smtClean="0"/>
              <a:t>Fluhrer</a:t>
            </a:r>
            <a:r>
              <a:rPr lang="en-US" sz="2200" dirty="0" smtClean="0"/>
              <a:t>, </a:t>
            </a:r>
            <a:r>
              <a:rPr lang="en-US" sz="2200" dirty="0" err="1" smtClean="0"/>
              <a:t>Matin</a:t>
            </a:r>
            <a:r>
              <a:rPr lang="en-US" sz="2200" dirty="0" smtClean="0"/>
              <a:t>, Shamir: “</a:t>
            </a:r>
            <a:r>
              <a:rPr lang="en-US" sz="2100" i="1" dirty="0" smtClean="0"/>
              <a:t>Weaknesses in the Key </a:t>
            </a:r>
            <a:r>
              <a:rPr lang="en-US" sz="2100" i="1" dirty="0" err="1" smtClean="0"/>
              <a:t>Sche-duling</a:t>
            </a:r>
            <a:r>
              <a:rPr lang="en-US" sz="2100" i="1" dirty="0" smtClean="0"/>
              <a:t> Algorithm of RC4</a:t>
            </a:r>
            <a:r>
              <a:rPr lang="en-US" sz="2200" dirty="0" smtClean="0"/>
              <a:t>”</a:t>
            </a:r>
            <a:endParaRPr lang="fr-FR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403648" y="5877272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http://merlot.usc.edu/cs531-s11/papers/Fluhrer01a.pdf</a:t>
            </a:r>
          </a:p>
        </p:txBody>
      </p:sp>
    </p:spTree>
    <p:extLst>
      <p:ext uri="{BB962C8B-B14F-4D97-AF65-F5344CB8AC3E}">
        <p14:creationId xmlns:p14="http://schemas.microsoft.com/office/powerpoint/2010/main" val="240577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Cristina Onete    ||     07/11/2014       ||     </a:t>
            </a:r>
            <a:fld id="{D8472E0F-1C1C-4907-A0E0-D21603F39614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MRI students: papers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556792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Montalvo, </a:t>
            </a:r>
            <a:r>
              <a:rPr lang="en-US" sz="2200" dirty="0" err="1" smtClean="0"/>
              <a:t>Defrance</a:t>
            </a:r>
            <a:r>
              <a:rPr lang="en-US" sz="2200" dirty="0" smtClean="0"/>
              <a:t>, Lefebvre, Le </a:t>
            </a:r>
            <a:r>
              <a:rPr lang="en-US" sz="2200" dirty="0" err="1" smtClean="0"/>
              <a:t>Scouarnec</a:t>
            </a:r>
            <a:r>
              <a:rPr lang="en-US" sz="2200" dirty="0" smtClean="0"/>
              <a:t>, Pérez:</a:t>
            </a:r>
            <a:r>
              <a:rPr lang="en-US" sz="2400" dirty="0" smtClean="0"/>
              <a:t> “</a:t>
            </a:r>
            <a:r>
              <a:rPr lang="fr-FR" sz="2100" i="1" dirty="0"/>
              <a:t>Système de stockage-en-ligne avec </a:t>
            </a:r>
            <a:r>
              <a:rPr lang="fr-FR" sz="2100" i="1" dirty="0" smtClean="0"/>
              <a:t>confidentialité </a:t>
            </a:r>
            <a:r>
              <a:rPr lang="fr-FR" sz="2100" i="1" dirty="0"/>
              <a:t>des données </a:t>
            </a:r>
            <a:r>
              <a:rPr lang="fr-FR" sz="2100" i="1" dirty="0" smtClean="0"/>
              <a:t>personnelles</a:t>
            </a:r>
            <a:r>
              <a:rPr lang="en-US" sz="2400" dirty="0" smtClean="0"/>
              <a:t>”</a:t>
            </a:r>
            <a:endParaRPr lang="fr-F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826802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2"/>
              </a:rPr>
              <a:t>https://</a:t>
            </a:r>
            <a:r>
              <a:rPr lang="fr-FR" dirty="0" smtClean="0">
                <a:hlinkClick r:id="rId2"/>
              </a:rPr>
              <a:t>www.sstic.org/media/SSTIC2011/SSTIC-actes/</a:t>
            </a:r>
            <a:endParaRPr lang="fr-FR" dirty="0" smtClean="0"/>
          </a:p>
          <a:p>
            <a:r>
              <a:rPr lang="fr-FR" dirty="0" err="1" smtClean="0"/>
              <a:t>systeme_de_stockage</a:t>
            </a:r>
            <a:r>
              <a:rPr lang="fr-FR" dirty="0" smtClean="0"/>
              <a:t>-en-</a:t>
            </a:r>
            <a:r>
              <a:rPr lang="fr-FR" dirty="0" err="1" smtClean="0"/>
              <a:t>ligne_de_photos_avec_confid</a:t>
            </a:r>
            <a:r>
              <a:rPr lang="fr-FR" dirty="0" smtClean="0"/>
              <a:t>/</a:t>
            </a:r>
          </a:p>
          <a:p>
            <a:r>
              <a:rPr lang="fr-FR" dirty="0" smtClean="0"/>
              <a:t>SSTIC2011-Article-systeme_de_stockage-en-ligne_de_photos_</a:t>
            </a:r>
          </a:p>
          <a:p>
            <a:r>
              <a:rPr lang="fr-FR" dirty="0" smtClean="0"/>
              <a:t>avec_confidentialite_des_donnees_personnelles-montalvo.pdf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4254187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 smtClean="0"/>
              <a:t>Marechal</a:t>
            </a:r>
            <a:r>
              <a:rPr lang="en-US" sz="2200" dirty="0" smtClean="0"/>
              <a:t>:</a:t>
            </a:r>
            <a:r>
              <a:rPr lang="en-US" sz="2400" dirty="0" smtClean="0"/>
              <a:t> “</a:t>
            </a:r>
            <a:r>
              <a:rPr lang="fr-FR" sz="2100" i="1" dirty="0" smtClean="0"/>
              <a:t>État de l’art sur le cassage de mots de passe</a:t>
            </a:r>
            <a:r>
              <a:rPr lang="en-US" sz="2400" dirty="0" smtClean="0"/>
              <a:t>”</a:t>
            </a:r>
            <a:endParaRPr lang="fr-FR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5085184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https://www.sstic.org/media/SSTIC2007/SSTIC-actes/Etat_de_l_art_cassage_de_mots_de_passe/SSTIC2007-Article-Etat_de_l_art_cassage_de_mots_de_passe-marechal.pdf</a:t>
            </a:r>
          </a:p>
        </p:txBody>
      </p:sp>
    </p:spTree>
    <p:extLst>
      <p:ext uri="{BB962C8B-B14F-4D97-AF65-F5344CB8AC3E}">
        <p14:creationId xmlns:p14="http://schemas.microsoft.com/office/powerpoint/2010/main" val="247143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Cristina Onete    ||     07/11/2014       ||     </a:t>
            </a:r>
            <a:fld id="{D8472E0F-1C1C-4907-A0E0-D21603F39614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MRI students: papers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556792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Shi, Chan, </a:t>
            </a:r>
            <a:r>
              <a:rPr lang="en-US" sz="2200" dirty="0" err="1" smtClean="0"/>
              <a:t>Stefanov</a:t>
            </a:r>
            <a:r>
              <a:rPr lang="en-US" sz="2200" dirty="0" smtClean="0"/>
              <a:t>, Li:</a:t>
            </a:r>
            <a:r>
              <a:rPr lang="en-US" sz="2400" dirty="0" smtClean="0"/>
              <a:t> “</a:t>
            </a:r>
            <a:r>
              <a:rPr lang="fr-FR" sz="2100" i="1" dirty="0" err="1" smtClean="0"/>
              <a:t>Oblivious</a:t>
            </a:r>
            <a:r>
              <a:rPr lang="fr-FR" sz="2100" i="1" dirty="0" smtClean="0"/>
              <a:t> RAM </a:t>
            </a:r>
            <a:r>
              <a:rPr lang="fr-FR" sz="2100" i="1" dirty="0" err="1" smtClean="0"/>
              <a:t>with</a:t>
            </a:r>
            <a:r>
              <a:rPr lang="fr-FR" sz="2100" i="1" dirty="0" smtClean="0"/>
              <a:t> O((log N)</a:t>
            </a:r>
            <a:r>
              <a:rPr lang="fr-FR" sz="2100" i="1" baseline="30000" dirty="0" smtClean="0"/>
              <a:t>3</a:t>
            </a:r>
            <a:r>
              <a:rPr lang="fr-FR" sz="2100" i="1" dirty="0" smtClean="0"/>
              <a:t>) </a:t>
            </a:r>
            <a:r>
              <a:rPr lang="fr-FR" sz="2100" i="1" dirty="0" err="1" smtClean="0"/>
              <a:t>Worse</a:t>
            </a:r>
            <a:r>
              <a:rPr lang="fr-FR" sz="2100" i="1" dirty="0" smtClean="0"/>
              <a:t>-Case </a:t>
            </a:r>
            <a:r>
              <a:rPr lang="fr-FR" sz="2100" i="1" dirty="0" err="1" smtClean="0"/>
              <a:t>Cost</a:t>
            </a:r>
            <a:r>
              <a:rPr lang="en-US" sz="2400" dirty="0" smtClean="0"/>
              <a:t>”</a:t>
            </a:r>
            <a:endParaRPr lang="fr-F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249289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https://eprint.iacr.org/2011/407.pdf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2996952"/>
            <a:ext cx="806489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 smtClean="0"/>
              <a:t>Curtmola</a:t>
            </a:r>
            <a:r>
              <a:rPr lang="en-US" sz="2200" dirty="0" smtClean="0"/>
              <a:t>, </a:t>
            </a:r>
            <a:r>
              <a:rPr lang="en-US" sz="2200" dirty="0" err="1" smtClean="0"/>
              <a:t>Garay</a:t>
            </a:r>
            <a:r>
              <a:rPr lang="en-US" sz="2200" dirty="0" smtClean="0"/>
              <a:t>, Kamara, </a:t>
            </a:r>
            <a:r>
              <a:rPr lang="en-US" sz="2200" dirty="0" err="1" smtClean="0"/>
              <a:t>Ostrovsky</a:t>
            </a:r>
            <a:r>
              <a:rPr lang="en-US" sz="2200" dirty="0" smtClean="0"/>
              <a:t>:</a:t>
            </a:r>
            <a:r>
              <a:rPr lang="en-US" sz="2400" dirty="0" smtClean="0"/>
              <a:t> “</a:t>
            </a:r>
            <a:r>
              <a:rPr lang="fr-FR" sz="2100" i="1" dirty="0" err="1" smtClean="0"/>
              <a:t>Searchable</a:t>
            </a:r>
            <a:r>
              <a:rPr lang="fr-FR" sz="2100" i="1" dirty="0" smtClean="0"/>
              <a:t> </a:t>
            </a:r>
            <a:r>
              <a:rPr lang="fr-FR" sz="2100" i="1" dirty="0" err="1" smtClean="0"/>
              <a:t>Symmetric</a:t>
            </a:r>
            <a:r>
              <a:rPr lang="fr-FR" sz="2100" i="1" dirty="0" smtClean="0"/>
              <a:t> </a:t>
            </a:r>
            <a:r>
              <a:rPr lang="fr-FR" sz="2100" i="1" dirty="0" err="1" smtClean="0"/>
              <a:t>Encryption</a:t>
            </a:r>
            <a:r>
              <a:rPr lang="fr-FR" sz="2100" i="1" dirty="0" smtClean="0"/>
              <a:t>: </a:t>
            </a:r>
            <a:r>
              <a:rPr lang="fr-FR" sz="2100" i="1" dirty="0" err="1" smtClean="0"/>
              <a:t>Improved</a:t>
            </a:r>
            <a:r>
              <a:rPr lang="fr-FR" sz="2100" i="1" dirty="0" smtClean="0"/>
              <a:t> </a:t>
            </a:r>
            <a:r>
              <a:rPr lang="fr-FR" sz="2100" i="1" dirty="0" err="1" smtClean="0"/>
              <a:t>Definitions</a:t>
            </a:r>
            <a:r>
              <a:rPr lang="fr-FR" sz="2100" i="1" dirty="0" smtClean="0"/>
              <a:t> and Efficient Constructions</a:t>
            </a:r>
            <a:r>
              <a:rPr lang="en-US" sz="2400" dirty="0" smtClean="0"/>
              <a:t>”</a:t>
            </a:r>
            <a:endParaRPr lang="fr-FR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422108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http://eprint.iacr.org/2006/210.pdf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4653136"/>
            <a:ext cx="806489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 smtClean="0"/>
              <a:t>Dodis</a:t>
            </a:r>
            <a:r>
              <a:rPr lang="en-US" sz="2200" dirty="0" smtClean="0"/>
              <a:t>, </a:t>
            </a:r>
            <a:r>
              <a:rPr lang="en-US" sz="2200" dirty="0" err="1" smtClean="0"/>
              <a:t>Pointcheval</a:t>
            </a:r>
            <a:r>
              <a:rPr lang="en-US" sz="2200" dirty="0" smtClean="0"/>
              <a:t>, </a:t>
            </a:r>
            <a:r>
              <a:rPr lang="en-US" sz="2200" dirty="0" err="1" smtClean="0"/>
              <a:t>Ruhault</a:t>
            </a:r>
            <a:r>
              <a:rPr lang="en-US" sz="2200" dirty="0" smtClean="0"/>
              <a:t>, </a:t>
            </a:r>
            <a:r>
              <a:rPr lang="en-US" sz="2200" dirty="0" err="1" smtClean="0"/>
              <a:t>Vergnaud</a:t>
            </a:r>
            <a:r>
              <a:rPr lang="en-US" sz="2200" dirty="0" smtClean="0"/>
              <a:t>, </a:t>
            </a:r>
            <a:r>
              <a:rPr lang="en-US" sz="2200" dirty="0" err="1" smtClean="0"/>
              <a:t>Wichs</a:t>
            </a:r>
            <a:r>
              <a:rPr lang="en-US" sz="2200" dirty="0" smtClean="0"/>
              <a:t>:</a:t>
            </a:r>
            <a:r>
              <a:rPr lang="en-US" sz="2400" dirty="0" smtClean="0"/>
              <a:t> “</a:t>
            </a:r>
            <a:r>
              <a:rPr lang="fr-FR" sz="2100" i="1" dirty="0" err="1" smtClean="0"/>
              <a:t>Se-curity</a:t>
            </a:r>
            <a:r>
              <a:rPr lang="fr-FR" sz="2100" i="1" dirty="0" smtClean="0"/>
              <a:t> </a:t>
            </a:r>
            <a:r>
              <a:rPr lang="fr-FR" sz="2100" i="1" dirty="0" err="1" smtClean="0"/>
              <a:t>Analysis</a:t>
            </a:r>
            <a:r>
              <a:rPr lang="fr-FR" sz="2100" i="1" dirty="0" smtClean="0"/>
              <a:t> of Pseudo-</a:t>
            </a:r>
            <a:r>
              <a:rPr lang="fr-FR" sz="2100" i="1" dirty="0" err="1" smtClean="0"/>
              <a:t>Random</a:t>
            </a:r>
            <a:r>
              <a:rPr lang="fr-FR" sz="2100" i="1" dirty="0" smtClean="0"/>
              <a:t> </a:t>
            </a:r>
            <a:r>
              <a:rPr lang="fr-FR" sz="2100" i="1" dirty="0" err="1" smtClean="0"/>
              <a:t>Number</a:t>
            </a:r>
            <a:r>
              <a:rPr lang="fr-FR" sz="2100" i="1" dirty="0" smtClean="0"/>
              <a:t> </a:t>
            </a:r>
            <a:r>
              <a:rPr lang="fr-FR" sz="2100" i="1" dirty="0" err="1" smtClean="0"/>
              <a:t>Generators</a:t>
            </a:r>
            <a:r>
              <a:rPr lang="fr-FR" sz="2100" i="1" dirty="0" smtClean="0"/>
              <a:t> </a:t>
            </a:r>
            <a:r>
              <a:rPr lang="fr-FR" sz="2100" i="1" dirty="0" err="1" smtClean="0"/>
              <a:t>with</a:t>
            </a:r>
            <a:r>
              <a:rPr lang="fr-FR" sz="2100" i="1" dirty="0" smtClean="0"/>
              <a:t> Input: </a:t>
            </a:r>
            <a:r>
              <a:rPr lang="fr-FR" sz="2100" dirty="0" smtClean="0"/>
              <a:t>/</a:t>
            </a:r>
            <a:r>
              <a:rPr lang="fr-FR" sz="2100" dirty="0" err="1" smtClean="0"/>
              <a:t>dev</a:t>
            </a:r>
            <a:r>
              <a:rPr lang="fr-FR" sz="2100" dirty="0" smtClean="0"/>
              <a:t>/</a:t>
            </a:r>
            <a:r>
              <a:rPr lang="fr-FR" sz="2100" dirty="0" err="1" smtClean="0"/>
              <a:t>random</a:t>
            </a:r>
            <a:r>
              <a:rPr lang="fr-FR" sz="2100" i="1" dirty="0" smtClean="0"/>
              <a:t> </a:t>
            </a:r>
            <a:r>
              <a:rPr lang="fr-FR" sz="2100" i="1" dirty="0" err="1" smtClean="0"/>
              <a:t>is</a:t>
            </a:r>
            <a:r>
              <a:rPr lang="fr-FR" sz="2100" i="1" dirty="0" smtClean="0"/>
              <a:t> not </a:t>
            </a:r>
            <a:r>
              <a:rPr lang="fr-FR" sz="2100" i="1" dirty="0" err="1" smtClean="0"/>
              <a:t>robust</a:t>
            </a:r>
            <a:r>
              <a:rPr lang="en-US" sz="2400" dirty="0" smtClean="0"/>
              <a:t>”</a:t>
            </a:r>
            <a:endParaRPr lang="fr-FR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195736" y="6011996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https://eprint.iacr.org/2013/338.pdf</a:t>
            </a:r>
          </a:p>
        </p:txBody>
      </p:sp>
    </p:spTree>
    <p:extLst>
      <p:ext uri="{BB962C8B-B14F-4D97-AF65-F5344CB8AC3E}">
        <p14:creationId xmlns:p14="http://schemas.microsoft.com/office/powerpoint/2010/main" val="36744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Cristina Onete    ||     07/11/2014       ||     </a:t>
            </a:r>
            <a:fld id="{D8472E0F-1C1C-4907-A0E0-D21603F39614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MRI students: papers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556792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 smtClean="0"/>
              <a:t>Bellare</a:t>
            </a:r>
            <a:r>
              <a:rPr lang="en-US" sz="2200" dirty="0" smtClean="0"/>
              <a:t>, Paterson, </a:t>
            </a:r>
            <a:r>
              <a:rPr lang="en-US" sz="2200" dirty="0" err="1" smtClean="0"/>
              <a:t>Rogaway</a:t>
            </a:r>
            <a:r>
              <a:rPr lang="en-US" sz="2200" dirty="0" smtClean="0"/>
              <a:t>:</a:t>
            </a:r>
            <a:r>
              <a:rPr lang="en-US" sz="2400" dirty="0" smtClean="0"/>
              <a:t> “</a:t>
            </a:r>
            <a:r>
              <a:rPr lang="fr-FR" sz="2100" i="1" dirty="0" smtClean="0"/>
              <a:t>Security of </a:t>
            </a:r>
            <a:r>
              <a:rPr lang="fr-FR" sz="2100" i="1" dirty="0" err="1" smtClean="0"/>
              <a:t>Symmetric</a:t>
            </a:r>
            <a:r>
              <a:rPr lang="fr-FR" sz="2100" i="1" dirty="0" smtClean="0"/>
              <a:t> </a:t>
            </a:r>
            <a:r>
              <a:rPr lang="fr-FR" sz="2100" i="1" dirty="0" err="1" smtClean="0"/>
              <a:t>Encryption</a:t>
            </a:r>
            <a:r>
              <a:rPr lang="fr-FR" sz="2100" i="1" dirty="0" smtClean="0"/>
              <a:t> </a:t>
            </a:r>
            <a:r>
              <a:rPr lang="fr-FR" sz="2100" i="1" dirty="0" err="1" smtClean="0"/>
              <a:t>against</a:t>
            </a:r>
            <a:r>
              <a:rPr lang="fr-FR" sz="2100" i="1" dirty="0" smtClean="0"/>
              <a:t> Mass Surveillance</a:t>
            </a:r>
            <a:r>
              <a:rPr lang="en-US" sz="2400" dirty="0" smtClean="0"/>
              <a:t>”</a:t>
            </a:r>
            <a:endParaRPr lang="fr-F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249289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https://eprint.iacr.org/2014/438.pdf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313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Thanks!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07/11/2014       ||     </a:t>
            </a:r>
            <a:fld id="{D8472E0F-1C1C-4907-A0E0-D21603F39614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Encryption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91880" y="1658648"/>
                <a:ext cx="2273699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="</m:t>
                      </m:r>
                      <m:r>
                        <a:rPr lang="en-US" b="0" i="1" smtClean="0">
                          <a:latin typeface="Cambria Math"/>
                        </a:rPr>
                        <m:t>𝐻𝑒𝑙𝑙𝑜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𝑤𝑜𝑟𝑙𝑑</m:t>
                      </m:r>
                      <m:r>
                        <a:rPr lang="en-US" b="0" i="1" smtClean="0">
                          <a:latin typeface="Cambria Math"/>
                        </a:rPr>
                        <m:t>!"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1658648"/>
                <a:ext cx="2273699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95536" y="3169999"/>
            <a:ext cx="8424936" cy="31393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dirty="0"/>
              <a:t>-----BEGIN PGP MESSAGE-----</a:t>
            </a:r>
          </a:p>
          <a:p>
            <a:r>
              <a:rPr lang="fr-FR" dirty="0" smtClean="0"/>
              <a:t>wcBMAxDZjxP1noe7AQf+M0T6qNMgf7I2T0ADeUdwmx4J9uxGBFdptH0RPOGbwLIeGjcKG6PZpemKCtu5iRVCfgE/iMBvE0bxMIWaesxBawBElm3RL8PZ6ZjREWYgDfNJmazpDCraLXnSNJEFVxRkQWApUfw2QMLGf0OVMj5CRpkd/XjHaMkNEfe+F6M2tUxuxpzdTEMGWxZ+ESrP/gACxTTy3ewm7xluztdXaracw7RV1UbpM4+9UPBce1kIzPn68w7uIOEZvhEGPeipLAKL8FC3JC9+rAEbDXf+nGZiRPyFQuJn2Pz3Cv+IxZ43hDsSctjLvxUxVMNCEz3QcRmpPXN6h5f7TTFFN2fMdRwOrdJEAdaJt3aE5I5ssJlfxJzBDH1dc8eVfH2d79AAUo6chn25kyGQRUvtYfto057ae5Jvl8mpipy37wZKIuKK52D57VNW1xA==</a:t>
            </a:r>
            <a:r>
              <a:rPr lang="fr-FR" dirty="0"/>
              <a:t>2X4l</a:t>
            </a:r>
          </a:p>
          <a:p>
            <a:r>
              <a:rPr lang="fr-FR" dirty="0"/>
              <a:t>-----END PGP MESSAGE-----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716016" y="2018717"/>
            <a:ext cx="0" cy="1151282"/>
          </a:xfrm>
          <a:prstGeom prst="straightConnector1">
            <a:avLst/>
          </a:prstGeom>
          <a:ln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43808" y="241159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Encrypted with 2048-bit RSA key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575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Cristina Onete    ||     07/11/2014       ||     </a:t>
            </a:r>
            <a:fld id="{D8472E0F-1C1C-4907-A0E0-D21603F39614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Plaintext Security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Plaintext-hiding:</a:t>
            </a:r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206084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attacker can’t get the full plaintext</a:t>
            </a:r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110948"/>
            <a:ext cx="984022" cy="10906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50" y="3356992"/>
            <a:ext cx="725098" cy="725098"/>
          </a:xfrm>
          <a:prstGeom prst="rect">
            <a:avLst/>
          </a:prstGeom>
        </p:spPr>
      </p:pic>
      <p:pic>
        <p:nvPicPr>
          <p:cNvPr id="8" name="Picture 4" descr="people_juliane_krug_07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5254" y="3356992"/>
            <a:ext cx="725098" cy="72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776871" y="2642078"/>
            <a:ext cx="569118" cy="523550"/>
            <a:chOff x="4788024" y="3934613"/>
            <a:chExt cx="792088" cy="81988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34613"/>
              <a:ext cx="792088" cy="79208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942972" y="4183187"/>
              <a:ext cx="346149" cy="571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B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555" y="3452887"/>
            <a:ext cx="232989" cy="2666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035654"/>
            <a:ext cx="429557" cy="4515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91" y="3049703"/>
            <a:ext cx="587978" cy="5365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7" y="3284984"/>
            <a:ext cx="429557" cy="4515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082" y="3299033"/>
            <a:ext cx="587978" cy="53653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66" y="3598501"/>
            <a:ext cx="429557" cy="45157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481" y="3612550"/>
            <a:ext cx="587978" cy="536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7" y="3886533"/>
            <a:ext cx="429557" cy="45157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082" y="3900582"/>
            <a:ext cx="587978" cy="536530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H="1">
            <a:off x="1158567" y="3242740"/>
            <a:ext cx="720078" cy="1"/>
          </a:xfrm>
          <a:prstGeom prst="straightConnector1">
            <a:avLst/>
          </a:prstGeom>
          <a:ln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1158567" y="3554905"/>
            <a:ext cx="720078" cy="1"/>
          </a:xfrm>
          <a:prstGeom prst="straightConnector1">
            <a:avLst/>
          </a:prstGeom>
          <a:ln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158567" y="3814394"/>
            <a:ext cx="720078" cy="1"/>
          </a:xfrm>
          <a:prstGeom prst="straightConnector1">
            <a:avLst/>
          </a:prstGeom>
          <a:ln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1180622" y="4141621"/>
            <a:ext cx="720078" cy="1"/>
          </a:xfrm>
          <a:prstGeom prst="straightConnector1">
            <a:avLst/>
          </a:prstGeom>
          <a:ln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94" y="3179670"/>
            <a:ext cx="587978" cy="536530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 flipH="1">
            <a:off x="3511038" y="3683726"/>
            <a:ext cx="2933170" cy="1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012556" y="4201630"/>
            <a:ext cx="0" cy="66753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299" y="5013176"/>
            <a:ext cx="429557" cy="451573"/>
          </a:xfrm>
          <a:prstGeom prst="rect">
            <a:avLst/>
          </a:prstGeom>
        </p:spPr>
      </p:pic>
      <p:cxnSp>
        <p:nvCxnSpPr>
          <p:cNvPr id="37" name="Straight Arrow Connector 36"/>
          <p:cNvCxnSpPr/>
          <p:nvPr/>
        </p:nvCxnSpPr>
        <p:spPr>
          <a:xfrm flipH="1">
            <a:off x="2915816" y="4355375"/>
            <a:ext cx="288032" cy="297761"/>
          </a:xfrm>
          <a:prstGeom prst="straightConnector1">
            <a:avLst/>
          </a:prstGeom>
          <a:ln w="22225">
            <a:solidFill>
              <a:srgbClr val="FF0000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55576" y="579597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What if the message space is small?</a:t>
            </a:r>
            <a:endParaRPr lang="fr-FR" dirty="0">
              <a:solidFill>
                <a:srgbClr val="FF0000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7531274" y="3121474"/>
            <a:ext cx="569118" cy="523550"/>
            <a:chOff x="4788024" y="3934613"/>
            <a:chExt cx="792088" cy="819883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34613"/>
              <a:ext cx="792088" cy="79208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4942972" y="4183187"/>
              <a:ext cx="346149" cy="571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B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345579"/>
            <a:ext cx="429557" cy="45157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332630"/>
            <a:ext cx="587978" cy="536530"/>
          </a:xfrm>
          <a:prstGeom prst="rect">
            <a:avLst/>
          </a:prstGeom>
        </p:spPr>
      </p:pic>
      <p:cxnSp>
        <p:nvCxnSpPr>
          <p:cNvPr id="38" name="Straight Arrow Connector 37"/>
          <p:cNvCxnSpPr/>
          <p:nvPr/>
        </p:nvCxnSpPr>
        <p:spPr>
          <a:xfrm flipH="1">
            <a:off x="7020274" y="4581128"/>
            <a:ext cx="720078" cy="1"/>
          </a:xfrm>
          <a:prstGeom prst="straightConnector1">
            <a:avLst/>
          </a:prstGeom>
          <a:ln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46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Cristina Onete    ||     07/11/2014       ||     </a:t>
            </a:r>
            <a:fld id="{D8472E0F-1C1C-4907-A0E0-D21603F39614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Plaintext Security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/>
              <a:t>Ciphertext</a:t>
            </a:r>
            <a:r>
              <a:rPr lang="en-US" dirty="0" smtClean="0"/>
              <a:t> </a:t>
            </a:r>
            <a:r>
              <a:rPr lang="en-US" dirty="0" err="1" smtClean="0"/>
              <a:t>Indistinguishability</a:t>
            </a:r>
            <a:r>
              <a:rPr lang="en-US" dirty="0" smtClean="0"/>
              <a:t> (IND-CCA)</a:t>
            </a:r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889758"/>
            <a:ext cx="984022" cy="10906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50" y="3135802"/>
            <a:ext cx="725098" cy="725098"/>
          </a:xfrm>
          <a:prstGeom prst="rect">
            <a:avLst/>
          </a:prstGeom>
        </p:spPr>
      </p:pic>
      <p:pic>
        <p:nvPicPr>
          <p:cNvPr id="7" name="Picture 4" descr="people_juliane_krug_07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5254" y="3135802"/>
            <a:ext cx="725098" cy="72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776871" y="2420888"/>
            <a:ext cx="569118" cy="523550"/>
            <a:chOff x="4788024" y="3934613"/>
            <a:chExt cx="792088" cy="81988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34613"/>
              <a:ext cx="792088" cy="79208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942972" y="4183187"/>
              <a:ext cx="346149" cy="571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B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251" y="3068960"/>
            <a:ext cx="232989" cy="2666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814464"/>
            <a:ext cx="429557" cy="4515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91" y="2828513"/>
            <a:ext cx="587978" cy="536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7" y="3063794"/>
            <a:ext cx="429557" cy="4515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082" y="3077843"/>
            <a:ext cx="587978" cy="5365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66" y="3377311"/>
            <a:ext cx="429557" cy="4515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481" y="3391360"/>
            <a:ext cx="587978" cy="5365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7" y="3665343"/>
            <a:ext cx="429557" cy="4515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082" y="3679392"/>
            <a:ext cx="587978" cy="53653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1158567" y="3021550"/>
            <a:ext cx="720078" cy="1"/>
          </a:xfrm>
          <a:prstGeom prst="straightConnector1">
            <a:avLst/>
          </a:prstGeom>
          <a:ln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158567" y="3333715"/>
            <a:ext cx="720078" cy="1"/>
          </a:xfrm>
          <a:prstGeom prst="straightConnector1">
            <a:avLst/>
          </a:prstGeom>
          <a:ln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158567" y="3593204"/>
            <a:ext cx="720078" cy="1"/>
          </a:xfrm>
          <a:prstGeom prst="straightConnector1">
            <a:avLst/>
          </a:prstGeom>
          <a:ln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1180622" y="3920431"/>
            <a:ext cx="720078" cy="1"/>
          </a:xfrm>
          <a:prstGeom prst="straightConnector1">
            <a:avLst/>
          </a:prstGeom>
          <a:ln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587" y="5387650"/>
            <a:ext cx="587978" cy="536530"/>
          </a:xfrm>
          <a:prstGeom prst="rect">
            <a:avLst/>
          </a:prstGeom>
          <a:noFill/>
        </p:spPr>
      </p:pic>
      <p:cxnSp>
        <p:nvCxnSpPr>
          <p:cNvPr id="25" name="Straight Arrow Connector 24"/>
          <p:cNvCxnSpPr/>
          <p:nvPr/>
        </p:nvCxnSpPr>
        <p:spPr>
          <a:xfrm flipH="1">
            <a:off x="3511038" y="3212975"/>
            <a:ext cx="2933170" cy="1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012556" y="3980440"/>
            <a:ext cx="0" cy="66753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640197"/>
            <a:ext cx="429557" cy="451573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531274" y="2905450"/>
            <a:ext cx="569118" cy="523550"/>
            <a:chOff x="4788024" y="3934613"/>
            <a:chExt cx="792088" cy="819883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34613"/>
              <a:ext cx="792088" cy="792088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4942972" y="4183187"/>
              <a:ext cx="346149" cy="571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B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44" y="2621430"/>
            <a:ext cx="429557" cy="45157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903" y="3951823"/>
            <a:ext cx="429557" cy="45157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795" y="3933056"/>
            <a:ext cx="429557" cy="451573"/>
          </a:xfrm>
          <a:prstGeom prst="rect">
            <a:avLst/>
          </a:prstGeom>
        </p:spPr>
      </p:pic>
      <p:cxnSp>
        <p:nvCxnSpPr>
          <p:cNvPr id="35" name="Straight Arrow Connector 34"/>
          <p:cNvCxnSpPr>
            <a:endCxn id="24" idx="0"/>
          </p:cNvCxnSpPr>
          <p:nvPr/>
        </p:nvCxnSpPr>
        <p:spPr>
          <a:xfrm>
            <a:off x="6902681" y="4403396"/>
            <a:ext cx="256895" cy="984254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4" idx="2"/>
            <a:endCxn id="24" idx="0"/>
          </p:cNvCxnSpPr>
          <p:nvPr/>
        </p:nvCxnSpPr>
        <p:spPr>
          <a:xfrm flipH="1">
            <a:off x="7159576" y="4384629"/>
            <a:ext cx="365998" cy="1003021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518091" y="4715852"/>
            <a:ext cx="718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1/2</a:t>
            </a:r>
            <a:endParaRPr lang="fr-FR" dirty="0"/>
          </a:p>
        </p:txBody>
      </p:sp>
      <p:sp>
        <p:nvSpPr>
          <p:cNvPr id="42" name="TextBox 41"/>
          <p:cNvSpPr txBox="1"/>
          <p:nvPr/>
        </p:nvSpPr>
        <p:spPr>
          <a:xfrm>
            <a:off x="7310179" y="4725144"/>
            <a:ext cx="718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1/2</a:t>
            </a:r>
            <a:endParaRPr lang="fr-FR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3511038" y="3573016"/>
            <a:ext cx="2933170" cy="1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86" y="3717032"/>
            <a:ext cx="587978" cy="536530"/>
          </a:xfrm>
          <a:prstGeom prst="rect">
            <a:avLst/>
          </a:prstGeom>
          <a:noFill/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439" y="5175959"/>
            <a:ext cx="429557" cy="45157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331" y="5157192"/>
            <a:ext cx="429557" cy="451573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555776" y="4725144"/>
            <a:ext cx="422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</a:t>
            </a:r>
            <a:endParaRPr lang="fr-FR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2771800" y="4869160"/>
            <a:ext cx="422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</a:t>
            </a:r>
            <a:endParaRPr lang="fr-FR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3059832" y="4725144"/>
            <a:ext cx="422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</a:t>
            </a:r>
            <a:endParaRPr lang="fr-FR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755576" y="5939988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Not even 1 bit of the message is leaked!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88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1" grpId="0"/>
      <p:bldP spid="42" grpId="0"/>
      <p:bldP spid="47" grpId="0"/>
      <p:bldP spid="48" grpId="0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Cristina Onete    ||     07/11/2014       ||     </a:t>
            </a:r>
            <a:fld id="{D8472E0F-1C1C-4907-A0E0-D21603F39614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Plaintext Security</a:t>
            </a:r>
            <a:endParaRPr lang="fr-FR" dirty="0"/>
          </a:p>
        </p:txBody>
      </p:sp>
      <p:sp>
        <p:nvSpPr>
          <p:cNvPr id="4" name="Oval 3"/>
          <p:cNvSpPr/>
          <p:nvPr/>
        </p:nvSpPr>
        <p:spPr>
          <a:xfrm>
            <a:off x="1547664" y="2420888"/>
            <a:ext cx="2304256" cy="3240360"/>
          </a:xfrm>
          <a:prstGeom prst="ellipse">
            <a:avLst/>
          </a:prstGeom>
          <a:solidFill>
            <a:srgbClr val="F6A96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Oval 4"/>
          <p:cNvSpPr/>
          <p:nvPr/>
        </p:nvSpPr>
        <p:spPr>
          <a:xfrm>
            <a:off x="5652120" y="2420888"/>
            <a:ext cx="2304256" cy="32403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5-Point Star 5"/>
          <p:cNvSpPr/>
          <p:nvPr/>
        </p:nvSpPr>
        <p:spPr>
          <a:xfrm>
            <a:off x="2627784" y="3789040"/>
            <a:ext cx="144016" cy="144016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5-Point Star 7"/>
          <p:cNvSpPr/>
          <p:nvPr/>
        </p:nvSpPr>
        <p:spPr>
          <a:xfrm>
            <a:off x="6976594" y="2780928"/>
            <a:ext cx="144016" cy="144016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5-Point Star 8"/>
          <p:cNvSpPr/>
          <p:nvPr/>
        </p:nvSpPr>
        <p:spPr>
          <a:xfrm>
            <a:off x="6732240" y="3501008"/>
            <a:ext cx="144016" cy="144016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5-Point Star 9"/>
          <p:cNvSpPr/>
          <p:nvPr/>
        </p:nvSpPr>
        <p:spPr>
          <a:xfrm>
            <a:off x="6660232" y="4437112"/>
            <a:ext cx="144016" cy="144016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5-Point Star 10"/>
          <p:cNvSpPr/>
          <p:nvPr/>
        </p:nvSpPr>
        <p:spPr>
          <a:xfrm>
            <a:off x="7308304" y="3789040"/>
            <a:ext cx="144016" cy="144016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5-Point Star 11"/>
          <p:cNvSpPr/>
          <p:nvPr/>
        </p:nvSpPr>
        <p:spPr>
          <a:xfrm>
            <a:off x="7020272" y="5301208"/>
            <a:ext cx="144016" cy="144016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5-Point Star 12"/>
          <p:cNvSpPr/>
          <p:nvPr/>
        </p:nvSpPr>
        <p:spPr>
          <a:xfrm>
            <a:off x="5796136" y="4365104"/>
            <a:ext cx="144016" cy="144016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5-Point Star 13"/>
          <p:cNvSpPr/>
          <p:nvPr/>
        </p:nvSpPr>
        <p:spPr>
          <a:xfrm>
            <a:off x="6084168" y="3068960"/>
            <a:ext cx="144016" cy="144016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5-Point Star 14"/>
          <p:cNvSpPr/>
          <p:nvPr/>
        </p:nvSpPr>
        <p:spPr>
          <a:xfrm>
            <a:off x="6228184" y="5085184"/>
            <a:ext cx="144016" cy="144016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843808" y="3195977"/>
            <a:ext cx="3168352" cy="665071"/>
          </a:xfrm>
          <a:prstGeom prst="straightConnector1">
            <a:avLst/>
          </a:prstGeom>
          <a:ln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915816" y="3645024"/>
            <a:ext cx="3816424" cy="233023"/>
          </a:xfrm>
          <a:prstGeom prst="straightConnector1">
            <a:avLst/>
          </a:prstGeom>
          <a:ln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1"/>
          </p:cNvCxnSpPr>
          <p:nvPr/>
        </p:nvCxnSpPr>
        <p:spPr>
          <a:xfrm flipH="1" flipV="1">
            <a:off x="2843808" y="3861048"/>
            <a:ext cx="4176464" cy="1495169"/>
          </a:xfrm>
          <a:prstGeom prst="straightConnector1">
            <a:avLst/>
          </a:prstGeom>
          <a:ln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2843808" y="3933056"/>
            <a:ext cx="3320752" cy="1224136"/>
          </a:xfrm>
          <a:prstGeom prst="straightConnector1">
            <a:avLst/>
          </a:prstGeom>
          <a:ln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8" idx="2"/>
          </p:cNvCxnSpPr>
          <p:nvPr/>
        </p:nvCxnSpPr>
        <p:spPr>
          <a:xfrm flipH="1">
            <a:off x="2915816" y="2924944"/>
            <a:ext cx="4088283" cy="864096"/>
          </a:xfrm>
          <a:prstGeom prst="straightConnector1">
            <a:avLst/>
          </a:prstGeom>
          <a:ln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1"/>
          </p:cNvCxnSpPr>
          <p:nvPr/>
        </p:nvCxnSpPr>
        <p:spPr>
          <a:xfrm flipH="1" flipV="1">
            <a:off x="2915816" y="3844049"/>
            <a:ext cx="3744416" cy="648072"/>
          </a:xfrm>
          <a:prstGeom prst="straightConnector1">
            <a:avLst/>
          </a:prstGeom>
          <a:ln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1" idx="1"/>
          </p:cNvCxnSpPr>
          <p:nvPr/>
        </p:nvCxnSpPr>
        <p:spPr>
          <a:xfrm flipH="1">
            <a:off x="2915816" y="3844049"/>
            <a:ext cx="4392488" cy="0"/>
          </a:xfrm>
          <a:prstGeom prst="straightConnector1">
            <a:avLst/>
          </a:prstGeom>
          <a:ln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2843808" y="3878047"/>
            <a:ext cx="2952328" cy="559065"/>
          </a:xfrm>
          <a:prstGeom prst="straightConnector1">
            <a:avLst/>
          </a:prstGeom>
          <a:ln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4319972" y="2852936"/>
            <a:ext cx="569118" cy="523550"/>
            <a:chOff x="4788024" y="3934613"/>
            <a:chExt cx="792088" cy="819883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34613"/>
              <a:ext cx="792088" cy="79208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4942972" y="4183187"/>
              <a:ext cx="346149" cy="571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B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619672" y="1916832"/>
            <a:ext cx="20792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Plaintext Space</a:t>
            </a:r>
            <a:endParaRPr lang="fr-FR" dirty="0"/>
          </a:p>
        </p:txBody>
      </p:sp>
      <p:sp>
        <p:nvSpPr>
          <p:cNvPr id="46" name="TextBox 45"/>
          <p:cNvSpPr txBox="1"/>
          <p:nvPr/>
        </p:nvSpPr>
        <p:spPr>
          <a:xfrm>
            <a:off x="5580112" y="1916832"/>
            <a:ext cx="22862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Ciphertext</a:t>
            </a:r>
            <a:r>
              <a:rPr lang="en-US" dirty="0" smtClean="0"/>
              <a:t> Space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352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Cristina Onete    ||     07/11/2014       ||     </a:t>
            </a:r>
            <a:fld id="{D8472E0F-1C1C-4907-A0E0-D21603F39614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Goal: receiver anonymity</a:t>
            </a:r>
            <a:endParaRPr lang="fr-FR" dirty="0"/>
          </a:p>
        </p:txBody>
      </p:sp>
      <p:pic>
        <p:nvPicPr>
          <p:cNvPr id="4" name="Picture 4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918" y="3085511"/>
            <a:ext cx="920874" cy="92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34902" y="4093622"/>
            <a:ext cx="1208906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err="1" smtClean="0"/>
              <a:t>Amélie</a:t>
            </a:r>
            <a:endParaRPr lang="en-US" sz="21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2132856"/>
            <a:ext cx="725098" cy="7250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44208" y="2929962"/>
            <a:ext cx="1368152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/>
              <a:t>Baptiste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338586" y="2720452"/>
            <a:ext cx="569118" cy="631521"/>
            <a:chOff x="4788024" y="3934613"/>
            <a:chExt cx="792088" cy="8683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34613"/>
              <a:ext cx="792088" cy="79208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942972" y="4231645"/>
              <a:ext cx="346149" cy="571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B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988840"/>
            <a:ext cx="343911" cy="39360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 rot="19405736">
            <a:off x="1566515" y="2690103"/>
            <a:ext cx="569118" cy="631518"/>
            <a:chOff x="4788024" y="3934613"/>
            <a:chExt cx="792088" cy="86833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34613"/>
              <a:ext cx="792088" cy="79208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958704" y="4231640"/>
              <a:ext cx="314680" cy="571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C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4016596"/>
            <a:ext cx="725098" cy="7250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44208" y="4813702"/>
            <a:ext cx="1368152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/>
              <a:t>Charles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872580"/>
            <a:ext cx="343911" cy="393604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2843808" y="3448938"/>
            <a:ext cx="2664296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908" y="3645024"/>
            <a:ext cx="792088" cy="877944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V="1">
            <a:off x="5508104" y="2495406"/>
            <a:ext cx="1224137" cy="964952"/>
          </a:xfrm>
          <a:prstGeom prst="straightConnector1">
            <a:avLst/>
          </a:prstGeom>
          <a:ln>
            <a:solidFill>
              <a:srgbClr val="1467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508104" y="3460358"/>
            <a:ext cx="1224137" cy="1048762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87624" y="3460358"/>
                <a:ext cx="43204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460358"/>
                <a:ext cx="432048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131840" y="3016890"/>
                <a:ext cx="1728192" cy="3907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  <m:r>
                            <a:rPr lang="en-US" i="1">
                              <a:latin typeface="Cambria Math"/>
                            </a:rPr>
                            <m:t>=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Enc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𝑝𝑘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(</m:t>
                      </m:r>
                      <m:r>
                        <a:rPr lang="en-US" i="1">
                          <a:latin typeface="Cambria Math"/>
                        </a:rPr>
                        <m:t>𝑚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3016890"/>
                <a:ext cx="1728192" cy="390748"/>
              </a:xfrm>
              <a:prstGeom prst="rect">
                <a:avLst/>
              </a:prstGeom>
              <a:blipFill rotWithShape="1">
                <a:blip r:embed="rId9"/>
                <a:stretch>
                  <a:fillRect b="-606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611560" y="162880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Make </a:t>
            </a:r>
            <a:r>
              <a:rPr lang="en-US" dirty="0" err="1" smtClean="0"/>
              <a:t>ciphertext</a:t>
            </a:r>
            <a:r>
              <a:rPr lang="en-US" dirty="0" smtClean="0"/>
              <a:t> hide the receiver</a:t>
            </a:r>
            <a:endParaRPr lang="fr-FR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103946" y="4581128"/>
            <a:ext cx="396046" cy="7611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851920" y="4581128"/>
            <a:ext cx="252026" cy="7611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14" y="5473682"/>
            <a:ext cx="725098" cy="72509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734" y="5473682"/>
            <a:ext cx="725098" cy="72509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789059" y="5271591"/>
            <a:ext cx="422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</a:t>
            </a:r>
            <a:endParaRPr lang="fr-FR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4005083" y="5415607"/>
            <a:ext cx="422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</a:t>
            </a:r>
            <a:endParaRPr lang="fr-FR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4293115" y="5271591"/>
            <a:ext cx="422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69814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6" grpId="0" animBg="1"/>
      <p:bldP spid="22" grpId="0" animBg="1"/>
      <p:bldP spid="23" grpId="0" animBg="1"/>
      <p:bldP spid="24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Contents</a:t>
            </a:r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060848"/>
            <a:ext cx="37444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IK-CCA</a:t>
            </a:r>
            <a:endParaRPr lang="fr-FR" sz="2100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2420888"/>
            <a:ext cx="48245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IND-CCA vs. IK-CCA</a:t>
            </a:r>
            <a:endParaRPr lang="fr-FR" sz="2100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3255367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Robustness of Encryption</a:t>
            </a:r>
            <a:endParaRPr lang="fr-FR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2764378"/>
            <a:ext cx="75608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IK-CCA of RSA and </a:t>
            </a:r>
            <a:r>
              <a:rPr lang="en-US" sz="2100" dirty="0" err="1" smtClean="0"/>
              <a:t>ElGamal</a:t>
            </a:r>
            <a:r>
              <a:rPr lang="en-US" sz="2100" dirty="0" smtClean="0"/>
              <a:t>-based systems </a:t>
            </a:r>
            <a:endParaRPr lang="fr-FR" sz="2100" dirty="0"/>
          </a:p>
        </p:txBody>
      </p:sp>
      <p:sp>
        <p:nvSpPr>
          <p:cNvPr id="10" name="TextBox 9"/>
          <p:cNvSpPr txBox="1"/>
          <p:nvPr/>
        </p:nvSpPr>
        <p:spPr>
          <a:xfrm>
            <a:off x="971600" y="3717032"/>
            <a:ext cx="56166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Weak and Strong Robustness </a:t>
            </a:r>
            <a:endParaRPr lang="fr-FR" sz="2100" dirty="0"/>
          </a:p>
        </p:txBody>
      </p:sp>
      <p:sp>
        <p:nvSpPr>
          <p:cNvPr id="11" name="TextBox 10"/>
          <p:cNvSpPr txBox="1"/>
          <p:nvPr/>
        </p:nvSpPr>
        <p:spPr>
          <a:xfrm>
            <a:off x="971600" y="4077072"/>
            <a:ext cx="64807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Robustness of RSA and </a:t>
            </a:r>
            <a:r>
              <a:rPr lang="en-US" sz="2100" dirty="0" err="1" smtClean="0"/>
              <a:t>ElGamal</a:t>
            </a:r>
            <a:endParaRPr lang="fr-FR" sz="2100" dirty="0"/>
          </a:p>
        </p:txBody>
      </p:sp>
      <p:sp>
        <p:nvSpPr>
          <p:cNvPr id="12" name="TextBox 11"/>
          <p:cNvSpPr txBox="1"/>
          <p:nvPr/>
        </p:nvSpPr>
        <p:spPr>
          <a:xfrm>
            <a:off x="971600" y="4453662"/>
            <a:ext cx="66967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WROB- and SROB encryption schemes</a:t>
            </a:r>
            <a:endParaRPr lang="fr-FR" sz="2100" dirty="0"/>
          </a:p>
        </p:txBody>
      </p:sp>
      <p:sp>
        <p:nvSpPr>
          <p:cNvPr id="13" name="TextBox 12"/>
          <p:cNvSpPr txBox="1"/>
          <p:nvPr/>
        </p:nvSpPr>
        <p:spPr>
          <a:xfrm>
            <a:off x="611560" y="4941168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Receiver-anonymous encryption</a:t>
            </a:r>
            <a:endParaRPr lang="fr-FR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11560" y="1556792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Key </a:t>
            </a:r>
            <a:r>
              <a:rPr lang="en-US" sz="2400" dirty="0" err="1" smtClean="0"/>
              <a:t>Indistinguishability</a:t>
            </a:r>
            <a:endParaRPr lang="fr-FR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971600" y="5461774"/>
            <a:ext cx="56166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Construction and limitations</a:t>
            </a:r>
            <a:endParaRPr lang="fr-FR" sz="2100" dirty="0"/>
          </a:p>
        </p:txBody>
      </p:sp>
    </p:spTree>
    <p:extLst>
      <p:ext uri="{BB962C8B-B14F-4D97-AF65-F5344CB8AC3E}">
        <p14:creationId xmlns:p14="http://schemas.microsoft.com/office/powerpoint/2010/main" val="148280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40549</TotalTime>
  <Words>2360</Words>
  <Application>Microsoft Office PowerPoint</Application>
  <PresentationFormat>On-screen Show (4:3)</PresentationFormat>
  <Paragraphs>358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Aspect</vt:lpstr>
      <vt:lpstr>Key-Indistinguishability and Robustness. Anonymous Encryption.</vt:lpstr>
      <vt:lpstr>What is anonymity?</vt:lpstr>
      <vt:lpstr>Encryption</vt:lpstr>
      <vt:lpstr>Encryption</vt:lpstr>
      <vt:lpstr>Plaintext Security</vt:lpstr>
      <vt:lpstr>Plaintext Security</vt:lpstr>
      <vt:lpstr>Plaintext Security</vt:lpstr>
      <vt:lpstr>Goal: receiver anonymity</vt:lpstr>
      <vt:lpstr>Contents</vt:lpstr>
      <vt:lpstr>Key-(in)distinguishability</vt:lpstr>
      <vt:lpstr>Key-(in)distinguishability</vt:lpstr>
      <vt:lpstr>IND-CCA, but not IK-CCA</vt:lpstr>
      <vt:lpstr>IND-CCA and IK-CCA</vt:lpstr>
      <vt:lpstr>RSA is not IK-CCA</vt:lpstr>
      <vt:lpstr>RSA is not IK-CCA</vt:lpstr>
      <vt:lpstr>RSA is not IK-CCA</vt:lpstr>
      <vt:lpstr>ElGamal is IK-CCA</vt:lpstr>
      <vt:lpstr>ElGamal is IK-CCA</vt:lpstr>
      <vt:lpstr>Contents</vt:lpstr>
      <vt:lpstr>Weak and Strong Robustness</vt:lpstr>
      <vt:lpstr>Why do we care?</vt:lpstr>
      <vt:lpstr>Why do we care?</vt:lpstr>
      <vt:lpstr>Weak Robustness</vt:lpstr>
      <vt:lpstr>Strong Robustness</vt:lpstr>
      <vt:lpstr>RSA and ElGamal not robust</vt:lpstr>
      <vt:lpstr>Strongly Robust Encryption</vt:lpstr>
      <vt:lpstr>Contents</vt:lpstr>
      <vt:lpstr>Receiver-anonymous encryption</vt:lpstr>
      <vt:lpstr>Construction &amp; Limitations</vt:lpstr>
      <vt:lpstr>Construction &amp; Limitations</vt:lpstr>
      <vt:lpstr>Constructions &amp; Limitations</vt:lpstr>
      <vt:lpstr>MRI students: papers</vt:lpstr>
      <vt:lpstr>MRI students: papers</vt:lpstr>
      <vt:lpstr>MRI students: papers</vt:lpstr>
      <vt:lpstr>MRI students: papers</vt:lpstr>
      <vt:lpstr>MRI students: papers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 Cristina</dc:creator>
  <cp:lastModifiedBy>Maria Cristina Onete</cp:lastModifiedBy>
  <cp:revision>2692</cp:revision>
  <dcterms:created xsi:type="dcterms:W3CDTF">2013-09-18T18:56:52Z</dcterms:created>
  <dcterms:modified xsi:type="dcterms:W3CDTF">2014-11-10T19:59:01Z</dcterms:modified>
</cp:coreProperties>
</file>