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65"/>
  </p:notesMasterIdLst>
  <p:sldIdLst>
    <p:sldId id="256" r:id="rId2"/>
    <p:sldId id="258" r:id="rId3"/>
    <p:sldId id="260" r:id="rId4"/>
    <p:sldId id="271" r:id="rId5"/>
    <p:sldId id="263" r:id="rId6"/>
    <p:sldId id="264" r:id="rId7"/>
    <p:sldId id="265" r:id="rId8"/>
    <p:sldId id="294" r:id="rId9"/>
    <p:sldId id="295" r:id="rId10"/>
    <p:sldId id="301" r:id="rId11"/>
    <p:sldId id="266" r:id="rId12"/>
    <p:sldId id="274" r:id="rId13"/>
    <p:sldId id="275" r:id="rId14"/>
    <p:sldId id="280" r:id="rId15"/>
    <p:sldId id="281" r:id="rId16"/>
    <p:sldId id="302" r:id="rId17"/>
    <p:sldId id="267" r:id="rId18"/>
    <p:sldId id="287" r:id="rId19"/>
    <p:sldId id="298" r:id="rId20"/>
    <p:sldId id="289" r:id="rId21"/>
    <p:sldId id="290" r:id="rId22"/>
    <p:sldId id="303" r:id="rId23"/>
    <p:sldId id="304" r:id="rId24"/>
    <p:sldId id="268" r:id="rId25"/>
    <p:sldId id="306" r:id="rId26"/>
    <p:sldId id="262" r:id="rId27"/>
    <p:sldId id="307" r:id="rId28"/>
    <p:sldId id="300" r:id="rId29"/>
    <p:sldId id="323" r:id="rId30"/>
    <p:sldId id="324" r:id="rId31"/>
    <p:sldId id="325" r:id="rId32"/>
    <p:sldId id="312" r:id="rId33"/>
    <p:sldId id="318" r:id="rId34"/>
    <p:sldId id="322" r:id="rId35"/>
    <p:sldId id="383" r:id="rId36"/>
    <p:sldId id="353" r:id="rId37"/>
    <p:sldId id="311" r:id="rId38"/>
    <p:sldId id="326" r:id="rId39"/>
    <p:sldId id="327" r:id="rId40"/>
    <p:sldId id="328" r:id="rId41"/>
    <p:sldId id="329" r:id="rId42"/>
    <p:sldId id="314" r:id="rId43"/>
    <p:sldId id="330" r:id="rId44"/>
    <p:sldId id="354" r:id="rId45"/>
    <p:sldId id="332" r:id="rId46"/>
    <p:sldId id="333" r:id="rId47"/>
    <p:sldId id="384" r:id="rId48"/>
    <p:sldId id="334" r:id="rId49"/>
    <p:sldId id="335" r:id="rId50"/>
    <p:sldId id="336" r:id="rId51"/>
    <p:sldId id="337" r:id="rId52"/>
    <p:sldId id="338" r:id="rId53"/>
    <p:sldId id="352" r:id="rId54"/>
    <p:sldId id="305" r:id="rId55"/>
    <p:sldId id="269" r:id="rId56"/>
    <p:sldId id="366" r:id="rId57"/>
    <p:sldId id="367" r:id="rId58"/>
    <p:sldId id="370" r:id="rId59"/>
    <p:sldId id="371" r:id="rId60"/>
    <p:sldId id="373" r:id="rId61"/>
    <p:sldId id="374" r:id="rId62"/>
    <p:sldId id="382" r:id="rId63"/>
    <p:sldId id="372"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6F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67" y="3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929A1-0DB3-4EB8-8F2E-54806748329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4AC5849-B037-4FF0-B1F0-A2AC2D278A25}">
      <dgm:prSet/>
      <dgm:spPr/>
      <dgm:t>
        <a:bodyPr/>
        <a:lstStyle/>
        <a:p>
          <a:r>
            <a:rPr lang="en-US" dirty="0"/>
            <a:t>Hub : broadcast</a:t>
          </a:r>
        </a:p>
      </dgm:t>
    </dgm:pt>
    <dgm:pt modelId="{EC2E3284-4B81-4A0A-BDC7-5A71A75AE69C}" type="parTrans" cxnId="{FE73A2D3-AE6B-4C47-88E2-45A17FAEBA4B}">
      <dgm:prSet/>
      <dgm:spPr/>
      <dgm:t>
        <a:bodyPr/>
        <a:lstStyle/>
        <a:p>
          <a:endParaRPr lang="en-US"/>
        </a:p>
      </dgm:t>
    </dgm:pt>
    <dgm:pt modelId="{DCFDDB22-AB93-4C14-8980-F3D0280B2155}" type="sibTrans" cxnId="{FE73A2D3-AE6B-4C47-88E2-45A17FAEBA4B}">
      <dgm:prSet/>
      <dgm:spPr/>
      <dgm:t>
        <a:bodyPr/>
        <a:lstStyle/>
        <a:p>
          <a:endParaRPr lang="en-US"/>
        </a:p>
      </dgm:t>
    </dgm:pt>
    <dgm:pt modelId="{57E8D8B9-AA79-4829-84F0-DBFE9C7FB684}">
      <dgm:prSet/>
      <dgm:spPr/>
      <dgm:t>
        <a:bodyPr/>
        <a:lstStyle/>
        <a:p>
          <a:r>
            <a:rPr lang="en-US" dirty="0"/>
            <a:t>Message </a:t>
          </a:r>
          <a:r>
            <a:rPr lang="en-US" dirty="0" err="1"/>
            <a:t>envoyé</a:t>
          </a:r>
          <a:r>
            <a:rPr lang="en-US" dirty="0"/>
            <a:t> par hub arrive à </a:t>
          </a:r>
          <a:r>
            <a:rPr lang="en-US" dirty="0" err="1"/>
            <a:t>toute</a:t>
          </a:r>
          <a:r>
            <a:rPr lang="en-US" dirty="0"/>
            <a:t> machine </a:t>
          </a:r>
          <a:r>
            <a:rPr lang="en-US" dirty="0" err="1"/>
            <a:t>connectée</a:t>
          </a:r>
          <a:r>
            <a:rPr lang="en-US" dirty="0"/>
            <a:t> au hub</a:t>
          </a:r>
        </a:p>
      </dgm:t>
    </dgm:pt>
    <dgm:pt modelId="{4D3409E4-821E-4F7A-86DB-1CD499E89509}" type="parTrans" cxnId="{AF66D1FF-B551-46CC-AC98-553039C033D4}">
      <dgm:prSet/>
      <dgm:spPr/>
      <dgm:t>
        <a:bodyPr/>
        <a:lstStyle/>
        <a:p>
          <a:endParaRPr lang="en-US"/>
        </a:p>
      </dgm:t>
    </dgm:pt>
    <dgm:pt modelId="{5D3800FF-3A34-42B4-8B3E-4BD73324918C}" type="sibTrans" cxnId="{AF66D1FF-B551-46CC-AC98-553039C033D4}">
      <dgm:prSet/>
      <dgm:spPr/>
      <dgm:t>
        <a:bodyPr/>
        <a:lstStyle/>
        <a:p>
          <a:endParaRPr lang="en-US"/>
        </a:p>
      </dgm:t>
    </dgm:pt>
    <dgm:pt modelId="{E2D3CBEE-9309-4E6B-B884-90AB8859FB60}">
      <dgm:prSet/>
      <dgm:spPr/>
      <dgm:t>
        <a:bodyPr/>
        <a:lstStyle/>
        <a:p>
          <a:r>
            <a:rPr lang="en-US" dirty="0"/>
            <a:t>Très utile aux broadcasts</a:t>
          </a:r>
        </a:p>
      </dgm:t>
    </dgm:pt>
    <dgm:pt modelId="{45C81BBE-7648-40EC-9DC3-80CAABD44C4F}" type="parTrans" cxnId="{2A362565-DD26-4B4F-ACF5-63D5E6BBC6E0}">
      <dgm:prSet/>
      <dgm:spPr/>
      <dgm:t>
        <a:bodyPr/>
        <a:lstStyle/>
        <a:p>
          <a:endParaRPr lang="en-US"/>
        </a:p>
      </dgm:t>
    </dgm:pt>
    <dgm:pt modelId="{451A0D1C-1A49-49B6-BDA7-FF2206CB7B97}" type="sibTrans" cxnId="{2A362565-DD26-4B4F-ACF5-63D5E6BBC6E0}">
      <dgm:prSet/>
      <dgm:spPr/>
      <dgm:t>
        <a:bodyPr/>
        <a:lstStyle/>
        <a:p>
          <a:endParaRPr lang="en-US"/>
        </a:p>
      </dgm:t>
    </dgm:pt>
    <dgm:pt modelId="{888C1A7B-1676-472D-A4E1-E6C9A02D4379}">
      <dgm:prSet/>
      <dgm:spPr/>
      <dgm:t>
        <a:bodyPr/>
        <a:lstStyle/>
        <a:p>
          <a:r>
            <a:rPr lang="en-US" dirty="0"/>
            <a:t>Beaucoup </a:t>
          </a:r>
          <a:r>
            <a:rPr lang="en-US" dirty="0" err="1"/>
            <a:t>d'overhead</a:t>
          </a:r>
          <a:r>
            <a:rPr lang="en-US" dirty="0"/>
            <a:t> inutile </a:t>
          </a:r>
          <a:r>
            <a:rPr lang="en-US" dirty="0" err="1"/>
            <a:t>si</a:t>
          </a:r>
          <a:r>
            <a:rPr lang="en-US" dirty="0"/>
            <a:t> unicast</a:t>
          </a:r>
        </a:p>
      </dgm:t>
    </dgm:pt>
    <dgm:pt modelId="{A8B71FA9-3688-4AF2-B8F9-03D27E17B2D7}" type="parTrans" cxnId="{D3B27CDF-757F-487D-9F70-3BA5FBFF5DD3}">
      <dgm:prSet/>
      <dgm:spPr/>
      <dgm:t>
        <a:bodyPr/>
        <a:lstStyle/>
        <a:p>
          <a:endParaRPr lang="en-US"/>
        </a:p>
      </dgm:t>
    </dgm:pt>
    <dgm:pt modelId="{7559B87A-F843-4FB7-814A-F1949CE2454A}" type="sibTrans" cxnId="{D3B27CDF-757F-487D-9F70-3BA5FBFF5DD3}">
      <dgm:prSet/>
      <dgm:spPr/>
      <dgm:t>
        <a:bodyPr/>
        <a:lstStyle/>
        <a:p>
          <a:endParaRPr lang="en-US"/>
        </a:p>
      </dgm:t>
    </dgm:pt>
    <dgm:pt modelId="{C5180DD6-2FE9-40F3-8B7C-75CD525AF9D8}">
      <dgm:prSet/>
      <dgm:spPr/>
      <dgm:t>
        <a:bodyPr/>
        <a:lstStyle/>
        <a:p>
          <a:r>
            <a:rPr lang="en-US" dirty="0"/>
            <a:t>Switch : unicast</a:t>
          </a:r>
        </a:p>
      </dgm:t>
    </dgm:pt>
    <dgm:pt modelId="{3F292491-F21B-4097-8518-0825BFD98509}" type="parTrans" cxnId="{4FB888C5-EAB8-4B96-B672-03DACF5CB965}">
      <dgm:prSet/>
      <dgm:spPr/>
      <dgm:t>
        <a:bodyPr/>
        <a:lstStyle/>
        <a:p>
          <a:endParaRPr lang="en-US"/>
        </a:p>
      </dgm:t>
    </dgm:pt>
    <dgm:pt modelId="{B0F8D3DA-6952-424B-98F3-B5C266240AF1}" type="sibTrans" cxnId="{4FB888C5-EAB8-4B96-B672-03DACF5CB965}">
      <dgm:prSet/>
      <dgm:spPr/>
      <dgm:t>
        <a:bodyPr/>
        <a:lstStyle/>
        <a:p>
          <a:endParaRPr lang="en-US"/>
        </a:p>
      </dgm:t>
    </dgm:pt>
    <dgm:pt modelId="{EB82614A-F9CB-49D8-A0D9-77582CBFCBED}">
      <dgm:prSet/>
      <dgm:spPr/>
      <dgm:t>
        <a:bodyPr/>
        <a:lstStyle/>
        <a:p>
          <a:r>
            <a:rPr lang="en-US" dirty="0"/>
            <a:t>Message </a:t>
          </a:r>
          <a:r>
            <a:rPr lang="en-US" dirty="0" err="1"/>
            <a:t>envoyé</a:t>
          </a:r>
          <a:r>
            <a:rPr lang="en-US" dirty="0"/>
            <a:t> à des </a:t>
          </a:r>
          <a:r>
            <a:rPr lang="en-US" dirty="0" err="1"/>
            <a:t>destinataires</a:t>
          </a:r>
          <a:r>
            <a:rPr lang="en-US" dirty="0"/>
            <a:t> précis</a:t>
          </a:r>
        </a:p>
      </dgm:t>
    </dgm:pt>
    <dgm:pt modelId="{7DF24B5C-A22A-4F74-BB18-BCAD7C070AA9}" type="parTrans" cxnId="{843A2C77-0B3B-41FB-B675-1CD53BE9A40D}">
      <dgm:prSet/>
      <dgm:spPr/>
      <dgm:t>
        <a:bodyPr/>
        <a:lstStyle/>
        <a:p>
          <a:endParaRPr lang="en-US"/>
        </a:p>
      </dgm:t>
    </dgm:pt>
    <dgm:pt modelId="{E7199574-6089-40B4-9AE0-4A1CAC5B6C18}" type="sibTrans" cxnId="{843A2C77-0B3B-41FB-B675-1CD53BE9A40D}">
      <dgm:prSet/>
      <dgm:spPr/>
      <dgm:t>
        <a:bodyPr/>
        <a:lstStyle/>
        <a:p>
          <a:endParaRPr lang="en-US"/>
        </a:p>
      </dgm:t>
    </dgm:pt>
    <dgm:pt modelId="{63C9AEF7-5F7E-4180-8BFC-F60AA68444B5}">
      <dgm:prSet/>
      <dgm:spPr/>
      <dgm:t>
        <a:bodyPr/>
        <a:lstStyle/>
        <a:p>
          <a:r>
            <a:rPr lang="en-US"/>
            <a:t>Utile aux unicasts</a:t>
          </a:r>
        </a:p>
      </dgm:t>
    </dgm:pt>
    <dgm:pt modelId="{8910FBF1-00EC-4149-B296-0E80F4CA6D22}" type="parTrans" cxnId="{00C69424-7CA1-4C70-BB1C-E08128D9E73F}">
      <dgm:prSet/>
      <dgm:spPr/>
      <dgm:t>
        <a:bodyPr/>
        <a:lstStyle/>
        <a:p>
          <a:endParaRPr lang="en-US"/>
        </a:p>
      </dgm:t>
    </dgm:pt>
    <dgm:pt modelId="{F8D544CE-4628-41B2-9F0F-A32A1177FE44}" type="sibTrans" cxnId="{00C69424-7CA1-4C70-BB1C-E08128D9E73F}">
      <dgm:prSet/>
      <dgm:spPr/>
      <dgm:t>
        <a:bodyPr/>
        <a:lstStyle/>
        <a:p>
          <a:endParaRPr lang="en-US"/>
        </a:p>
      </dgm:t>
    </dgm:pt>
    <dgm:pt modelId="{9C19EB8B-F5E7-4DA6-BFC6-B36818BDFACF}">
      <dgm:prSet/>
      <dgm:spPr/>
      <dgm:t>
        <a:bodyPr/>
        <a:lstStyle/>
        <a:p>
          <a:r>
            <a:rPr lang="en-US"/>
            <a:t>Inefficace pour les broadcasts</a:t>
          </a:r>
        </a:p>
      </dgm:t>
    </dgm:pt>
    <dgm:pt modelId="{0CFA0A6C-95AE-4DBE-894B-BB799B0FEB28}" type="parTrans" cxnId="{0B3463C5-B588-4623-BA0D-74BB0158D6E1}">
      <dgm:prSet/>
      <dgm:spPr/>
      <dgm:t>
        <a:bodyPr/>
        <a:lstStyle/>
        <a:p>
          <a:endParaRPr lang="en-US"/>
        </a:p>
      </dgm:t>
    </dgm:pt>
    <dgm:pt modelId="{BF299506-0C72-44D7-8A7E-9C9BC48B006D}" type="sibTrans" cxnId="{0B3463C5-B588-4623-BA0D-74BB0158D6E1}">
      <dgm:prSet/>
      <dgm:spPr/>
      <dgm:t>
        <a:bodyPr/>
        <a:lstStyle/>
        <a:p>
          <a:endParaRPr lang="en-US"/>
        </a:p>
      </dgm:t>
    </dgm:pt>
    <dgm:pt modelId="{11529877-B8EF-40D4-9D2A-16A881BDA448}" type="pres">
      <dgm:prSet presAssocID="{4A1929A1-0DB3-4EB8-8F2E-548067483295}" presName="Name0" presStyleCnt="0">
        <dgm:presLayoutVars>
          <dgm:dir/>
          <dgm:animLvl val="lvl"/>
          <dgm:resizeHandles val="exact"/>
        </dgm:presLayoutVars>
      </dgm:prSet>
      <dgm:spPr/>
    </dgm:pt>
    <dgm:pt modelId="{878F42BE-F177-43E3-AAE7-34AC7638C346}" type="pres">
      <dgm:prSet presAssocID="{B4AC5849-B037-4FF0-B1F0-A2AC2D278A25}" presName="linNode" presStyleCnt="0"/>
      <dgm:spPr/>
    </dgm:pt>
    <dgm:pt modelId="{0034E361-099B-400E-8D37-417C5598E9B5}" type="pres">
      <dgm:prSet presAssocID="{B4AC5849-B037-4FF0-B1F0-A2AC2D278A25}" presName="parentText" presStyleLbl="node1" presStyleIdx="0" presStyleCnt="2">
        <dgm:presLayoutVars>
          <dgm:chMax val="1"/>
          <dgm:bulletEnabled val="1"/>
        </dgm:presLayoutVars>
      </dgm:prSet>
      <dgm:spPr/>
    </dgm:pt>
    <dgm:pt modelId="{872BA087-F717-4F2D-9110-671BAC16292E}" type="pres">
      <dgm:prSet presAssocID="{B4AC5849-B037-4FF0-B1F0-A2AC2D278A25}" presName="descendantText" presStyleLbl="alignAccFollowNode1" presStyleIdx="0" presStyleCnt="2">
        <dgm:presLayoutVars>
          <dgm:bulletEnabled val="1"/>
        </dgm:presLayoutVars>
      </dgm:prSet>
      <dgm:spPr/>
    </dgm:pt>
    <dgm:pt modelId="{D7CA9053-3C22-4B9C-B8E7-9021A5F5AA36}" type="pres">
      <dgm:prSet presAssocID="{DCFDDB22-AB93-4C14-8980-F3D0280B2155}" presName="sp" presStyleCnt="0"/>
      <dgm:spPr/>
    </dgm:pt>
    <dgm:pt modelId="{06938DDB-BEF7-4FEF-909F-E14B1EC20DC1}" type="pres">
      <dgm:prSet presAssocID="{C5180DD6-2FE9-40F3-8B7C-75CD525AF9D8}" presName="linNode" presStyleCnt="0"/>
      <dgm:spPr/>
    </dgm:pt>
    <dgm:pt modelId="{FB8D3C26-4DDC-424E-8B2D-DDF568451616}" type="pres">
      <dgm:prSet presAssocID="{C5180DD6-2FE9-40F3-8B7C-75CD525AF9D8}" presName="parentText" presStyleLbl="node1" presStyleIdx="1" presStyleCnt="2">
        <dgm:presLayoutVars>
          <dgm:chMax val="1"/>
          <dgm:bulletEnabled val="1"/>
        </dgm:presLayoutVars>
      </dgm:prSet>
      <dgm:spPr/>
    </dgm:pt>
    <dgm:pt modelId="{9B772E7B-017F-4106-9060-4EA566CFBECE}" type="pres">
      <dgm:prSet presAssocID="{C5180DD6-2FE9-40F3-8B7C-75CD525AF9D8}" presName="descendantText" presStyleLbl="alignAccFollowNode1" presStyleIdx="1" presStyleCnt="2">
        <dgm:presLayoutVars>
          <dgm:bulletEnabled val="1"/>
        </dgm:presLayoutVars>
      </dgm:prSet>
      <dgm:spPr/>
    </dgm:pt>
  </dgm:ptLst>
  <dgm:cxnLst>
    <dgm:cxn modelId="{4E005D11-49F1-4E0C-957E-D8715DB98301}" type="presOf" srcId="{EB82614A-F9CB-49D8-A0D9-77582CBFCBED}" destId="{9B772E7B-017F-4106-9060-4EA566CFBECE}" srcOrd="0" destOrd="0" presId="urn:microsoft.com/office/officeart/2005/8/layout/vList5"/>
    <dgm:cxn modelId="{00C69424-7CA1-4C70-BB1C-E08128D9E73F}" srcId="{C5180DD6-2FE9-40F3-8B7C-75CD525AF9D8}" destId="{63C9AEF7-5F7E-4180-8BFC-F60AA68444B5}" srcOrd="1" destOrd="0" parTransId="{8910FBF1-00EC-4149-B296-0E80F4CA6D22}" sibTransId="{F8D544CE-4628-41B2-9F0F-A32A1177FE44}"/>
    <dgm:cxn modelId="{1FD5F030-0EF7-4377-A19F-1D0FE22FC258}" type="presOf" srcId="{4A1929A1-0DB3-4EB8-8F2E-548067483295}" destId="{11529877-B8EF-40D4-9D2A-16A881BDA448}" srcOrd="0" destOrd="0" presId="urn:microsoft.com/office/officeart/2005/8/layout/vList5"/>
    <dgm:cxn modelId="{2A362565-DD26-4B4F-ACF5-63D5E6BBC6E0}" srcId="{B4AC5849-B037-4FF0-B1F0-A2AC2D278A25}" destId="{E2D3CBEE-9309-4E6B-B884-90AB8859FB60}" srcOrd="1" destOrd="0" parTransId="{45C81BBE-7648-40EC-9DC3-80CAABD44C4F}" sibTransId="{451A0D1C-1A49-49B6-BDA7-FF2206CB7B97}"/>
    <dgm:cxn modelId="{843A2C77-0B3B-41FB-B675-1CD53BE9A40D}" srcId="{C5180DD6-2FE9-40F3-8B7C-75CD525AF9D8}" destId="{EB82614A-F9CB-49D8-A0D9-77582CBFCBED}" srcOrd="0" destOrd="0" parTransId="{7DF24B5C-A22A-4F74-BB18-BCAD7C070AA9}" sibTransId="{E7199574-6089-40B4-9AE0-4A1CAC5B6C18}"/>
    <dgm:cxn modelId="{8805F48D-A26A-482C-A0AF-934D09D07B99}" type="presOf" srcId="{888C1A7B-1676-472D-A4E1-E6C9A02D4379}" destId="{872BA087-F717-4F2D-9110-671BAC16292E}" srcOrd="0" destOrd="2" presId="urn:microsoft.com/office/officeart/2005/8/layout/vList5"/>
    <dgm:cxn modelId="{7D22889F-7637-441F-B812-DC0966193EB0}" type="presOf" srcId="{9C19EB8B-F5E7-4DA6-BFC6-B36818BDFACF}" destId="{9B772E7B-017F-4106-9060-4EA566CFBECE}" srcOrd="0" destOrd="2" presId="urn:microsoft.com/office/officeart/2005/8/layout/vList5"/>
    <dgm:cxn modelId="{C88646B5-32DF-4E12-BF80-2429C8C3CE4C}" type="presOf" srcId="{B4AC5849-B037-4FF0-B1F0-A2AC2D278A25}" destId="{0034E361-099B-400E-8D37-417C5598E9B5}" srcOrd="0" destOrd="0" presId="urn:microsoft.com/office/officeart/2005/8/layout/vList5"/>
    <dgm:cxn modelId="{6FB2BEC2-36F4-44C6-BFAD-F9209F3F5A8D}" type="presOf" srcId="{E2D3CBEE-9309-4E6B-B884-90AB8859FB60}" destId="{872BA087-F717-4F2D-9110-671BAC16292E}" srcOrd="0" destOrd="1" presId="urn:microsoft.com/office/officeart/2005/8/layout/vList5"/>
    <dgm:cxn modelId="{0B3463C5-B588-4623-BA0D-74BB0158D6E1}" srcId="{C5180DD6-2FE9-40F3-8B7C-75CD525AF9D8}" destId="{9C19EB8B-F5E7-4DA6-BFC6-B36818BDFACF}" srcOrd="2" destOrd="0" parTransId="{0CFA0A6C-95AE-4DBE-894B-BB799B0FEB28}" sibTransId="{BF299506-0C72-44D7-8A7E-9C9BC48B006D}"/>
    <dgm:cxn modelId="{4FB888C5-EAB8-4B96-B672-03DACF5CB965}" srcId="{4A1929A1-0DB3-4EB8-8F2E-548067483295}" destId="{C5180DD6-2FE9-40F3-8B7C-75CD525AF9D8}" srcOrd="1" destOrd="0" parTransId="{3F292491-F21B-4097-8518-0825BFD98509}" sibTransId="{B0F8D3DA-6952-424B-98F3-B5C266240AF1}"/>
    <dgm:cxn modelId="{FE73A2D3-AE6B-4C47-88E2-45A17FAEBA4B}" srcId="{4A1929A1-0DB3-4EB8-8F2E-548067483295}" destId="{B4AC5849-B037-4FF0-B1F0-A2AC2D278A25}" srcOrd="0" destOrd="0" parTransId="{EC2E3284-4B81-4A0A-BDC7-5A71A75AE69C}" sibTransId="{DCFDDB22-AB93-4C14-8980-F3D0280B2155}"/>
    <dgm:cxn modelId="{D3B27CDF-757F-487D-9F70-3BA5FBFF5DD3}" srcId="{B4AC5849-B037-4FF0-B1F0-A2AC2D278A25}" destId="{888C1A7B-1676-472D-A4E1-E6C9A02D4379}" srcOrd="2" destOrd="0" parTransId="{A8B71FA9-3688-4AF2-B8F9-03D27E17B2D7}" sibTransId="{7559B87A-F843-4FB7-814A-F1949CE2454A}"/>
    <dgm:cxn modelId="{5058C2E9-3389-4744-9F83-CA7CD3DF4E64}" type="presOf" srcId="{C5180DD6-2FE9-40F3-8B7C-75CD525AF9D8}" destId="{FB8D3C26-4DDC-424E-8B2D-DDF568451616}" srcOrd="0" destOrd="0" presId="urn:microsoft.com/office/officeart/2005/8/layout/vList5"/>
    <dgm:cxn modelId="{63C52EED-DD27-4CE8-A5EA-6CB2D5B8DAE1}" type="presOf" srcId="{57E8D8B9-AA79-4829-84F0-DBFE9C7FB684}" destId="{872BA087-F717-4F2D-9110-671BAC16292E}" srcOrd="0" destOrd="0" presId="urn:microsoft.com/office/officeart/2005/8/layout/vList5"/>
    <dgm:cxn modelId="{FD8BEEEF-DFE6-41FA-9D5C-6D8D64F0CDA7}" type="presOf" srcId="{63C9AEF7-5F7E-4180-8BFC-F60AA68444B5}" destId="{9B772E7B-017F-4106-9060-4EA566CFBECE}" srcOrd="0" destOrd="1" presId="urn:microsoft.com/office/officeart/2005/8/layout/vList5"/>
    <dgm:cxn modelId="{AF66D1FF-B551-46CC-AC98-553039C033D4}" srcId="{B4AC5849-B037-4FF0-B1F0-A2AC2D278A25}" destId="{57E8D8B9-AA79-4829-84F0-DBFE9C7FB684}" srcOrd="0" destOrd="0" parTransId="{4D3409E4-821E-4F7A-86DB-1CD499E89509}" sibTransId="{5D3800FF-3A34-42B4-8B3E-4BD73324918C}"/>
    <dgm:cxn modelId="{ABBC495A-5D9B-47B4-B5F2-7757F8BB1F9E}" type="presParOf" srcId="{11529877-B8EF-40D4-9D2A-16A881BDA448}" destId="{878F42BE-F177-43E3-AAE7-34AC7638C346}" srcOrd="0" destOrd="0" presId="urn:microsoft.com/office/officeart/2005/8/layout/vList5"/>
    <dgm:cxn modelId="{95CE867C-D628-42BB-8986-8700F558FFBB}" type="presParOf" srcId="{878F42BE-F177-43E3-AAE7-34AC7638C346}" destId="{0034E361-099B-400E-8D37-417C5598E9B5}" srcOrd="0" destOrd="0" presId="urn:microsoft.com/office/officeart/2005/8/layout/vList5"/>
    <dgm:cxn modelId="{97983F49-373D-45FC-9F6B-AAE8C61BD213}" type="presParOf" srcId="{878F42BE-F177-43E3-AAE7-34AC7638C346}" destId="{872BA087-F717-4F2D-9110-671BAC16292E}" srcOrd="1" destOrd="0" presId="urn:microsoft.com/office/officeart/2005/8/layout/vList5"/>
    <dgm:cxn modelId="{9868D45E-7F0B-48EC-B4C6-326096C97D2F}" type="presParOf" srcId="{11529877-B8EF-40D4-9D2A-16A881BDA448}" destId="{D7CA9053-3C22-4B9C-B8E7-9021A5F5AA36}" srcOrd="1" destOrd="0" presId="urn:microsoft.com/office/officeart/2005/8/layout/vList5"/>
    <dgm:cxn modelId="{BACADBC7-770D-40D7-B235-0CEEEECB39E2}" type="presParOf" srcId="{11529877-B8EF-40D4-9D2A-16A881BDA448}" destId="{06938DDB-BEF7-4FEF-909F-E14B1EC20DC1}" srcOrd="2" destOrd="0" presId="urn:microsoft.com/office/officeart/2005/8/layout/vList5"/>
    <dgm:cxn modelId="{1ADF2A21-2D45-4A7C-8236-B47096D866BC}" type="presParOf" srcId="{06938DDB-BEF7-4FEF-909F-E14B1EC20DC1}" destId="{FB8D3C26-4DDC-424E-8B2D-DDF568451616}" srcOrd="0" destOrd="0" presId="urn:microsoft.com/office/officeart/2005/8/layout/vList5"/>
    <dgm:cxn modelId="{F1F8A8EA-0314-4912-8E61-DDA1699E415A}" type="presParOf" srcId="{06938DDB-BEF7-4FEF-909F-E14B1EC20DC1}" destId="{9B772E7B-017F-4106-9060-4EA566CFBE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A8265-5E59-43AE-A1E7-8DF6BF4CB829}"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2B46C71-28AB-4C9D-BF00-9715CB1BE3F1}">
      <dgm:prSet/>
      <dgm:spPr/>
      <dgm:t>
        <a:bodyPr/>
        <a:lstStyle/>
        <a:p>
          <a:pPr>
            <a:lnSpc>
              <a:spcPct val="100000"/>
            </a:lnSpc>
            <a:defRPr b="1"/>
          </a:pPr>
          <a:r>
            <a:rPr lang="en-US" dirty="0" err="1"/>
            <a:t>Protocole</a:t>
          </a:r>
          <a:r>
            <a:rPr lang="en-US" dirty="0"/>
            <a:t> “de </a:t>
          </a:r>
          <a:r>
            <a:rPr lang="en-US" dirty="0" err="1"/>
            <a:t>couche</a:t>
          </a:r>
          <a:r>
            <a:rPr lang="en-US" dirty="0"/>
            <a:t> 2" </a:t>
          </a:r>
        </a:p>
      </dgm:t>
    </dgm:pt>
    <dgm:pt modelId="{AC91E58F-3AC2-4FDD-887E-81D36533362D}" type="parTrans" cxnId="{D368BC05-2FD3-4F72-AA19-5BB576BD7B8C}">
      <dgm:prSet/>
      <dgm:spPr/>
      <dgm:t>
        <a:bodyPr/>
        <a:lstStyle/>
        <a:p>
          <a:endParaRPr lang="en-US"/>
        </a:p>
      </dgm:t>
    </dgm:pt>
    <dgm:pt modelId="{E0F54051-F4F0-4520-829C-7B697E57F080}" type="sibTrans" cxnId="{D368BC05-2FD3-4F72-AA19-5BB576BD7B8C}">
      <dgm:prSet/>
      <dgm:spPr/>
      <dgm:t>
        <a:bodyPr/>
        <a:lstStyle/>
        <a:p>
          <a:endParaRPr lang="en-US"/>
        </a:p>
      </dgm:t>
    </dgm:pt>
    <dgm:pt modelId="{C538BFED-4CEC-4608-AE88-93E384C1EA71}">
      <dgm:prSet/>
      <dgm:spPr/>
      <dgm:t>
        <a:bodyPr/>
        <a:lstStyle/>
        <a:p>
          <a:pPr>
            <a:lnSpc>
              <a:spcPct val="100000"/>
            </a:lnSpc>
          </a:pPr>
          <a:r>
            <a:rPr lang="en-US" dirty="0"/>
            <a:t>Encapsulation : </a:t>
          </a:r>
          <a:r>
            <a:rPr lang="en-US" dirty="0" err="1"/>
            <a:t>protocole</a:t>
          </a:r>
          <a:r>
            <a:rPr lang="en-US" dirty="0"/>
            <a:t> de </a:t>
          </a:r>
          <a:r>
            <a:rPr lang="en-US" dirty="0" err="1"/>
            <a:t>couche</a:t>
          </a:r>
          <a:r>
            <a:rPr lang="en-US" dirty="0"/>
            <a:t> 1 </a:t>
          </a:r>
          <a:r>
            <a:rPr lang="en-US" dirty="0" err="1"/>
            <a:t>aussi</a:t>
          </a:r>
          <a:endParaRPr lang="en-US" dirty="0"/>
        </a:p>
      </dgm:t>
    </dgm:pt>
    <dgm:pt modelId="{911DBD52-7550-4B24-B986-AFD1965E3479}" type="parTrans" cxnId="{5E44B695-AF80-44CC-A1B9-E2F168A02612}">
      <dgm:prSet/>
      <dgm:spPr/>
      <dgm:t>
        <a:bodyPr/>
        <a:lstStyle/>
        <a:p>
          <a:endParaRPr lang="en-US"/>
        </a:p>
      </dgm:t>
    </dgm:pt>
    <dgm:pt modelId="{4E93726B-1A09-48D3-9FEF-75E2E1DA0856}" type="sibTrans" cxnId="{5E44B695-AF80-44CC-A1B9-E2F168A02612}">
      <dgm:prSet/>
      <dgm:spPr/>
      <dgm:t>
        <a:bodyPr/>
        <a:lstStyle/>
        <a:p>
          <a:endParaRPr lang="en-US"/>
        </a:p>
      </dgm:t>
    </dgm:pt>
    <dgm:pt modelId="{4EF2CAB4-4D0B-44AE-8A8A-C2944E6C1449}">
      <dgm:prSet/>
      <dgm:spPr/>
      <dgm:t>
        <a:bodyPr/>
        <a:lstStyle/>
        <a:p>
          <a:pPr>
            <a:lnSpc>
              <a:spcPct val="100000"/>
            </a:lnSpc>
          </a:pPr>
          <a:r>
            <a:rPr lang="en-US" dirty="0"/>
            <a:t>Pas </a:t>
          </a:r>
          <a:r>
            <a:rPr lang="en-US" dirty="0" err="1"/>
            <a:t>d’encapsulation</a:t>
          </a:r>
          <a:r>
            <a:rPr lang="en-US" dirty="0"/>
            <a:t> de </a:t>
          </a:r>
          <a:r>
            <a:rPr lang="en-US" dirty="0" err="1"/>
            <a:t>couche</a:t>
          </a:r>
          <a:r>
            <a:rPr lang="en-US" dirty="0"/>
            <a:t> 3 (ex. : ARP)</a:t>
          </a:r>
        </a:p>
      </dgm:t>
    </dgm:pt>
    <dgm:pt modelId="{0A5AF6B5-9F61-43FA-81DC-39AC683D1573}" type="parTrans" cxnId="{B12EE5AD-BB01-4D75-A9CB-DC06C4173D93}">
      <dgm:prSet/>
      <dgm:spPr/>
      <dgm:t>
        <a:bodyPr/>
        <a:lstStyle/>
        <a:p>
          <a:endParaRPr lang="en-US"/>
        </a:p>
      </dgm:t>
    </dgm:pt>
    <dgm:pt modelId="{DCFB0454-B075-474A-8F06-01007CCC2A82}" type="sibTrans" cxnId="{B12EE5AD-BB01-4D75-A9CB-DC06C4173D93}">
      <dgm:prSet/>
      <dgm:spPr/>
      <dgm:t>
        <a:bodyPr/>
        <a:lstStyle/>
        <a:p>
          <a:endParaRPr lang="en-US"/>
        </a:p>
      </dgm:t>
    </dgm:pt>
    <dgm:pt modelId="{12CEA4C9-C8F7-4B99-8633-48DB453A167D}">
      <dgm:prSet/>
      <dgm:spPr/>
      <dgm:t>
        <a:bodyPr/>
        <a:lstStyle/>
        <a:p>
          <a:pPr>
            <a:lnSpc>
              <a:spcPct val="100000"/>
            </a:lnSpc>
          </a:pPr>
          <a:r>
            <a:rPr lang="en-US" dirty="0" err="1"/>
            <a:t>Fonctionne</a:t>
          </a:r>
          <a:r>
            <a:rPr lang="en-US" dirty="0"/>
            <a:t> intra-</a:t>
          </a:r>
          <a:r>
            <a:rPr lang="en-US" dirty="0" err="1"/>
            <a:t>réseau</a:t>
          </a:r>
          <a:r>
            <a:rPr lang="en-US" dirty="0"/>
            <a:t> (sans </a:t>
          </a:r>
          <a:r>
            <a:rPr lang="en-US" dirty="0" err="1"/>
            <a:t>routeur</a:t>
          </a:r>
          <a:r>
            <a:rPr lang="en-US" dirty="0"/>
            <a:t>)</a:t>
          </a:r>
        </a:p>
      </dgm:t>
    </dgm:pt>
    <dgm:pt modelId="{5986ED99-3312-474C-A22E-4AB8FCF6D672}" type="parTrans" cxnId="{5A967C15-4E58-4BEB-83E9-D553FBF1472A}">
      <dgm:prSet/>
      <dgm:spPr/>
      <dgm:t>
        <a:bodyPr/>
        <a:lstStyle/>
        <a:p>
          <a:endParaRPr lang="en-US"/>
        </a:p>
      </dgm:t>
    </dgm:pt>
    <dgm:pt modelId="{659DCEA7-58AE-44EF-A905-9CE6D1A98D0A}" type="sibTrans" cxnId="{5A967C15-4E58-4BEB-83E9-D553FBF1472A}">
      <dgm:prSet/>
      <dgm:spPr/>
      <dgm:t>
        <a:bodyPr/>
        <a:lstStyle/>
        <a:p>
          <a:endParaRPr lang="en-US"/>
        </a:p>
      </dgm:t>
    </dgm:pt>
    <dgm:pt modelId="{F73804B8-22CB-44C2-8FE9-836283CC08A5}">
      <dgm:prSet/>
      <dgm:spPr/>
      <dgm:t>
        <a:bodyPr/>
        <a:lstStyle/>
        <a:p>
          <a:pPr>
            <a:lnSpc>
              <a:spcPct val="100000"/>
            </a:lnSpc>
            <a:defRPr b="1"/>
          </a:pPr>
          <a:r>
            <a:rPr lang="en-US"/>
            <a:t>Encapsulation couche 2</a:t>
          </a:r>
        </a:p>
      </dgm:t>
    </dgm:pt>
    <dgm:pt modelId="{E9458D82-7389-4E42-983E-19877B0F98D4}" type="parTrans" cxnId="{39F40518-4A0C-440D-B11A-9E449A9321D4}">
      <dgm:prSet/>
      <dgm:spPr/>
      <dgm:t>
        <a:bodyPr/>
        <a:lstStyle/>
        <a:p>
          <a:endParaRPr lang="en-US"/>
        </a:p>
      </dgm:t>
    </dgm:pt>
    <dgm:pt modelId="{867E79D6-022B-4599-9883-13DA7FC68802}" type="sibTrans" cxnId="{39F40518-4A0C-440D-B11A-9E449A9321D4}">
      <dgm:prSet/>
      <dgm:spPr/>
      <dgm:t>
        <a:bodyPr/>
        <a:lstStyle/>
        <a:p>
          <a:endParaRPr lang="en-US"/>
        </a:p>
      </dgm:t>
    </dgm:pt>
    <dgm:pt modelId="{12697347-00B5-42CC-AB1B-C30493C0A664}">
      <dgm:prSet/>
      <dgm:spPr/>
      <dgm:t>
        <a:bodyPr/>
        <a:lstStyle/>
        <a:p>
          <a:pPr>
            <a:lnSpc>
              <a:spcPct val="100000"/>
            </a:lnSpc>
          </a:pPr>
          <a:r>
            <a:rPr lang="en-US" dirty="0" err="1"/>
            <a:t>Protocole</a:t>
          </a:r>
          <a:r>
            <a:rPr lang="en-US" dirty="0"/>
            <a:t> de </a:t>
          </a:r>
          <a:r>
            <a:rPr lang="en-US" dirty="0" err="1"/>
            <a:t>couche</a:t>
          </a:r>
          <a:r>
            <a:rPr lang="en-US" dirty="0"/>
            <a:t> 1 </a:t>
          </a:r>
          <a:r>
            <a:rPr lang="en-US" dirty="0" err="1"/>
            <a:t>également</a:t>
          </a:r>
          <a:endParaRPr lang="en-US" dirty="0"/>
        </a:p>
      </dgm:t>
    </dgm:pt>
    <dgm:pt modelId="{CF282D21-49F8-4E94-9777-1EAECFDF7608}" type="parTrans" cxnId="{FAC78527-E5A7-4B0F-9A76-7BC019F0980F}">
      <dgm:prSet/>
      <dgm:spPr/>
      <dgm:t>
        <a:bodyPr/>
        <a:lstStyle/>
        <a:p>
          <a:endParaRPr lang="en-US"/>
        </a:p>
      </dgm:t>
    </dgm:pt>
    <dgm:pt modelId="{23A16C55-8740-4F4C-8626-D5D4D21AE9AC}" type="sibTrans" cxnId="{FAC78527-E5A7-4B0F-9A76-7BC019F0980F}">
      <dgm:prSet/>
      <dgm:spPr/>
      <dgm:t>
        <a:bodyPr/>
        <a:lstStyle/>
        <a:p>
          <a:endParaRPr lang="en-US"/>
        </a:p>
      </dgm:t>
    </dgm:pt>
    <dgm:pt modelId="{9EC571EE-C0B5-47B1-88F2-9C9F8DB357BC}">
      <dgm:prSet/>
      <dgm:spPr/>
      <dgm:t>
        <a:bodyPr/>
        <a:lstStyle/>
        <a:p>
          <a:pPr>
            <a:lnSpc>
              <a:spcPct val="100000"/>
            </a:lnSpc>
          </a:pPr>
          <a:r>
            <a:rPr lang="en-US" dirty="0"/>
            <a:t>Encapsulation de </a:t>
          </a:r>
          <a:r>
            <a:rPr lang="en-US" dirty="0" err="1"/>
            <a:t>couche</a:t>
          </a:r>
          <a:r>
            <a:rPr lang="en-US" dirty="0"/>
            <a:t> 3 (</a:t>
          </a:r>
          <a:r>
            <a:rPr lang="en-US" dirty="0" err="1"/>
            <a:t>ou</a:t>
          </a:r>
          <a:r>
            <a:rPr lang="en-US" dirty="0"/>
            <a:t> plus)</a:t>
          </a:r>
        </a:p>
      </dgm:t>
    </dgm:pt>
    <dgm:pt modelId="{3520131D-092C-43E0-84EF-C64AF4F03879}" type="parTrans" cxnId="{B3758500-2A08-40A0-BFDB-343903C929CF}">
      <dgm:prSet/>
      <dgm:spPr/>
      <dgm:t>
        <a:bodyPr/>
        <a:lstStyle/>
        <a:p>
          <a:endParaRPr lang="en-US"/>
        </a:p>
      </dgm:t>
    </dgm:pt>
    <dgm:pt modelId="{288E5F39-3703-4A4D-B14D-D3611DB31993}" type="sibTrans" cxnId="{B3758500-2A08-40A0-BFDB-343903C929CF}">
      <dgm:prSet/>
      <dgm:spPr/>
      <dgm:t>
        <a:bodyPr/>
        <a:lstStyle/>
        <a:p>
          <a:endParaRPr lang="en-US"/>
        </a:p>
      </dgm:t>
    </dgm:pt>
    <dgm:pt modelId="{1342E3B4-E948-4C93-8C30-964E3049A5BF}">
      <dgm:prSet/>
      <dgm:spPr/>
      <dgm:t>
        <a:bodyPr/>
        <a:lstStyle/>
        <a:p>
          <a:pPr>
            <a:lnSpc>
              <a:spcPct val="100000"/>
            </a:lnSpc>
          </a:pPr>
          <a:r>
            <a:rPr lang="en-US" dirty="0" err="1"/>
            <a:t>Fonctionne</a:t>
          </a:r>
          <a:r>
            <a:rPr lang="en-US" dirty="0"/>
            <a:t> inter-</a:t>
          </a:r>
          <a:r>
            <a:rPr lang="en-US" dirty="0" err="1"/>
            <a:t>réseau</a:t>
          </a:r>
          <a:endParaRPr lang="en-US" dirty="0"/>
        </a:p>
      </dgm:t>
    </dgm:pt>
    <dgm:pt modelId="{A347C3E3-DE54-422C-9D50-CF7ECC16C28A}" type="parTrans" cxnId="{798D877C-B0EC-4A87-883B-A8B9FC7B09A8}">
      <dgm:prSet/>
      <dgm:spPr/>
      <dgm:t>
        <a:bodyPr/>
        <a:lstStyle/>
        <a:p>
          <a:endParaRPr lang="en-US"/>
        </a:p>
      </dgm:t>
    </dgm:pt>
    <dgm:pt modelId="{E322ACFE-5398-4379-9F02-0A069ABAD6E3}" type="sibTrans" cxnId="{798D877C-B0EC-4A87-883B-A8B9FC7B09A8}">
      <dgm:prSet/>
      <dgm:spPr/>
      <dgm:t>
        <a:bodyPr/>
        <a:lstStyle/>
        <a:p>
          <a:endParaRPr lang="en-US"/>
        </a:p>
      </dgm:t>
    </dgm:pt>
    <dgm:pt modelId="{A7B44C6B-A349-490A-9BA3-E9FFAFF64783}" type="pres">
      <dgm:prSet presAssocID="{90BA8265-5E59-43AE-A1E7-8DF6BF4CB829}" presName="root" presStyleCnt="0">
        <dgm:presLayoutVars>
          <dgm:dir/>
          <dgm:resizeHandles val="exact"/>
        </dgm:presLayoutVars>
      </dgm:prSet>
      <dgm:spPr/>
    </dgm:pt>
    <dgm:pt modelId="{DBDB9686-DAE8-4563-BE12-2838C6C9ACBD}" type="pres">
      <dgm:prSet presAssocID="{A2B46C71-28AB-4C9D-BF00-9715CB1BE3F1}" presName="compNode" presStyleCnt="0"/>
      <dgm:spPr/>
    </dgm:pt>
    <dgm:pt modelId="{F5BDB180-4E30-4567-A779-B86A7467DDC9}" type="pres">
      <dgm:prSet presAssocID="{A2B46C71-28AB-4C9D-BF00-9715CB1BE3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2B797C30-1C4F-4439-A092-E827D8587F29}" type="pres">
      <dgm:prSet presAssocID="{A2B46C71-28AB-4C9D-BF00-9715CB1BE3F1}" presName="iconSpace" presStyleCnt="0"/>
      <dgm:spPr/>
    </dgm:pt>
    <dgm:pt modelId="{9267635F-1250-4560-95F8-2AFCC867F50D}" type="pres">
      <dgm:prSet presAssocID="{A2B46C71-28AB-4C9D-BF00-9715CB1BE3F1}" presName="parTx" presStyleLbl="revTx" presStyleIdx="0" presStyleCnt="4">
        <dgm:presLayoutVars>
          <dgm:chMax val="0"/>
          <dgm:chPref val="0"/>
        </dgm:presLayoutVars>
      </dgm:prSet>
      <dgm:spPr/>
    </dgm:pt>
    <dgm:pt modelId="{669C626E-43AA-4BA8-AB19-76A6EE7FC39D}" type="pres">
      <dgm:prSet presAssocID="{A2B46C71-28AB-4C9D-BF00-9715CB1BE3F1}" presName="txSpace" presStyleCnt="0"/>
      <dgm:spPr/>
    </dgm:pt>
    <dgm:pt modelId="{571C2615-30B7-44A2-B91B-431295FCBA3F}" type="pres">
      <dgm:prSet presAssocID="{A2B46C71-28AB-4C9D-BF00-9715CB1BE3F1}" presName="desTx" presStyleLbl="revTx" presStyleIdx="1" presStyleCnt="4" custScaleX="112460">
        <dgm:presLayoutVars/>
      </dgm:prSet>
      <dgm:spPr/>
    </dgm:pt>
    <dgm:pt modelId="{50028078-DE2A-4101-9F43-5C601C5F3E06}" type="pres">
      <dgm:prSet presAssocID="{E0F54051-F4F0-4520-829C-7B697E57F080}" presName="sibTrans" presStyleCnt="0"/>
      <dgm:spPr/>
    </dgm:pt>
    <dgm:pt modelId="{0A9D9808-2ADA-4EF6-BB11-59E72ABA3C14}" type="pres">
      <dgm:prSet presAssocID="{F73804B8-22CB-44C2-8FE9-836283CC08A5}" presName="compNode" presStyleCnt="0"/>
      <dgm:spPr/>
    </dgm:pt>
    <dgm:pt modelId="{35CB6AF3-6FE4-4C9D-91A6-932504509265}" type="pres">
      <dgm:prSet presAssocID="{F73804B8-22CB-44C2-8FE9-836283CC08A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04D4D660-4EF2-4A93-BBBC-002A28FA6846}" type="pres">
      <dgm:prSet presAssocID="{F73804B8-22CB-44C2-8FE9-836283CC08A5}" presName="iconSpace" presStyleCnt="0"/>
      <dgm:spPr/>
    </dgm:pt>
    <dgm:pt modelId="{698CB704-4C15-4736-B76B-1AF26ACAFF99}" type="pres">
      <dgm:prSet presAssocID="{F73804B8-22CB-44C2-8FE9-836283CC08A5}" presName="parTx" presStyleLbl="revTx" presStyleIdx="2" presStyleCnt="4">
        <dgm:presLayoutVars>
          <dgm:chMax val="0"/>
          <dgm:chPref val="0"/>
        </dgm:presLayoutVars>
      </dgm:prSet>
      <dgm:spPr/>
    </dgm:pt>
    <dgm:pt modelId="{0DC85A64-7ADF-48AF-81AB-9A950FB0DCFC}" type="pres">
      <dgm:prSet presAssocID="{F73804B8-22CB-44C2-8FE9-836283CC08A5}" presName="txSpace" presStyleCnt="0"/>
      <dgm:spPr/>
    </dgm:pt>
    <dgm:pt modelId="{1B3BA080-13CC-41E4-A503-CB86DB7501D5}" type="pres">
      <dgm:prSet presAssocID="{F73804B8-22CB-44C2-8FE9-836283CC08A5}" presName="desTx" presStyleLbl="revTx" presStyleIdx="3" presStyleCnt="4" custScaleX="110446" custScaleY="1527502">
        <dgm:presLayoutVars/>
      </dgm:prSet>
      <dgm:spPr/>
    </dgm:pt>
  </dgm:ptLst>
  <dgm:cxnLst>
    <dgm:cxn modelId="{B3758500-2A08-40A0-BFDB-343903C929CF}" srcId="{F73804B8-22CB-44C2-8FE9-836283CC08A5}" destId="{9EC571EE-C0B5-47B1-88F2-9C9F8DB357BC}" srcOrd="1" destOrd="0" parTransId="{3520131D-092C-43E0-84EF-C64AF4F03879}" sibTransId="{288E5F39-3703-4A4D-B14D-D3611DB31993}"/>
    <dgm:cxn modelId="{73F36804-5832-417F-ACFD-768CB926281B}" type="presOf" srcId="{4EF2CAB4-4D0B-44AE-8A8A-C2944E6C1449}" destId="{571C2615-30B7-44A2-B91B-431295FCBA3F}" srcOrd="0" destOrd="1" presId="urn:microsoft.com/office/officeart/2018/2/layout/IconLabelDescriptionList"/>
    <dgm:cxn modelId="{D368BC05-2FD3-4F72-AA19-5BB576BD7B8C}" srcId="{90BA8265-5E59-43AE-A1E7-8DF6BF4CB829}" destId="{A2B46C71-28AB-4C9D-BF00-9715CB1BE3F1}" srcOrd="0" destOrd="0" parTransId="{AC91E58F-3AC2-4FDD-887E-81D36533362D}" sibTransId="{E0F54051-F4F0-4520-829C-7B697E57F080}"/>
    <dgm:cxn modelId="{A2402D15-397E-4C93-80D0-2D4D33FD80AC}" type="presOf" srcId="{A2B46C71-28AB-4C9D-BF00-9715CB1BE3F1}" destId="{9267635F-1250-4560-95F8-2AFCC867F50D}" srcOrd="0" destOrd="0" presId="urn:microsoft.com/office/officeart/2018/2/layout/IconLabelDescriptionList"/>
    <dgm:cxn modelId="{5A967C15-4E58-4BEB-83E9-D553FBF1472A}" srcId="{A2B46C71-28AB-4C9D-BF00-9715CB1BE3F1}" destId="{12CEA4C9-C8F7-4B99-8633-48DB453A167D}" srcOrd="2" destOrd="0" parTransId="{5986ED99-3312-474C-A22E-4AB8FCF6D672}" sibTransId="{659DCEA7-58AE-44EF-A905-9CE6D1A98D0A}"/>
    <dgm:cxn modelId="{39F40518-4A0C-440D-B11A-9E449A9321D4}" srcId="{90BA8265-5E59-43AE-A1E7-8DF6BF4CB829}" destId="{F73804B8-22CB-44C2-8FE9-836283CC08A5}" srcOrd="1" destOrd="0" parTransId="{E9458D82-7389-4E42-983E-19877B0F98D4}" sibTransId="{867E79D6-022B-4599-9883-13DA7FC68802}"/>
    <dgm:cxn modelId="{FAC78527-E5A7-4B0F-9A76-7BC019F0980F}" srcId="{F73804B8-22CB-44C2-8FE9-836283CC08A5}" destId="{12697347-00B5-42CC-AB1B-C30493C0A664}" srcOrd="0" destOrd="0" parTransId="{CF282D21-49F8-4E94-9777-1EAECFDF7608}" sibTransId="{23A16C55-8740-4F4C-8626-D5D4D21AE9AC}"/>
    <dgm:cxn modelId="{6C25FB37-C39B-4D3A-94C7-8CB53F2946DA}" type="presOf" srcId="{9EC571EE-C0B5-47B1-88F2-9C9F8DB357BC}" destId="{1B3BA080-13CC-41E4-A503-CB86DB7501D5}" srcOrd="0" destOrd="1" presId="urn:microsoft.com/office/officeart/2018/2/layout/IconLabelDescriptionList"/>
    <dgm:cxn modelId="{57F3ED5B-B58C-4BB8-9CAB-3B025D3280ED}" type="presOf" srcId="{F73804B8-22CB-44C2-8FE9-836283CC08A5}" destId="{698CB704-4C15-4736-B76B-1AF26ACAFF99}" srcOrd="0" destOrd="0" presId="urn:microsoft.com/office/officeart/2018/2/layout/IconLabelDescriptionList"/>
    <dgm:cxn modelId="{8EDE7953-6A71-4DF1-AF14-D53358F90C01}" type="presOf" srcId="{C538BFED-4CEC-4608-AE88-93E384C1EA71}" destId="{571C2615-30B7-44A2-B91B-431295FCBA3F}" srcOrd="0" destOrd="0" presId="urn:microsoft.com/office/officeart/2018/2/layout/IconLabelDescriptionList"/>
    <dgm:cxn modelId="{798D877C-B0EC-4A87-883B-A8B9FC7B09A8}" srcId="{F73804B8-22CB-44C2-8FE9-836283CC08A5}" destId="{1342E3B4-E948-4C93-8C30-964E3049A5BF}" srcOrd="2" destOrd="0" parTransId="{A347C3E3-DE54-422C-9D50-CF7ECC16C28A}" sibTransId="{E322ACFE-5398-4379-9F02-0A069ABAD6E3}"/>
    <dgm:cxn modelId="{04DABA92-7C2A-4824-9497-7ACA7475011F}" type="presOf" srcId="{12CEA4C9-C8F7-4B99-8633-48DB453A167D}" destId="{571C2615-30B7-44A2-B91B-431295FCBA3F}" srcOrd="0" destOrd="2" presId="urn:microsoft.com/office/officeart/2018/2/layout/IconLabelDescriptionList"/>
    <dgm:cxn modelId="{5E44B695-AF80-44CC-A1B9-E2F168A02612}" srcId="{A2B46C71-28AB-4C9D-BF00-9715CB1BE3F1}" destId="{C538BFED-4CEC-4608-AE88-93E384C1EA71}" srcOrd="0" destOrd="0" parTransId="{911DBD52-7550-4B24-B986-AFD1965E3479}" sibTransId="{4E93726B-1A09-48D3-9FEF-75E2E1DA0856}"/>
    <dgm:cxn modelId="{A1AB8FAC-6353-4971-8B50-0A99FC73206C}" type="presOf" srcId="{90BA8265-5E59-43AE-A1E7-8DF6BF4CB829}" destId="{A7B44C6B-A349-490A-9BA3-E9FFAFF64783}" srcOrd="0" destOrd="0" presId="urn:microsoft.com/office/officeart/2018/2/layout/IconLabelDescriptionList"/>
    <dgm:cxn modelId="{B12EE5AD-BB01-4D75-A9CB-DC06C4173D93}" srcId="{A2B46C71-28AB-4C9D-BF00-9715CB1BE3F1}" destId="{4EF2CAB4-4D0B-44AE-8A8A-C2944E6C1449}" srcOrd="1" destOrd="0" parTransId="{0A5AF6B5-9F61-43FA-81DC-39AC683D1573}" sibTransId="{DCFB0454-B075-474A-8F06-01007CCC2A82}"/>
    <dgm:cxn modelId="{92D2B0B7-5AE0-4DDA-9AB4-FB5196F9C1A2}" type="presOf" srcId="{1342E3B4-E948-4C93-8C30-964E3049A5BF}" destId="{1B3BA080-13CC-41E4-A503-CB86DB7501D5}" srcOrd="0" destOrd="2" presId="urn:microsoft.com/office/officeart/2018/2/layout/IconLabelDescriptionList"/>
    <dgm:cxn modelId="{CB2D2AF6-34C6-4228-806F-404C44D26B7F}" type="presOf" srcId="{12697347-00B5-42CC-AB1B-C30493C0A664}" destId="{1B3BA080-13CC-41E4-A503-CB86DB7501D5}" srcOrd="0" destOrd="0" presId="urn:microsoft.com/office/officeart/2018/2/layout/IconLabelDescriptionList"/>
    <dgm:cxn modelId="{4C6C75EC-406D-4E0C-9B27-0010C545C527}" type="presParOf" srcId="{A7B44C6B-A349-490A-9BA3-E9FFAFF64783}" destId="{DBDB9686-DAE8-4563-BE12-2838C6C9ACBD}" srcOrd="0" destOrd="0" presId="urn:microsoft.com/office/officeart/2018/2/layout/IconLabelDescriptionList"/>
    <dgm:cxn modelId="{ADC66784-1810-49D4-AD55-AB58E9320FC9}" type="presParOf" srcId="{DBDB9686-DAE8-4563-BE12-2838C6C9ACBD}" destId="{F5BDB180-4E30-4567-A779-B86A7467DDC9}" srcOrd="0" destOrd="0" presId="urn:microsoft.com/office/officeart/2018/2/layout/IconLabelDescriptionList"/>
    <dgm:cxn modelId="{9ED4ADFF-A120-4ED5-85E7-33194AAB3D66}" type="presParOf" srcId="{DBDB9686-DAE8-4563-BE12-2838C6C9ACBD}" destId="{2B797C30-1C4F-4439-A092-E827D8587F29}" srcOrd="1" destOrd="0" presId="urn:microsoft.com/office/officeart/2018/2/layout/IconLabelDescriptionList"/>
    <dgm:cxn modelId="{61B727A5-1E41-4242-A0A0-778A3F92149E}" type="presParOf" srcId="{DBDB9686-DAE8-4563-BE12-2838C6C9ACBD}" destId="{9267635F-1250-4560-95F8-2AFCC867F50D}" srcOrd="2" destOrd="0" presId="urn:microsoft.com/office/officeart/2018/2/layout/IconLabelDescriptionList"/>
    <dgm:cxn modelId="{F9CB9A54-D79E-498C-8F09-82E6A941A34A}" type="presParOf" srcId="{DBDB9686-DAE8-4563-BE12-2838C6C9ACBD}" destId="{669C626E-43AA-4BA8-AB19-76A6EE7FC39D}" srcOrd="3" destOrd="0" presId="urn:microsoft.com/office/officeart/2018/2/layout/IconLabelDescriptionList"/>
    <dgm:cxn modelId="{C8F5F71F-B1BA-461D-A88A-72E5197DDEB6}" type="presParOf" srcId="{DBDB9686-DAE8-4563-BE12-2838C6C9ACBD}" destId="{571C2615-30B7-44A2-B91B-431295FCBA3F}" srcOrd="4" destOrd="0" presId="urn:microsoft.com/office/officeart/2018/2/layout/IconLabelDescriptionList"/>
    <dgm:cxn modelId="{45A6FAD2-6495-4E5E-B5B7-DFD01F9FED3C}" type="presParOf" srcId="{A7B44C6B-A349-490A-9BA3-E9FFAFF64783}" destId="{50028078-DE2A-4101-9F43-5C601C5F3E06}" srcOrd="1" destOrd="0" presId="urn:microsoft.com/office/officeart/2018/2/layout/IconLabelDescriptionList"/>
    <dgm:cxn modelId="{6AD6A744-6CAF-4F14-B320-A25933CEDD6B}" type="presParOf" srcId="{A7B44C6B-A349-490A-9BA3-E9FFAFF64783}" destId="{0A9D9808-2ADA-4EF6-BB11-59E72ABA3C14}" srcOrd="2" destOrd="0" presId="urn:microsoft.com/office/officeart/2018/2/layout/IconLabelDescriptionList"/>
    <dgm:cxn modelId="{0E06FC69-047D-47E7-9C4B-2F6EC945081E}" type="presParOf" srcId="{0A9D9808-2ADA-4EF6-BB11-59E72ABA3C14}" destId="{35CB6AF3-6FE4-4C9D-91A6-932504509265}" srcOrd="0" destOrd="0" presId="urn:microsoft.com/office/officeart/2018/2/layout/IconLabelDescriptionList"/>
    <dgm:cxn modelId="{E944627A-61B6-48ED-94B6-F4D69457C5DF}" type="presParOf" srcId="{0A9D9808-2ADA-4EF6-BB11-59E72ABA3C14}" destId="{04D4D660-4EF2-4A93-BBBC-002A28FA6846}" srcOrd="1" destOrd="0" presId="urn:microsoft.com/office/officeart/2018/2/layout/IconLabelDescriptionList"/>
    <dgm:cxn modelId="{ED079874-3AA7-466C-BF30-4A6EA58733FA}" type="presParOf" srcId="{0A9D9808-2ADA-4EF6-BB11-59E72ABA3C14}" destId="{698CB704-4C15-4736-B76B-1AF26ACAFF99}" srcOrd="2" destOrd="0" presId="urn:microsoft.com/office/officeart/2018/2/layout/IconLabelDescriptionList"/>
    <dgm:cxn modelId="{43E68A30-263E-4BCA-9584-CBEAE0FF1675}" type="presParOf" srcId="{0A9D9808-2ADA-4EF6-BB11-59E72ABA3C14}" destId="{0DC85A64-7ADF-48AF-81AB-9A950FB0DCFC}" srcOrd="3" destOrd="0" presId="urn:microsoft.com/office/officeart/2018/2/layout/IconLabelDescriptionList"/>
    <dgm:cxn modelId="{3D2DE13A-5CCF-415A-B083-CB8F3740E0A4}" type="presParOf" srcId="{0A9D9808-2ADA-4EF6-BB11-59E72ABA3C14}" destId="{1B3BA080-13CC-41E4-A503-CB86DB7501D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34469-DE90-4344-8628-A974630506D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D499BEA-2B91-420C-A982-66745D022590}">
      <dgm:prSet/>
      <dgm:spPr/>
      <dgm:t>
        <a:bodyPr/>
        <a:lstStyle/>
        <a:p>
          <a:r>
            <a:rPr lang="en-US"/>
            <a:t>Adresse de broadcast : par défaut la dernière de la plage</a:t>
          </a:r>
        </a:p>
      </dgm:t>
    </dgm:pt>
    <dgm:pt modelId="{26647940-6501-45EC-BD83-3DEDADA844C5}" type="parTrans" cxnId="{0EE63639-280E-4033-80A8-B252C7BA25D9}">
      <dgm:prSet/>
      <dgm:spPr/>
      <dgm:t>
        <a:bodyPr/>
        <a:lstStyle/>
        <a:p>
          <a:endParaRPr lang="en-US"/>
        </a:p>
      </dgm:t>
    </dgm:pt>
    <dgm:pt modelId="{2D6884E5-871C-48F0-8583-E415A0C1864A}" type="sibTrans" cxnId="{0EE63639-280E-4033-80A8-B252C7BA25D9}">
      <dgm:prSet/>
      <dgm:spPr/>
      <dgm:t>
        <a:bodyPr/>
        <a:lstStyle/>
        <a:p>
          <a:endParaRPr lang="en-US"/>
        </a:p>
      </dgm:t>
    </dgm:pt>
    <dgm:pt modelId="{8BB2A599-B31C-4F5A-B13D-D0C45AC306EB}">
      <dgm:prSet/>
      <dgm:spPr/>
      <dgm:t>
        <a:bodyPr/>
        <a:lstStyle/>
        <a:p>
          <a:r>
            <a:rPr lang="en-US"/>
            <a:t>Adresse de loopback : 127.0.0.1</a:t>
          </a:r>
        </a:p>
      </dgm:t>
    </dgm:pt>
    <dgm:pt modelId="{AAA1B613-7FA2-41E7-829E-A0C94561A736}" type="parTrans" cxnId="{7083C520-8B1A-4729-830C-636A4021A237}">
      <dgm:prSet/>
      <dgm:spPr/>
      <dgm:t>
        <a:bodyPr/>
        <a:lstStyle/>
        <a:p>
          <a:endParaRPr lang="en-US"/>
        </a:p>
      </dgm:t>
    </dgm:pt>
    <dgm:pt modelId="{2D233BBD-2318-45CF-8E5B-4E595E8ADB69}" type="sibTrans" cxnId="{7083C520-8B1A-4729-830C-636A4021A237}">
      <dgm:prSet/>
      <dgm:spPr/>
      <dgm:t>
        <a:bodyPr/>
        <a:lstStyle/>
        <a:p>
          <a:endParaRPr lang="en-US"/>
        </a:p>
      </dgm:t>
    </dgm:pt>
    <dgm:pt modelId="{DAFC017F-1819-4E17-BA66-561FF59E52E6}">
      <dgm:prSet/>
      <dgm:spPr/>
      <dgm:t>
        <a:bodyPr/>
        <a:lstStyle/>
        <a:p>
          <a:r>
            <a:rPr lang="en-US"/>
            <a:t>Adresses privées : </a:t>
          </a:r>
        </a:p>
      </dgm:t>
    </dgm:pt>
    <dgm:pt modelId="{7CE2C7D2-0550-466F-877B-D21E1719C4FD}" type="parTrans" cxnId="{CF43DD36-03D4-42BA-B9AD-4D81B80DBC37}">
      <dgm:prSet/>
      <dgm:spPr/>
      <dgm:t>
        <a:bodyPr/>
        <a:lstStyle/>
        <a:p>
          <a:endParaRPr lang="en-US"/>
        </a:p>
      </dgm:t>
    </dgm:pt>
    <dgm:pt modelId="{CDDAB349-5BE4-45B8-8019-7D0FB683DE59}" type="sibTrans" cxnId="{CF43DD36-03D4-42BA-B9AD-4D81B80DBC37}">
      <dgm:prSet/>
      <dgm:spPr/>
      <dgm:t>
        <a:bodyPr/>
        <a:lstStyle/>
        <a:p>
          <a:endParaRPr lang="en-US"/>
        </a:p>
      </dgm:t>
    </dgm:pt>
    <dgm:pt modelId="{423F63AD-08B6-43D4-914C-40CE377E74E9}">
      <dgm:prSet/>
      <dgm:spPr/>
      <dgm:t>
        <a:bodyPr/>
        <a:lstStyle/>
        <a:p>
          <a:r>
            <a:rPr lang="en-US"/>
            <a:t>Non-routables</a:t>
          </a:r>
        </a:p>
      </dgm:t>
    </dgm:pt>
    <dgm:pt modelId="{0D3D950D-23CD-4942-8D72-6CCFD0508D31}" type="parTrans" cxnId="{048578B8-5DAD-423D-B137-662252D32C20}">
      <dgm:prSet/>
      <dgm:spPr/>
      <dgm:t>
        <a:bodyPr/>
        <a:lstStyle/>
        <a:p>
          <a:endParaRPr lang="en-US"/>
        </a:p>
      </dgm:t>
    </dgm:pt>
    <dgm:pt modelId="{CDEBA0CA-C57F-44F9-B5AB-CA88AD7E70F0}" type="sibTrans" cxnId="{048578B8-5DAD-423D-B137-662252D32C20}">
      <dgm:prSet/>
      <dgm:spPr/>
      <dgm:t>
        <a:bodyPr/>
        <a:lstStyle/>
        <a:p>
          <a:endParaRPr lang="en-US"/>
        </a:p>
      </dgm:t>
    </dgm:pt>
    <dgm:pt modelId="{23E83E57-EFF9-4F5C-BA65-1994AAFA3810}">
      <dgm:prSet/>
      <dgm:spPr/>
      <dgm:t>
        <a:bodyPr/>
        <a:lstStyle/>
        <a:p>
          <a:r>
            <a:rPr lang="en-US"/>
            <a:t>Peuvent se répéter dans des domaines de collision différents</a:t>
          </a:r>
        </a:p>
      </dgm:t>
    </dgm:pt>
    <dgm:pt modelId="{F8D683FC-21F3-4901-8A0B-BB26BC24A104}" type="parTrans" cxnId="{E3B6FBD4-14A1-4117-B72F-BEB75E438291}">
      <dgm:prSet/>
      <dgm:spPr/>
      <dgm:t>
        <a:bodyPr/>
        <a:lstStyle/>
        <a:p>
          <a:endParaRPr lang="en-US"/>
        </a:p>
      </dgm:t>
    </dgm:pt>
    <dgm:pt modelId="{88E93231-7C1A-46C2-865C-EB191C454436}" type="sibTrans" cxnId="{E3B6FBD4-14A1-4117-B72F-BEB75E438291}">
      <dgm:prSet/>
      <dgm:spPr/>
      <dgm:t>
        <a:bodyPr/>
        <a:lstStyle/>
        <a:p>
          <a:endParaRPr lang="en-US"/>
        </a:p>
      </dgm:t>
    </dgm:pt>
    <dgm:pt modelId="{1CE43E7D-FF48-4363-9D56-7AFFFBD00B7B}">
      <dgm:prSet/>
      <dgm:spPr/>
      <dgm:t>
        <a:bodyPr/>
        <a:lstStyle/>
        <a:p>
          <a:r>
            <a:rPr lang="en-US"/>
            <a:t>Plages : </a:t>
          </a:r>
          <a:r>
            <a:rPr lang="fr-FR" b="1" i="0"/>
            <a:t>10.0.0.0/8 </a:t>
          </a:r>
          <a:endParaRPr lang="en-US"/>
        </a:p>
      </dgm:t>
    </dgm:pt>
    <dgm:pt modelId="{2595F17C-E97F-40C6-8F15-5D1326709D0A}" type="parTrans" cxnId="{4CBAAB07-AB98-4728-BB56-D50B530C932D}">
      <dgm:prSet/>
      <dgm:spPr/>
      <dgm:t>
        <a:bodyPr/>
        <a:lstStyle/>
        <a:p>
          <a:endParaRPr lang="en-US"/>
        </a:p>
      </dgm:t>
    </dgm:pt>
    <dgm:pt modelId="{AC301DFF-02E5-4FE8-AD41-03C70DE38C05}" type="sibTrans" cxnId="{4CBAAB07-AB98-4728-BB56-D50B530C932D}">
      <dgm:prSet/>
      <dgm:spPr/>
      <dgm:t>
        <a:bodyPr/>
        <a:lstStyle/>
        <a:p>
          <a:endParaRPr lang="en-US"/>
        </a:p>
      </dgm:t>
    </dgm:pt>
    <dgm:pt modelId="{30613C64-776D-4E0F-9970-C1304F1EBD39}">
      <dgm:prSet/>
      <dgm:spPr/>
      <dgm:t>
        <a:bodyPr/>
        <a:lstStyle/>
        <a:p>
          <a:r>
            <a:rPr lang="fr-FR" b="1" i="0"/>
            <a:t>172.16.0.0/12</a:t>
          </a:r>
          <a:endParaRPr lang="en-US"/>
        </a:p>
      </dgm:t>
    </dgm:pt>
    <dgm:pt modelId="{ACFAD4DD-85AC-4BF9-BCCF-C0EFED6B9876}" type="parTrans" cxnId="{71861C86-8A5D-45C2-AC21-5F94EECD83D1}">
      <dgm:prSet/>
      <dgm:spPr/>
      <dgm:t>
        <a:bodyPr/>
        <a:lstStyle/>
        <a:p>
          <a:endParaRPr lang="en-US"/>
        </a:p>
      </dgm:t>
    </dgm:pt>
    <dgm:pt modelId="{5E20540A-4338-4785-A35F-814B482B59A3}" type="sibTrans" cxnId="{71861C86-8A5D-45C2-AC21-5F94EECD83D1}">
      <dgm:prSet/>
      <dgm:spPr/>
      <dgm:t>
        <a:bodyPr/>
        <a:lstStyle/>
        <a:p>
          <a:endParaRPr lang="en-US"/>
        </a:p>
      </dgm:t>
    </dgm:pt>
    <dgm:pt modelId="{0DED6F79-D355-4C7F-A8CB-872F2E03C14E}">
      <dgm:prSet/>
      <dgm:spPr/>
      <dgm:t>
        <a:bodyPr/>
        <a:lstStyle/>
        <a:p>
          <a:r>
            <a:rPr lang="fr-FR" b="1" i="0"/>
            <a:t>192.168.0.0/16</a:t>
          </a:r>
          <a:endParaRPr lang="en-US"/>
        </a:p>
      </dgm:t>
    </dgm:pt>
    <dgm:pt modelId="{48ADB8C2-BB21-4CDD-BE50-86D60DE92D86}" type="parTrans" cxnId="{7E739B3E-F0B6-4F79-B67C-57261C966101}">
      <dgm:prSet/>
      <dgm:spPr/>
      <dgm:t>
        <a:bodyPr/>
        <a:lstStyle/>
        <a:p>
          <a:endParaRPr lang="en-US"/>
        </a:p>
      </dgm:t>
    </dgm:pt>
    <dgm:pt modelId="{718AC008-BC8A-4840-83BD-41650A8CAB2E}" type="sibTrans" cxnId="{7E739B3E-F0B6-4F79-B67C-57261C966101}">
      <dgm:prSet/>
      <dgm:spPr/>
      <dgm:t>
        <a:bodyPr/>
        <a:lstStyle/>
        <a:p>
          <a:endParaRPr lang="en-US"/>
        </a:p>
      </dgm:t>
    </dgm:pt>
    <dgm:pt modelId="{E9005268-6264-454D-8781-FD8B108E9152}">
      <dgm:prSet/>
      <dgm:spPr/>
      <dgm:t>
        <a:bodyPr/>
        <a:lstStyle/>
        <a:p>
          <a:r>
            <a:rPr lang="en-US"/>
            <a:t>Les plages privées sont utilisées pour s'adapter au nombre croissant de périphériques connectés</a:t>
          </a:r>
        </a:p>
      </dgm:t>
    </dgm:pt>
    <dgm:pt modelId="{C20528F4-C170-4128-A365-361D6BAC554D}" type="parTrans" cxnId="{29B5C71E-44DF-440D-8CBF-CE4E215B3201}">
      <dgm:prSet/>
      <dgm:spPr/>
      <dgm:t>
        <a:bodyPr/>
        <a:lstStyle/>
        <a:p>
          <a:endParaRPr lang="en-US"/>
        </a:p>
      </dgm:t>
    </dgm:pt>
    <dgm:pt modelId="{37AC99DB-654D-4016-BFB8-4983F0CD6A25}" type="sibTrans" cxnId="{29B5C71E-44DF-440D-8CBF-CE4E215B3201}">
      <dgm:prSet/>
      <dgm:spPr/>
      <dgm:t>
        <a:bodyPr/>
        <a:lstStyle/>
        <a:p>
          <a:endParaRPr lang="en-US"/>
        </a:p>
      </dgm:t>
    </dgm:pt>
    <dgm:pt modelId="{0E930860-FD49-4DB1-9BD4-D8185C42F31E}" type="pres">
      <dgm:prSet presAssocID="{EB134469-DE90-4344-8628-A974630506DE}" presName="linear" presStyleCnt="0">
        <dgm:presLayoutVars>
          <dgm:dir/>
          <dgm:animLvl val="lvl"/>
          <dgm:resizeHandles val="exact"/>
        </dgm:presLayoutVars>
      </dgm:prSet>
      <dgm:spPr/>
    </dgm:pt>
    <dgm:pt modelId="{7F882B8B-FD80-464E-A195-D5378682C6E4}" type="pres">
      <dgm:prSet presAssocID="{5D499BEA-2B91-420C-A982-66745D022590}" presName="parentLin" presStyleCnt="0"/>
      <dgm:spPr/>
    </dgm:pt>
    <dgm:pt modelId="{C4406F64-69F1-4506-A29D-A8ED496F5EEC}" type="pres">
      <dgm:prSet presAssocID="{5D499BEA-2B91-420C-A982-66745D022590}" presName="parentLeftMargin" presStyleLbl="node1" presStyleIdx="0" presStyleCnt="3"/>
      <dgm:spPr/>
    </dgm:pt>
    <dgm:pt modelId="{20188956-C1C9-4B46-B63B-5B5B3D9BD713}" type="pres">
      <dgm:prSet presAssocID="{5D499BEA-2B91-420C-A982-66745D022590}" presName="parentText" presStyleLbl="node1" presStyleIdx="0" presStyleCnt="3">
        <dgm:presLayoutVars>
          <dgm:chMax val="0"/>
          <dgm:bulletEnabled val="1"/>
        </dgm:presLayoutVars>
      </dgm:prSet>
      <dgm:spPr/>
    </dgm:pt>
    <dgm:pt modelId="{CEE4DEF1-CCB7-45F7-9D16-54F48D381E5A}" type="pres">
      <dgm:prSet presAssocID="{5D499BEA-2B91-420C-A982-66745D022590}" presName="negativeSpace" presStyleCnt="0"/>
      <dgm:spPr/>
    </dgm:pt>
    <dgm:pt modelId="{48FBEF57-CCC6-4072-80DE-2CCC996DB9D8}" type="pres">
      <dgm:prSet presAssocID="{5D499BEA-2B91-420C-A982-66745D022590}" presName="childText" presStyleLbl="conFgAcc1" presStyleIdx="0" presStyleCnt="3">
        <dgm:presLayoutVars>
          <dgm:bulletEnabled val="1"/>
        </dgm:presLayoutVars>
      </dgm:prSet>
      <dgm:spPr/>
    </dgm:pt>
    <dgm:pt modelId="{18D75F6C-2BBC-4F9F-84E7-96B7A875A779}" type="pres">
      <dgm:prSet presAssocID="{2D6884E5-871C-48F0-8583-E415A0C1864A}" presName="spaceBetweenRectangles" presStyleCnt="0"/>
      <dgm:spPr/>
    </dgm:pt>
    <dgm:pt modelId="{1803C201-9EC4-4112-8FDB-A4D8EB60E3A3}" type="pres">
      <dgm:prSet presAssocID="{8BB2A599-B31C-4F5A-B13D-D0C45AC306EB}" presName="parentLin" presStyleCnt="0"/>
      <dgm:spPr/>
    </dgm:pt>
    <dgm:pt modelId="{E8073903-CCF3-40DB-9360-EC9C31FACB32}" type="pres">
      <dgm:prSet presAssocID="{8BB2A599-B31C-4F5A-B13D-D0C45AC306EB}" presName="parentLeftMargin" presStyleLbl="node1" presStyleIdx="0" presStyleCnt="3"/>
      <dgm:spPr/>
    </dgm:pt>
    <dgm:pt modelId="{2C54392B-FD38-41AC-9C34-202920602219}" type="pres">
      <dgm:prSet presAssocID="{8BB2A599-B31C-4F5A-B13D-D0C45AC306EB}" presName="parentText" presStyleLbl="node1" presStyleIdx="1" presStyleCnt="3">
        <dgm:presLayoutVars>
          <dgm:chMax val="0"/>
          <dgm:bulletEnabled val="1"/>
        </dgm:presLayoutVars>
      </dgm:prSet>
      <dgm:spPr/>
    </dgm:pt>
    <dgm:pt modelId="{E76A08E4-1B3D-494E-984D-324918C60D53}" type="pres">
      <dgm:prSet presAssocID="{8BB2A599-B31C-4F5A-B13D-D0C45AC306EB}" presName="negativeSpace" presStyleCnt="0"/>
      <dgm:spPr/>
    </dgm:pt>
    <dgm:pt modelId="{9793C631-BB6C-4CE5-803C-D7F52BE84D70}" type="pres">
      <dgm:prSet presAssocID="{8BB2A599-B31C-4F5A-B13D-D0C45AC306EB}" presName="childText" presStyleLbl="conFgAcc1" presStyleIdx="1" presStyleCnt="3">
        <dgm:presLayoutVars>
          <dgm:bulletEnabled val="1"/>
        </dgm:presLayoutVars>
      </dgm:prSet>
      <dgm:spPr/>
    </dgm:pt>
    <dgm:pt modelId="{6AE4DFBD-F994-4344-98A9-C3B471899282}" type="pres">
      <dgm:prSet presAssocID="{2D233BBD-2318-45CF-8E5B-4E595E8ADB69}" presName="spaceBetweenRectangles" presStyleCnt="0"/>
      <dgm:spPr/>
    </dgm:pt>
    <dgm:pt modelId="{71FD7DD0-D19C-4E76-891B-5CF0A87DABD5}" type="pres">
      <dgm:prSet presAssocID="{DAFC017F-1819-4E17-BA66-561FF59E52E6}" presName="parentLin" presStyleCnt="0"/>
      <dgm:spPr/>
    </dgm:pt>
    <dgm:pt modelId="{A673D467-7194-4134-9F17-9FF7532C93DA}" type="pres">
      <dgm:prSet presAssocID="{DAFC017F-1819-4E17-BA66-561FF59E52E6}" presName="parentLeftMargin" presStyleLbl="node1" presStyleIdx="1" presStyleCnt="3"/>
      <dgm:spPr/>
    </dgm:pt>
    <dgm:pt modelId="{160787C2-FA69-4683-906A-76108556AE80}" type="pres">
      <dgm:prSet presAssocID="{DAFC017F-1819-4E17-BA66-561FF59E52E6}" presName="parentText" presStyleLbl="node1" presStyleIdx="2" presStyleCnt="3">
        <dgm:presLayoutVars>
          <dgm:chMax val="0"/>
          <dgm:bulletEnabled val="1"/>
        </dgm:presLayoutVars>
      </dgm:prSet>
      <dgm:spPr/>
    </dgm:pt>
    <dgm:pt modelId="{F616ED7B-2B52-4DF5-9B6F-E5C1E3268B35}" type="pres">
      <dgm:prSet presAssocID="{DAFC017F-1819-4E17-BA66-561FF59E52E6}" presName="negativeSpace" presStyleCnt="0"/>
      <dgm:spPr/>
    </dgm:pt>
    <dgm:pt modelId="{7BD61A98-2DFB-4A18-B3C2-794FE4999510}" type="pres">
      <dgm:prSet presAssocID="{DAFC017F-1819-4E17-BA66-561FF59E52E6}" presName="childText" presStyleLbl="conFgAcc1" presStyleIdx="2" presStyleCnt="3">
        <dgm:presLayoutVars>
          <dgm:bulletEnabled val="1"/>
        </dgm:presLayoutVars>
      </dgm:prSet>
      <dgm:spPr/>
    </dgm:pt>
  </dgm:ptLst>
  <dgm:cxnLst>
    <dgm:cxn modelId="{4CBAAB07-AB98-4728-BB56-D50B530C932D}" srcId="{DAFC017F-1819-4E17-BA66-561FF59E52E6}" destId="{1CE43E7D-FF48-4363-9D56-7AFFFBD00B7B}" srcOrd="2" destOrd="0" parTransId="{2595F17C-E97F-40C6-8F15-5D1326709D0A}" sibTransId="{AC301DFF-02E5-4FE8-AD41-03C70DE38C05}"/>
    <dgm:cxn modelId="{ABF07314-57BB-4033-B620-2FAF432C71FF}" type="presOf" srcId="{EB134469-DE90-4344-8628-A974630506DE}" destId="{0E930860-FD49-4DB1-9BD4-D8185C42F31E}" srcOrd="0" destOrd="0" presId="urn:microsoft.com/office/officeart/2005/8/layout/list1"/>
    <dgm:cxn modelId="{32819517-1B70-461E-9B53-2FB4F8985C06}" type="presOf" srcId="{30613C64-776D-4E0F-9970-C1304F1EBD39}" destId="{7BD61A98-2DFB-4A18-B3C2-794FE4999510}" srcOrd="0" destOrd="3" presId="urn:microsoft.com/office/officeart/2005/8/layout/list1"/>
    <dgm:cxn modelId="{29B5C71E-44DF-440D-8CBF-CE4E215B3201}" srcId="{DAFC017F-1819-4E17-BA66-561FF59E52E6}" destId="{E9005268-6264-454D-8781-FD8B108E9152}" srcOrd="3" destOrd="0" parTransId="{C20528F4-C170-4128-A365-361D6BAC554D}" sibTransId="{37AC99DB-654D-4016-BFB8-4983F0CD6A25}"/>
    <dgm:cxn modelId="{7190EB1E-4649-4DBB-B9B8-43A3DEFE1487}" type="presOf" srcId="{DAFC017F-1819-4E17-BA66-561FF59E52E6}" destId="{160787C2-FA69-4683-906A-76108556AE80}" srcOrd="1" destOrd="0" presId="urn:microsoft.com/office/officeart/2005/8/layout/list1"/>
    <dgm:cxn modelId="{7083C520-8B1A-4729-830C-636A4021A237}" srcId="{EB134469-DE90-4344-8628-A974630506DE}" destId="{8BB2A599-B31C-4F5A-B13D-D0C45AC306EB}" srcOrd="1" destOrd="0" parTransId="{AAA1B613-7FA2-41E7-829E-A0C94561A736}" sibTransId="{2D233BBD-2318-45CF-8E5B-4E595E8ADB69}"/>
    <dgm:cxn modelId="{17670128-28CA-46F4-8063-7B6E6F5C5E0E}" type="presOf" srcId="{8BB2A599-B31C-4F5A-B13D-D0C45AC306EB}" destId="{2C54392B-FD38-41AC-9C34-202920602219}" srcOrd="1" destOrd="0" presId="urn:microsoft.com/office/officeart/2005/8/layout/list1"/>
    <dgm:cxn modelId="{BAA8E12E-E3D8-443E-88EA-9C518DEF90FB}" type="presOf" srcId="{423F63AD-08B6-43D4-914C-40CE377E74E9}" destId="{7BD61A98-2DFB-4A18-B3C2-794FE4999510}" srcOrd="0" destOrd="0" presId="urn:microsoft.com/office/officeart/2005/8/layout/list1"/>
    <dgm:cxn modelId="{5F441732-6FBD-452A-BCA2-63EBEEDD6EE9}" type="presOf" srcId="{8BB2A599-B31C-4F5A-B13D-D0C45AC306EB}" destId="{E8073903-CCF3-40DB-9360-EC9C31FACB32}" srcOrd="0" destOrd="0" presId="urn:microsoft.com/office/officeart/2005/8/layout/list1"/>
    <dgm:cxn modelId="{CF43DD36-03D4-42BA-B9AD-4D81B80DBC37}" srcId="{EB134469-DE90-4344-8628-A974630506DE}" destId="{DAFC017F-1819-4E17-BA66-561FF59E52E6}" srcOrd="2" destOrd="0" parTransId="{7CE2C7D2-0550-466F-877B-D21E1719C4FD}" sibTransId="{CDDAB349-5BE4-45B8-8019-7D0FB683DE59}"/>
    <dgm:cxn modelId="{0EE63639-280E-4033-80A8-B252C7BA25D9}" srcId="{EB134469-DE90-4344-8628-A974630506DE}" destId="{5D499BEA-2B91-420C-A982-66745D022590}" srcOrd="0" destOrd="0" parTransId="{26647940-6501-45EC-BD83-3DEDADA844C5}" sibTransId="{2D6884E5-871C-48F0-8583-E415A0C1864A}"/>
    <dgm:cxn modelId="{7E739B3E-F0B6-4F79-B67C-57261C966101}" srcId="{1CE43E7D-FF48-4363-9D56-7AFFFBD00B7B}" destId="{0DED6F79-D355-4C7F-A8CB-872F2E03C14E}" srcOrd="1" destOrd="0" parTransId="{48ADB8C2-BB21-4CDD-BE50-86D60DE92D86}" sibTransId="{718AC008-BC8A-4840-83BD-41650A8CAB2E}"/>
    <dgm:cxn modelId="{EACCB860-8BE1-43DE-9086-25A097832618}" type="presOf" srcId="{DAFC017F-1819-4E17-BA66-561FF59E52E6}" destId="{A673D467-7194-4134-9F17-9FF7532C93DA}" srcOrd="0" destOrd="0" presId="urn:microsoft.com/office/officeart/2005/8/layout/list1"/>
    <dgm:cxn modelId="{E9D9F268-EE6C-4A74-8D11-80797F124C13}" type="presOf" srcId="{1CE43E7D-FF48-4363-9D56-7AFFFBD00B7B}" destId="{7BD61A98-2DFB-4A18-B3C2-794FE4999510}" srcOrd="0" destOrd="2" presId="urn:microsoft.com/office/officeart/2005/8/layout/list1"/>
    <dgm:cxn modelId="{EDA80D4A-23A4-4A97-AEC2-4AE566B72ED4}" type="presOf" srcId="{E9005268-6264-454D-8781-FD8B108E9152}" destId="{7BD61A98-2DFB-4A18-B3C2-794FE4999510}" srcOrd="0" destOrd="5" presId="urn:microsoft.com/office/officeart/2005/8/layout/list1"/>
    <dgm:cxn modelId="{B7936981-8BE3-4911-B02A-66DC4A840F52}" type="presOf" srcId="{23E83E57-EFF9-4F5C-BA65-1994AAFA3810}" destId="{7BD61A98-2DFB-4A18-B3C2-794FE4999510}" srcOrd="0" destOrd="1" presId="urn:microsoft.com/office/officeart/2005/8/layout/list1"/>
    <dgm:cxn modelId="{71861C86-8A5D-45C2-AC21-5F94EECD83D1}" srcId="{1CE43E7D-FF48-4363-9D56-7AFFFBD00B7B}" destId="{30613C64-776D-4E0F-9970-C1304F1EBD39}" srcOrd="0" destOrd="0" parTransId="{ACFAD4DD-85AC-4BF9-BCCF-C0EFED6B9876}" sibTransId="{5E20540A-4338-4785-A35F-814B482B59A3}"/>
    <dgm:cxn modelId="{C99CB58B-5A8B-4D76-A299-70DDA5BA9C79}" type="presOf" srcId="{5D499BEA-2B91-420C-A982-66745D022590}" destId="{C4406F64-69F1-4506-A29D-A8ED496F5EEC}" srcOrd="0" destOrd="0" presId="urn:microsoft.com/office/officeart/2005/8/layout/list1"/>
    <dgm:cxn modelId="{3474D9B4-1099-419B-AB35-A21212709A94}" type="presOf" srcId="{5D499BEA-2B91-420C-A982-66745D022590}" destId="{20188956-C1C9-4B46-B63B-5B5B3D9BD713}" srcOrd="1" destOrd="0" presId="urn:microsoft.com/office/officeart/2005/8/layout/list1"/>
    <dgm:cxn modelId="{048578B8-5DAD-423D-B137-662252D32C20}" srcId="{DAFC017F-1819-4E17-BA66-561FF59E52E6}" destId="{423F63AD-08B6-43D4-914C-40CE377E74E9}" srcOrd="0" destOrd="0" parTransId="{0D3D950D-23CD-4942-8D72-6CCFD0508D31}" sibTransId="{CDEBA0CA-C57F-44F9-B5AB-CA88AD7E70F0}"/>
    <dgm:cxn modelId="{E3B6FBD4-14A1-4117-B72F-BEB75E438291}" srcId="{DAFC017F-1819-4E17-BA66-561FF59E52E6}" destId="{23E83E57-EFF9-4F5C-BA65-1994AAFA3810}" srcOrd="1" destOrd="0" parTransId="{F8D683FC-21F3-4901-8A0B-BB26BC24A104}" sibTransId="{88E93231-7C1A-46C2-865C-EB191C454436}"/>
    <dgm:cxn modelId="{AAC4A7DF-6E2A-49FC-AAC1-88AABF9E517B}" type="presOf" srcId="{0DED6F79-D355-4C7F-A8CB-872F2E03C14E}" destId="{7BD61A98-2DFB-4A18-B3C2-794FE4999510}" srcOrd="0" destOrd="4" presId="urn:microsoft.com/office/officeart/2005/8/layout/list1"/>
    <dgm:cxn modelId="{50BCD037-C502-450F-A610-49C713DC4262}" type="presParOf" srcId="{0E930860-FD49-4DB1-9BD4-D8185C42F31E}" destId="{7F882B8B-FD80-464E-A195-D5378682C6E4}" srcOrd="0" destOrd="0" presId="urn:microsoft.com/office/officeart/2005/8/layout/list1"/>
    <dgm:cxn modelId="{6E684F10-43DB-46D5-93F4-CAD71F829BAD}" type="presParOf" srcId="{7F882B8B-FD80-464E-A195-D5378682C6E4}" destId="{C4406F64-69F1-4506-A29D-A8ED496F5EEC}" srcOrd="0" destOrd="0" presId="urn:microsoft.com/office/officeart/2005/8/layout/list1"/>
    <dgm:cxn modelId="{D521D726-A769-404A-ACD2-DC5BA431661B}" type="presParOf" srcId="{7F882B8B-FD80-464E-A195-D5378682C6E4}" destId="{20188956-C1C9-4B46-B63B-5B5B3D9BD713}" srcOrd="1" destOrd="0" presId="urn:microsoft.com/office/officeart/2005/8/layout/list1"/>
    <dgm:cxn modelId="{B414214E-B54C-401C-AC44-2CD0125CDEB7}" type="presParOf" srcId="{0E930860-FD49-4DB1-9BD4-D8185C42F31E}" destId="{CEE4DEF1-CCB7-45F7-9D16-54F48D381E5A}" srcOrd="1" destOrd="0" presId="urn:microsoft.com/office/officeart/2005/8/layout/list1"/>
    <dgm:cxn modelId="{2FBBDA53-3290-4AD4-BF60-26F6D8FAE0AB}" type="presParOf" srcId="{0E930860-FD49-4DB1-9BD4-D8185C42F31E}" destId="{48FBEF57-CCC6-4072-80DE-2CCC996DB9D8}" srcOrd="2" destOrd="0" presId="urn:microsoft.com/office/officeart/2005/8/layout/list1"/>
    <dgm:cxn modelId="{40C4BD6A-5F1F-4611-8069-52CECA19D7CE}" type="presParOf" srcId="{0E930860-FD49-4DB1-9BD4-D8185C42F31E}" destId="{18D75F6C-2BBC-4F9F-84E7-96B7A875A779}" srcOrd="3" destOrd="0" presId="urn:microsoft.com/office/officeart/2005/8/layout/list1"/>
    <dgm:cxn modelId="{897DD4EA-1BD5-4B42-BF0E-61077417A2B5}" type="presParOf" srcId="{0E930860-FD49-4DB1-9BD4-D8185C42F31E}" destId="{1803C201-9EC4-4112-8FDB-A4D8EB60E3A3}" srcOrd="4" destOrd="0" presId="urn:microsoft.com/office/officeart/2005/8/layout/list1"/>
    <dgm:cxn modelId="{E37E548B-AA3A-4F81-B6C8-ABC1EAEA0C78}" type="presParOf" srcId="{1803C201-9EC4-4112-8FDB-A4D8EB60E3A3}" destId="{E8073903-CCF3-40DB-9360-EC9C31FACB32}" srcOrd="0" destOrd="0" presId="urn:microsoft.com/office/officeart/2005/8/layout/list1"/>
    <dgm:cxn modelId="{6465F384-1580-482C-AF4C-3699F1C5023A}" type="presParOf" srcId="{1803C201-9EC4-4112-8FDB-A4D8EB60E3A3}" destId="{2C54392B-FD38-41AC-9C34-202920602219}" srcOrd="1" destOrd="0" presId="urn:microsoft.com/office/officeart/2005/8/layout/list1"/>
    <dgm:cxn modelId="{374B796D-8DCA-4A7D-B1F1-DD75BD121B11}" type="presParOf" srcId="{0E930860-FD49-4DB1-9BD4-D8185C42F31E}" destId="{E76A08E4-1B3D-494E-984D-324918C60D53}" srcOrd="5" destOrd="0" presId="urn:microsoft.com/office/officeart/2005/8/layout/list1"/>
    <dgm:cxn modelId="{FB6234D2-FCFA-46EE-9893-0ED670924F77}" type="presParOf" srcId="{0E930860-FD49-4DB1-9BD4-D8185C42F31E}" destId="{9793C631-BB6C-4CE5-803C-D7F52BE84D70}" srcOrd="6" destOrd="0" presId="urn:microsoft.com/office/officeart/2005/8/layout/list1"/>
    <dgm:cxn modelId="{03113FA4-E927-4BAF-B128-E99E7DA90615}" type="presParOf" srcId="{0E930860-FD49-4DB1-9BD4-D8185C42F31E}" destId="{6AE4DFBD-F994-4344-98A9-C3B471899282}" srcOrd="7" destOrd="0" presId="urn:microsoft.com/office/officeart/2005/8/layout/list1"/>
    <dgm:cxn modelId="{43EB8217-89DB-4393-BA51-2297F4E3D56E}" type="presParOf" srcId="{0E930860-FD49-4DB1-9BD4-D8185C42F31E}" destId="{71FD7DD0-D19C-4E76-891B-5CF0A87DABD5}" srcOrd="8" destOrd="0" presId="urn:microsoft.com/office/officeart/2005/8/layout/list1"/>
    <dgm:cxn modelId="{DEEF61E2-1EE7-461A-9395-D70D2510A913}" type="presParOf" srcId="{71FD7DD0-D19C-4E76-891B-5CF0A87DABD5}" destId="{A673D467-7194-4134-9F17-9FF7532C93DA}" srcOrd="0" destOrd="0" presId="urn:microsoft.com/office/officeart/2005/8/layout/list1"/>
    <dgm:cxn modelId="{1047D0B6-63CC-4E58-8E88-2DDBF7F8E4F1}" type="presParOf" srcId="{71FD7DD0-D19C-4E76-891B-5CF0A87DABD5}" destId="{160787C2-FA69-4683-906A-76108556AE80}" srcOrd="1" destOrd="0" presId="urn:microsoft.com/office/officeart/2005/8/layout/list1"/>
    <dgm:cxn modelId="{88D6C101-B406-4255-8883-5F22CECCCDF6}" type="presParOf" srcId="{0E930860-FD49-4DB1-9BD4-D8185C42F31E}" destId="{F616ED7B-2B52-4DF5-9B6F-E5C1E3268B35}" srcOrd="9" destOrd="0" presId="urn:microsoft.com/office/officeart/2005/8/layout/list1"/>
    <dgm:cxn modelId="{4EC76CBC-798F-4064-A5DF-34E163F560F2}" type="presParOf" srcId="{0E930860-FD49-4DB1-9BD4-D8185C42F31E}" destId="{7BD61A98-2DFB-4A18-B3C2-794FE499951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38002-5828-4C0E-AC3A-269067C3E9F2}"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C9D4391C-B65E-4992-9968-992BB4E33BB1}">
      <dgm:prSet/>
      <dgm:spPr/>
      <dgm:t>
        <a:bodyPr/>
        <a:lstStyle/>
        <a:p>
          <a:r>
            <a:rPr lang="en-US"/>
            <a:t>Comment savoir quelle adresse MAC correspond à quelle adresse IP ?</a:t>
          </a:r>
        </a:p>
      </dgm:t>
    </dgm:pt>
    <dgm:pt modelId="{3D3CFE8C-DBE0-46EA-BDAC-028A7BE1DB3F}" type="parTrans" cxnId="{DD04686C-A194-4B6E-A01C-F648F76DA135}">
      <dgm:prSet/>
      <dgm:spPr/>
      <dgm:t>
        <a:bodyPr/>
        <a:lstStyle/>
        <a:p>
          <a:endParaRPr lang="en-US"/>
        </a:p>
      </dgm:t>
    </dgm:pt>
    <dgm:pt modelId="{0EC25B92-D46A-476E-8A22-E58933A0995E}" type="sibTrans" cxnId="{DD04686C-A194-4B6E-A01C-F648F76DA135}">
      <dgm:prSet/>
      <dgm:spPr/>
      <dgm:t>
        <a:bodyPr/>
        <a:lstStyle/>
        <a:p>
          <a:endParaRPr lang="en-US"/>
        </a:p>
      </dgm:t>
    </dgm:pt>
    <dgm:pt modelId="{F5AC3111-AAA0-475A-B9F8-C0070FBCC24C}">
      <dgm:prSet/>
      <dgm:spPr/>
      <dgm:t>
        <a:bodyPr/>
        <a:lstStyle/>
        <a:p>
          <a:r>
            <a:rPr lang="en-US"/>
            <a:t>Protocole ARP, couche 2 </a:t>
          </a:r>
        </a:p>
      </dgm:t>
    </dgm:pt>
    <dgm:pt modelId="{78D9FC16-4A95-4BB8-A39B-01B38CD62DC6}" type="parTrans" cxnId="{80C83EC2-FD0D-4A72-972D-1A10109FAE50}">
      <dgm:prSet/>
      <dgm:spPr/>
      <dgm:t>
        <a:bodyPr/>
        <a:lstStyle/>
        <a:p>
          <a:endParaRPr lang="en-US"/>
        </a:p>
      </dgm:t>
    </dgm:pt>
    <dgm:pt modelId="{66B06E03-8213-4C20-B010-CA86AE13DB49}" type="sibTrans" cxnId="{80C83EC2-FD0D-4A72-972D-1A10109FAE50}">
      <dgm:prSet/>
      <dgm:spPr/>
      <dgm:t>
        <a:bodyPr/>
        <a:lstStyle/>
        <a:p>
          <a:endParaRPr lang="en-US"/>
        </a:p>
      </dgm:t>
    </dgm:pt>
    <dgm:pt modelId="{0E722FB7-614D-438E-91A3-5D7E7C66B168}">
      <dgm:prSet/>
      <dgm:spPr/>
      <dgm:t>
        <a:bodyPr/>
        <a:lstStyle/>
        <a:p>
          <a:r>
            <a:rPr lang="en-US"/>
            <a:t>Ne peut s'exécuter que dans un seul réseau (DC)</a:t>
          </a:r>
        </a:p>
      </dgm:t>
    </dgm:pt>
    <dgm:pt modelId="{164591AA-80C4-4FB9-966E-E1022C60F66D}" type="parTrans" cxnId="{39DDF378-5958-4447-8D01-FA090E434E10}">
      <dgm:prSet/>
      <dgm:spPr/>
      <dgm:t>
        <a:bodyPr/>
        <a:lstStyle/>
        <a:p>
          <a:endParaRPr lang="en-US"/>
        </a:p>
      </dgm:t>
    </dgm:pt>
    <dgm:pt modelId="{0DF16A91-8571-4222-BB03-C3AAC6C69D02}" type="sibTrans" cxnId="{39DDF378-5958-4447-8D01-FA090E434E10}">
      <dgm:prSet/>
      <dgm:spPr/>
      <dgm:t>
        <a:bodyPr/>
        <a:lstStyle/>
        <a:p>
          <a:endParaRPr lang="en-US"/>
        </a:p>
      </dgm:t>
    </dgm:pt>
    <dgm:pt modelId="{FEF02FE0-6CEF-4284-9D0E-C1C27E352C52}">
      <dgm:prSet/>
      <dgm:spPr/>
      <dgm:t>
        <a:bodyPr/>
        <a:lstStyle/>
        <a:p>
          <a:r>
            <a:rPr lang="en-US"/>
            <a:t>Exécuté par une machine cherchant une @ MAC à partir d'une @IP et une machine qui connaît l'@MAC cherchée</a:t>
          </a:r>
        </a:p>
      </dgm:t>
    </dgm:pt>
    <dgm:pt modelId="{C10D3A66-F96F-4A43-AFC9-39A3E7FF0745}" type="parTrans" cxnId="{2AFE2936-1A1A-4F8E-B4FB-94F82C3F9260}">
      <dgm:prSet/>
      <dgm:spPr/>
      <dgm:t>
        <a:bodyPr/>
        <a:lstStyle/>
        <a:p>
          <a:endParaRPr lang="en-US"/>
        </a:p>
      </dgm:t>
    </dgm:pt>
    <dgm:pt modelId="{1EED6583-968E-48E7-B639-64D69ADD8DB5}" type="sibTrans" cxnId="{2AFE2936-1A1A-4F8E-B4FB-94F82C3F9260}">
      <dgm:prSet/>
      <dgm:spPr/>
      <dgm:t>
        <a:bodyPr/>
        <a:lstStyle/>
        <a:p>
          <a:endParaRPr lang="en-US"/>
        </a:p>
      </dgm:t>
    </dgm:pt>
    <dgm:pt modelId="{8B241941-190E-4C13-B221-75B7A8F6CA33}">
      <dgm:prSet/>
      <dgm:spPr/>
      <dgm:t>
        <a:bodyPr/>
        <a:lstStyle/>
        <a:p>
          <a:r>
            <a:rPr lang="fr-FR"/>
            <a:t>ARP : 2 types de messages : requête, réponse, encapsulées en Ethernet</a:t>
          </a:r>
          <a:endParaRPr lang="en-US"/>
        </a:p>
      </dgm:t>
    </dgm:pt>
    <dgm:pt modelId="{D7B0603C-9C2D-4F2F-8B48-139E17BF4CFD}" type="parTrans" cxnId="{6F9375E6-D55B-4C56-A911-566B0010B656}">
      <dgm:prSet/>
      <dgm:spPr/>
      <dgm:t>
        <a:bodyPr/>
        <a:lstStyle/>
        <a:p>
          <a:endParaRPr lang="en-US"/>
        </a:p>
      </dgm:t>
    </dgm:pt>
    <dgm:pt modelId="{DAC1AB2E-1EEE-4253-8723-CB99BA74CEB4}" type="sibTrans" cxnId="{6F9375E6-D55B-4C56-A911-566B0010B656}">
      <dgm:prSet/>
      <dgm:spPr/>
      <dgm:t>
        <a:bodyPr/>
        <a:lstStyle/>
        <a:p>
          <a:endParaRPr lang="en-US"/>
        </a:p>
      </dgm:t>
    </dgm:pt>
    <dgm:pt modelId="{45C4724F-84DA-4047-86EB-A90C96C92A31}">
      <dgm:prSet/>
      <dgm:spPr/>
      <dgm:t>
        <a:bodyPr/>
        <a:lstStyle/>
        <a:p>
          <a:r>
            <a:rPr lang="fr-FR"/>
            <a:t>En-tête spécifique ARP </a:t>
          </a:r>
          <a:endParaRPr lang="en-US"/>
        </a:p>
      </dgm:t>
    </dgm:pt>
    <dgm:pt modelId="{2BCC85E8-6C5E-41AA-9D4E-8C54E56B4572}" type="parTrans" cxnId="{B23540CE-776E-4C83-8AC6-4218DAC906BB}">
      <dgm:prSet/>
      <dgm:spPr/>
      <dgm:t>
        <a:bodyPr/>
        <a:lstStyle/>
        <a:p>
          <a:endParaRPr lang="en-US"/>
        </a:p>
      </dgm:t>
    </dgm:pt>
    <dgm:pt modelId="{C63D0BE8-94EB-490B-8AFA-A4CC95B44D0E}" type="sibTrans" cxnId="{B23540CE-776E-4C83-8AC6-4218DAC906BB}">
      <dgm:prSet/>
      <dgm:spPr/>
      <dgm:t>
        <a:bodyPr/>
        <a:lstStyle/>
        <a:p>
          <a:endParaRPr lang="en-US"/>
        </a:p>
      </dgm:t>
    </dgm:pt>
    <dgm:pt modelId="{2D5D138B-3BD0-4BD6-9B73-AFFC111FB762}">
      <dgm:prSet/>
      <dgm:spPr/>
      <dgm:t>
        <a:bodyPr/>
        <a:lstStyle/>
        <a:p>
          <a:r>
            <a:rPr lang="fr-FR"/>
            <a:t>Chaque message ARP spécifie : </a:t>
          </a:r>
          <a:endParaRPr lang="en-US"/>
        </a:p>
      </dgm:t>
    </dgm:pt>
    <dgm:pt modelId="{EA5642E9-FA2B-49A2-9FEA-8F3E1BEDCAFE}" type="parTrans" cxnId="{C38E11A3-1E2E-42D8-974A-09D4024B4D06}">
      <dgm:prSet/>
      <dgm:spPr/>
      <dgm:t>
        <a:bodyPr/>
        <a:lstStyle/>
        <a:p>
          <a:endParaRPr lang="en-US"/>
        </a:p>
      </dgm:t>
    </dgm:pt>
    <dgm:pt modelId="{D84C486F-EB8C-4C52-A358-520694DAE5FB}" type="sibTrans" cxnId="{C38E11A3-1E2E-42D8-974A-09D4024B4D06}">
      <dgm:prSet/>
      <dgm:spPr/>
      <dgm:t>
        <a:bodyPr/>
        <a:lstStyle/>
        <a:p>
          <a:endParaRPr lang="en-US"/>
        </a:p>
      </dgm:t>
    </dgm:pt>
    <dgm:pt modelId="{E5CFBA06-5138-45B0-8DA2-2E50F922F4A7}">
      <dgm:prSet/>
      <dgm:spPr/>
      <dgm:t>
        <a:bodyPr/>
        <a:lstStyle/>
        <a:p>
          <a:r>
            <a:rPr lang="fr-FR"/>
            <a:t>Machine src : @MAC, @IP</a:t>
          </a:r>
          <a:endParaRPr lang="en-US"/>
        </a:p>
      </dgm:t>
    </dgm:pt>
    <dgm:pt modelId="{57FBFDBD-A9AC-49C4-ADBD-0EBB3A6F3BB8}" type="parTrans" cxnId="{CE5BD6A1-0F69-466E-9F87-40F96D2E1C7B}">
      <dgm:prSet/>
      <dgm:spPr/>
      <dgm:t>
        <a:bodyPr/>
        <a:lstStyle/>
        <a:p>
          <a:endParaRPr lang="en-US"/>
        </a:p>
      </dgm:t>
    </dgm:pt>
    <dgm:pt modelId="{C1C3914E-81E1-476B-9C16-873067687F9B}" type="sibTrans" cxnId="{CE5BD6A1-0F69-466E-9F87-40F96D2E1C7B}">
      <dgm:prSet/>
      <dgm:spPr/>
      <dgm:t>
        <a:bodyPr/>
        <a:lstStyle/>
        <a:p>
          <a:endParaRPr lang="en-US"/>
        </a:p>
      </dgm:t>
    </dgm:pt>
    <dgm:pt modelId="{411806A1-ACD4-401F-8EEF-9785EBAC91A2}">
      <dgm:prSet/>
      <dgm:spPr/>
      <dgm:t>
        <a:bodyPr/>
        <a:lstStyle/>
        <a:p>
          <a:r>
            <a:rPr lang="fr-FR"/>
            <a:t>Machine dst : @MAC</a:t>
          </a:r>
          <a:endParaRPr lang="en-US"/>
        </a:p>
      </dgm:t>
    </dgm:pt>
    <dgm:pt modelId="{EA749908-841F-48DA-9146-013FB1D99F3F}" type="parTrans" cxnId="{B588A52A-D0C1-4560-8F8C-93888A214E6D}">
      <dgm:prSet/>
      <dgm:spPr/>
      <dgm:t>
        <a:bodyPr/>
        <a:lstStyle/>
        <a:p>
          <a:endParaRPr lang="en-US"/>
        </a:p>
      </dgm:t>
    </dgm:pt>
    <dgm:pt modelId="{79092EDA-36F5-456F-99FE-50F9725E55F8}" type="sibTrans" cxnId="{B588A52A-D0C1-4560-8F8C-93888A214E6D}">
      <dgm:prSet/>
      <dgm:spPr/>
      <dgm:t>
        <a:bodyPr/>
        <a:lstStyle/>
        <a:p>
          <a:endParaRPr lang="en-US"/>
        </a:p>
      </dgm:t>
    </dgm:pt>
    <dgm:pt modelId="{150A1AFB-2A2A-4AE6-983E-521913330759}">
      <dgm:prSet/>
      <dgm:spPr/>
      <dgm:t>
        <a:bodyPr/>
        <a:lstStyle/>
        <a:p>
          <a:r>
            <a:rPr lang="fr-FR"/>
            <a:t>Machine "cible" : @MAC, @IP</a:t>
          </a:r>
          <a:endParaRPr lang="en-US"/>
        </a:p>
      </dgm:t>
    </dgm:pt>
    <dgm:pt modelId="{4BD38467-7E9B-42CC-89A4-06C320D1AC43}" type="parTrans" cxnId="{ECD34EFD-B0C4-46EE-914E-A8EFA1744289}">
      <dgm:prSet/>
      <dgm:spPr/>
      <dgm:t>
        <a:bodyPr/>
        <a:lstStyle/>
        <a:p>
          <a:endParaRPr lang="en-US"/>
        </a:p>
      </dgm:t>
    </dgm:pt>
    <dgm:pt modelId="{E765E1E5-4B57-4B80-A961-A75A839580BD}" type="sibTrans" cxnId="{ECD34EFD-B0C4-46EE-914E-A8EFA1744289}">
      <dgm:prSet/>
      <dgm:spPr/>
      <dgm:t>
        <a:bodyPr/>
        <a:lstStyle/>
        <a:p>
          <a:endParaRPr lang="en-US"/>
        </a:p>
      </dgm:t>
    </dgm:pt>
    <dgm:pt modelId="{F001334D-916C-4781-BB23-87308569A9F0}" type="pres">
      <dgm:prSet presAssocID="{4E138002-5828-4C0E-AC3A-269067C3E9F2}" presName="linear" presStyleCnt="0">
        <dgm:presLayoutVars>
          <dgm:dir/>
          <dgm:animLvl val="lvl"/>
          <dgm:resizeHandles val="exact"/>
        </dgm:presLayoutVars>
      </dgm:prSet>
      <dgm:spPr/>
    </dgm:pt>
    <dgm:pt modelId="{29F1B0FD-4F80-410D-8958-C9A8FD6ED406}" type="pres">
      <dgm:prSet presAssocID="{C9D4391C-B65E-4992-9968-992BB4E33BB1}" presName="parentLin" presStyleCnt="0"/>
      <dgm:spPr/>
    </dgm:pt>
    <dgm:pt modelId="{5F67058B-F5C3-431F-A0A1-3B1FF993398B}" type="pres">
      <dgm:prSet presAssocID="{C9D4391C-B65E-4992-9968-992BB4E33BB1}" presName="parentLeftMargin" presStyleLbl="node1" presStyleIdx="0" presStyleCnt="2"/>
      <dgm:spPr/>
    </dgm:pt>
    <dgm:pt modelId="{8D769C18-8D62-4E1D-BEB5-8232624B7617}" type="pres">
      <dgm:prSet presAssocID="{C9D4391C-B65E-4992-9968-992BB4E33BB1}" presName="parentText" presStyleLbl="node1" presStyleIdx="0" presStyleCnt="2">
        <dgm:presLayoutVars>
          <dgm:chMax val="0"/>
          <dgm:bulletEnabled val="1"/>
        </dgm:presLayoutVars>
      </dgm:prSet>
      <dgm:spPr/>
    </dgm:pt>
    <dgm:pt modelId="{9F09C2F0-39EA-43D9-A7D7-DD11E99B08C8}" type="pres">
      <dgm:prSet presAssocID="{C9D4391C-B65E-4992-9968-992BB4E33BB1}" presName="negativeSpace" presStyleCnt="0"/>
      <dgm:spPr/>
    </dgm:pt>
    <dgm:pt modelId="{15CC9F04-C160-4AB3-B80B-547864A84F59}" type="pres">
      <dgm:prSet presAssocID="{C9D4391C-B65E-4992-9968-992BB4E33BB1}" presName="childText" presStyleLbl="conFgAcc1" presStyleIdx="0" presStyleCnt="2">
        <dgm:presLayoutVars>
          <dgm:bulletEnabled val="1"/>
        </dgm:presLayoutVars>
      </dgm:prSet>
      <dgm:spPr/>
    </dgm:pt>
    <dgm:pt modelId="{51B6D7B2-B124-48F5-8408-4C460E1F5E28}" type="pres">
      <dgm:prSet presAssocID="{0EC25B92-D46A-476E-8A22-E58933A0995E}" presName="spaceBetweenRectangles" presStyleCnt="0"/>
      <dgm:spPr/>
    </dgm:pt>
    <dgm:pt modelId="{55EEC7B3-CC78-45F5-A2B6-40C1BF4EB16C}" type="pres">
      <dgm:prSet presAssocID="{8B241941-190E-4C13-B221-75B7A8F6CA33}" presName="parentLin" presStyleCnt="0"/>
      <dgm:spPr/>
    </dgm:pt>
    <dgm:pt modelId="{8BB0DAC6-CCBE-4254-A7F6-B7931F240070}" type="pres">
      <dgm:prSet presAssocID="{8B241941-190E-4C13-B221-75B7A8F6CA33}" presName="parentLeftMargin" presStyleLbl="node1" presStyleIdx="0" presStyleCnt="2"/>
      <dgm:spPr/>
    </dgm:pt>
    <dgm:pt modelId="{59B5A788-A22E-4C98-82C6-E6A27A030C3C}" type="pres">
      <dgm:prSet presAssocID="{8B241941-190E-4C13-B221-75B7A8F6CA33}" presName="parentText" presStyleLbl="node1" presStyleIdx="1" presStyleCnt="2">
        <dgm:presLayoutVars>
          <dgm:chMax val="0"/>
          <dgm:bulletEnabled val="1"/>
        </dgm:presLayoutVars>
      </dgm:prSet>
      <dgm:spPr/>
    </dgm:pt>
    <dgm:pt modelId="{92881C39-7CB3-4FB6-8606-895C818E1480}" type="pres">
      <dgm:prSet presAssocID="{8B241941-190E-4C13-B221-75B7A8F6CA33}" presName="negativeSpace" presStyleCnt="0"/>
      <dgm:spPr/>
    </dgm:pt>
    <dgm:pt modelId="{3F6AAF78-16FD-4445-B9AA-3C5DB0AF5F15}" type="pres">
      <dgm:prSet presAssocID="{8B241941-190E-4C13-B221-75B7A8F6CA33}" presName="childText" presStyleLbl="conFgAcc1" presStyleIdx="1" presStyleCnt="2">
        <dgm:presLayoutVars>
          <dgm:bulletEnabled val="1"/>
        </dgm:presLayoutVars>
      </dgm:prSet>
      <dgm:spPr/>
    </dgm:pt>
  </dgm:ptLst>
  <dgm:cxnLst>
    <dgm:cxn modelId="{1E8D5C00-C496-47B6-971F-6EB971652B68}" type="presOf" srcId="{411806A1-ACD4-401F-8EEF-9785EBAC91A2}" destId="{3F6AAF78-16FD-4445-B9AA-3C5DB0AF5F15}" srcOrd="0" destOrd="3" presId="urn:microsoft.com/office/officeart/2005/8/layout/list1"/>
    <dgm:cxn modelId="{B588A52A-D0C1-4560-8F8C-93888A214E6D}" srcId="{2D5D138B-3BD0-4BD6-9B73-AFFC111FB762}" destId="{411806A1-ACD4-401F-8EEF-9785EBAC91A2}" srcOrd="1" destOrd="0" parTransId="{EA749908-841F-48DA-9146-013FB1D99F3F}" sibTransId="{79092EDA-36F5-456F-99FE-50F9725E55F8}"/>
    <dgm:cxn modelId="{2AFE2936-1A1A-4F8E-B4FB-94F82C3F9260}" srcId="{C9D4391C-B65E-4992-9968-992BB4E33BB1}" destId="{FEF02FE0-6CEF-4284-9D0E-C1C27E352C52}" srcOrd="2" destOrd="0" parTransId="{C10D3A66-F96F-4A43-AFC9-39A3E7FF0745}" sibTransId="{1EED6583-968E-48E7-B639-64D69ADD8DB5}"/>
    <dgm:cxn modelId="{17445F46-9563-4714-90C0-B82429704227}" type="presOf" srcId="{8B241941-190E-4C13-B221-75B7A8F6CA33}" destId="{59B5A788-A22E-4C98-82C6-E6A27A030C3C}" srcOrd="1" destOrd="0" presId="urn:microsoft.com/office/officeart/2005/8/layout/list1"/>
    <dgm:cxn modelId="{53C87F68-F9A6-4936-8A18-988A294F8279}" type="presOf" srcId="{F5AC3111-AAA0-475A-B9F8-C0070FBCC24C}" destId="{15CC9F04-C160-4AB3-B80B-547864A84F59}" srcOrd="0" destOrd="0" presId="urn:microsoft.com/office/officeart/2005/8/layout/list1"/>
    <dgm:cxn modelId="{D2137D6A-3743-43EE-8BEC-BAA5D2251045}" type="presOf" srcId="{150A1AFB-2A2A-4AE6-983E-521913330759}" destId="{3F6AAF78-16FD-4445-B9AA-3C5DB0AF5F15}" srcOrd="0" destOrd="4" presId="urn:microsoft.com/office/officeart/2005/8/layout/list1"/>
    <dgm:cxn modelId="{DD04686C-A194-4B6E-A01C-F648F76DA135}" srcId="{4E138002-5828-4C0E-AC3A-269067C3E9F2}" destId="{C9D4391C-B65E-4992-9968-992BB4E33BB1}" srcOrd="0" destOrd="0" parTransId="{3D3CFE8C-DBE0-46EA-BDAC-028A7BE1DB3F}" sibTransId="{0EC25B92-D46A-476E-8A22-E58933A0995E}"/>
    <dgm:cxn modelId="{39DDF378-5958-4447-8D01-FA090E434E10}" srcId="{C9D4391C-B65E-4992-9968-992BB4E33BB1}" destId="{0E722FB7-614D-438E-91A3-5D7E7C66B168}" srcOrd="1" destOrd="0" parTransId="{164591AA-80C4-4FB9-966E-E1022C60F66D}" sibTransId="{0DF16A91-8571-4222-BB03-C3AAC6C69D02}"/>
    <dgm:cxn modelId="{45C0417C-E133-4C68-B6B6-B51EE3620807}" type="presOf" srcId="{C9D4391C-B65E-4992-9968-992BB4E33BB1}" destId="{5F67058B-F5C3-431F-A0A1-3B1FF993398B}" srcOrd="0" destOrd="0" presId="urn:microsoft.com/office/officeart/2005/8/layout/list1"/>
    <dgm:cxn modelId="{11177C8A-A28F-4A54-BC5D-D7A1B605E9E4}" type="presOf" srcId="{4E138002-5828-4C0E-AC3A-269067C3E9F2}" destId="{F001334D-916C-4781-BB23-87308569A9F0}" srcOrd="0" destOrd="0" presId="urn:microsoft.com/office/officeart/2005/8/layout/list1"/>
    <dgm:cxn modelId="{213A5C9A-71F4-4CFC-93B0-06C82E2587E4}" type="presOf" srcId="{0E722FB7-614D-438E-91A3-5D7E7C66B168}" destId="{15CC9F04-C160-4AB3-B80B-547864A84F59}" srcOrd="0" destOrd="1" presId="urn:microsoft.com/office/officeart/2005/8/layout/list1"/>
    <dgm:cxn modelId="{CE5BD6A1-0F69-466E-9F87-40F96D2E1C7B}" srcId="{2D5D138B-3BD0-4BD6-9B73-AFFC111FB762}" destId="{E5CFBA06-5138-45B0-8DA2-2E50F922F4A7}" srcOrd="0" destOrd="0" parTransId="{57FBFDBD-A9AC-49C4-ADBD-0EBB3A6F3BB8}" sibTransId="{C1C3914E-81E1-476B-9C16-873067687F9B}"/>
    <dgm:cxn modelId="{C38E11A3-1E2E-42D8-974A-09D4024B4D06}" srcId="{8B241941-190E-4C13-B221-75B7A8F6CA33}" destId="{2D5D138B-3BD0-4BD6-9B73-AFFC111FB762}" srcOrd="1" destOrd="0" parTransId="{EA5642E9-FA2B-49A2-9FEA-8F3E1BEDCAFE}" sibTransId="{D84C486F-EB8C-4C52-A358-520694DAE5FB}"/>
    <dgm:cxn modelId="{80C83EC2-FD0D-4A72-972D-1A10109FAE50}" srcId="{C9D4391C-B65E-4992-9968-992BB4E33BB1}" destId="{F5AC3111-AAA0-475A-B9F8-C0070FBCC24C}" srcOrd="0" destOrd="0" parTransId="{78D9FC16-4A95-4BB8-A39B-01B38CD62DC6}" sibTransId="{66B06E03-8213-4C20-B010-CA86AE13DB49}"/>
    <dgm:cxn modelId="{4F9D96CD-0BD7-4E75-A3DD-6058DBB43E45}" type="presOf" srcId="{FEF02FE0-6CEF-4284-9D0E-C1C27E352C52}" destId="{15CC9F04-C160-4AB3-B80B-547864A84F59}" srcOrd="0" destOrd="2" presId="urn:microsoft.com/office/officeart/2005/8/layout/list1"/>
    <dgm:cxn modelId="{B23540CE-776E-4C83-8AC6-4218DAC906BB}" srcId="{8B241941-190E-4C13-B221-75B7A8F6CA33}" destId="{45C4724F-84DA-4047-86EB-A90C96C92A31}" srcOrd="0" destOrd="0" parTransId="{2BCC85E8-6C5E-41AA-9D4E-8C54E56B4572}" sibTransId="{C63D0BE8-94EB-490B-8AFA-A4CC95B44D0E}"/>
    <dgm:cxn modelId="{0EA2D5D9-D823-41C9-A18F-9149DA35C52B}" type="presOf" srcId="{2D5D138B-3BD0-4BD6-9B73-AFFC111FB762}" destId="{3F6AAF78-16FD-4445-B9AA-3C5DB0AF5F15}" srcOrd="0" destOrd="1" presId="urn:microsoft.com/office/officeart/2005/8/layout/list1"/>
    <dgm:cxn modelId="{ADC489E2-4877-4A1B-A018-00D35258F38D}" type="presOf" srcId="{8B241941-190E-4C13-B221-75B7A8F6CA33}" destId="{8BB0DAC6-CCBE-4254-A7F6-B7931F240070}" srcOrd="0" destOrd="0" presId="urn:microsoft.com/office/officeart/2005/8/layout/list1"/>
    <dgm:cxn modelId="{6F9375E6-D55B-4C56-A911-566B0010B656}" srcId="{4E138002-5828-4C0E-AC3A-269067C3E9F2}" destId="{8B241941-190E-4C13-B221-75B7A8F6CA33}" srcOrd="1" destOrd="0" parTransId="{D7B0603C-9C2D-4F2F-8B48-139E17BF4CFD}" sibTransId="{DAC1AB2E-1EEE-4253-8723-CB99BA74CEB4}"/>
    <dgm:cxn modelId="{AEE6C8E6-C9E5-4E38-9186-DF161BDB08C3}" type="presOf" srcId="{45C4724F-84DA-4047-86EB-A90C96C92A31}" destId="{3F6AAF78-16FD-4445-B9AA-3C5DB0AF5F15}" srcOrd="0" destOrd="0" presId="urn:microsoft.com/office/officeart/2005/8/layout/list1"/>
    <dgm:cxn modelId="{2C9C3CEB-C962-4CB6-9DC6-A732CDCE04D4}" type="presOf" srcId="{C9D4391C-B65E-4992-9968-992BB4E33BB1}" destId="{8D769C18-8D62-4E1D-BEB5-8232624B7617}" srcOrd="1" destOrd="0" presId="urn:microsoft.com/office/officeart/2005/8/layout/list1"/>
    <dgm:cxn modelId="{9B3DEEF2-C116-461E-8681-CE82B890CCA0}" type="presOf" srcId="{E5CFBA06-5138-45B0-8DA2-2E50F922F4A7}" destId="{3F6AAF78-16FD-4445-B9AA-3C5DB0AF5F15}" srcOrd="0" destOrd="2" presId="urn:microsoft.com/office/officeart/2005/8/layout/list1"/>
    <dgm:cxn modelId="{ECD34EFD-B0C4-46EE-914E-A8EFA1744289}" srcId="{2D5D138B-3BD0-4BD6-9B73-AFFC111FB762}" destId="{150A1AFB-2A2A-4AE6-983E-521913330759}" srcOrd="2" destOrd="0" parTransId="{4BD38467-7E9B-42CC-89A4-06C320D1AC43}" sibTransId="{E765E1E5-4B57-4B80-A961-A75A839580BD}"/>
    <dgm:cxn modelId="{DD83EF2A-F1B3-4346-AD73-940ED174E60B}" type="presParOf" srcId="{F001334D-916C-4781-BB23-87308569A9F0}" destId="{29F1B0FD-4F80-410D-8958-C9A8FD6ED406}" srcOrd="0" destOrd="0" presId="urn:microsoft.com/office/officeart/2005/8/layout/list1"/>
    <dgm:cxn modelId="{6FED651F-0883-4A61-B793-7F3541CCE770}" type="presParOf" srcId="{29F1B0FD-4F80-410D-8958-C9A8FD6ED406}" destId="{5F67058B-F5C3-431F-A0A1-3B1FF993398B}" srcOrd="0" destOrd="0" presId="urn:microsoft.com/office/officeart/2005/8/layout/list1"/>
    <dgm:cxn modelId="{6858EADC-1534-41E7-8D22-8FB3CDE65767}" type="presParOf" srcId="{29F1B0FD-4F80-410D-8958-C9A8FD6ED406}" destId="{8D769C18-8D62-4E1D-BEB5-8232624B7617}" srcOrd="1" destOrd="0" presId="urn:microsoft.com/office/officeart/2005/8/layout/list1"/>
    <dgm:cxn modelId="{55AA5955-BCFD-4758-95D1-F4727E588FF4}" type="presParOf" srcId="{F001334D-916C-4781-BB23-87308569A9F0}" destId="{9F09C2F0-39EA-43D9-A7D7-DD11E99B08C8}" srcOrd="1" destOrd="0" presId="urn:microsoft.com/office/officeart/2005/8/layout/list1"/>
    <dgm:cxn modelId="{F057121B-10BC-4641-9ECD-845CFA495D7A}" type="presParOf" srcId="{F001334D-916C-4781-BB23-87308569A9F0}" destId="{15CC9F04-C160-4AB3-B80B-547864A84F59}" srcOrd="2" destOrd="0" presId="urn:microsoft.com/office/officeart/2005/8/layout/list1"/>
    <dgm:cxn modelId="{DFCC8319-12AA-4A49-A95A-BBD7C926BB92}" type="presParOf" srcId="{F001334D-916C-4781-BB23-87308569A9F0}" destId="{51B6D7B2-B124-48F5-8408-4C460E1F5E28}" srcOrd="3" destOrd="0" presId="urn:microsoft.com/office/officeart/2005/8/layout/list1"/>
    <dgm:cxn modelId="{C2280E34-E3B1-4475-A9F0-CF26EDDF6823}" type="presParOf" srcId="{F001334D-916C-4781-BB23-87308569A9F0}" destId="{55EEC7B3-CC78-45F5-A2B6-40C1BF4EB16C}" srcOrd="4" destOrd="0" presId="urn:microsoft.com/office/officeart/2005/8/layout/list1"/>
    <dgm:cxn modelId="{FE549FF0-5038-4409-88C7-80E3E5E524F6}" type="presParOf" srcId="{55EEC7B3-CC78-45F5-A2B6-40C1BF4EB16C}" destId="{8BB0DAC6-CCBE-4254-A7F6-B7931F240070}" srcOrd="0" destOrd="0" presId="urn:microsoft.com/office/officeart/2005/8/layout/list1"/>
    <dgm:cxn modelId="{0D8C5BB0-8B70-4897-A6C6-BBE084BD706B}" type="presParOf" srcId="{55EEC7B3-CC78-45F5-A2B6-40C1BF4EB16C}" destId="{59B5A788-A22E-4C98-82C6-E6A27A030C3C}" srcOrd="1" destOrd="0" presId="urn:microsoft.com/office/officeart/2005/8/layout/list1"/>
    <dgm:cxn modelId="{8E30228B-2E1A-4A5F-BAB5-72E26880FE1C}" type="presParOf" srcId="{F001334D-916C-4781-BB23-87308569A9F0}" destId="{92881C39-7CB3-4FB6-8606-895C818E1480}" srcOrd="5" destOrd="0" presId="urn:microsoft.com/office/officeart/2005/8/layout/list1"/>
    <dgm:cxn modelId="{968A8A9F-FE33-4C8D-948E-7A80F3D9A33F}" type="presParOf" srcId="{F001334D-916C-4781-BB23-87308569A9F0}" destId="{3F6AAF78-16FD-4445-B9AA-3C5DB0AF5F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81D2F2-8E73-40F4-9C3C-A423E1F716E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ADA6478-8C6B-4533-9604-47532BC9B4E0}">
      <dgm:prSet/>
      <dgm:spPr/>
      <dgm:t>
        <a:bodyPr/>
        <a:lstStyle/>
        <a:p>
          <a:r>
            <a:rPr lang="en-US" dirty="0"/>
            <a:t>Solution </a:t>
          </a:r>
          <a:r>
            <a:rPr lang="en-US" dirty="0" err="1"/>
            <a:t>précédente</a:t>
          </a:r>
          <a:r>
            <a:rPr lang="en-US" dirty="0"/>
            <a:t> : OK </a:t>
          </a:r>
          <a:r>
            <a:rPr lang="en-US" dirty="0" err="1"/>
            <a:t>mais</a:t>
          </a:r>
          <a:r>
            <a:rPr lang="en-US" dirty="0"/>
            <a:t> non-</a:t>
          </a:r>
          <a:r>
            <a:rPr lang="en-US" dirty="0" err="1"/>
            <a:t>optimale</a:t>
          </a:r>
          <a:endParaRPr lang="en-US" dirty="0"/>
        </a:p>
      </dgm:t>
    </dgm:pt>
    <dgm:pt modelId="{0F239864-91AB-4435-A823-C0037CE73531}" type="parTrans" cxnId="{E54F6134-C552-48B7-B770-4833BCF33F2B}">
      <dgm:prSet/>
      <dgm:spPr/>
      <dgm:t>
        <a:bodyPr/>
        <a:lstStyle/>
        <a:p>
          <a:endParaRPr lang="en-US"/>
        </a:p>
      </dgm:t>
    </dgm:pt>
    <dgm:pt modelId="{F23E8EC3-DD72-4ABC-8E0A-CDCA6F9D17B4}" type="sibTrans" cxnId="{E54F6134-C552-48B7-B770-4833BCF33F2B}">
      <dgm:prSet/>
      <dgm:spPr/>
      <dgm:t>
        <a:bodyPr/>
        <a:lstStyle/>
        <a:p>
          <a:endParaRPr lang="en-US"/>
        </a:p>
      </dgm:t>
    </dgm:pt>
    <dgm:pt modelId="{C60A1175-19CB-4118-B0F1-5014FE022758}">
      <dgm:prSet/>
      <dgm:spPr/>
      <dgm:t>
        <a:bodyPr/>
        <a:lstStyle/>
        <a:p>
          <a:r>
            <a:rPr lang="en-US" dirty="0"/>
            <a:t>Une </a:t>
          </a:r>
          <a:r>
            <a:rPr lang="en-US" dirty="0" err="1"/>
            <a:t>meilleure</a:t>
          </a:r>
          <a:r>
            <a:rPr lang="en-US" dirty="0"/>
            <a:t> solution </a:t>
          </a:r>
          <a:r>
            <a:rPr lang="en-US" dirty="0" err="1"/>
            <a:t>serait</a:t>
          </a:r>
          <a:r>
            <a:rPr lang="en-US" dirty="0"/>
            <a:t> de :</a:t>
          </a:r>
        </a:p>
      </dgm:t>
    </dgm:pt>
    <dgm:pt modelId="{E0C25091-2D21-4AA9-86A2-BE9A1A422206}" type="parTrans" cxnId="{6BF8FADA-8B49-46BD-8504-B0FC0F4ED82C}">
      <dgm:prSet/>
      <dgm:spPr/>
      <dgm:t>
        <a:bodyPr/>
        <a:lstStyle/>
        <a:p>
          <a:endParaRPr lang="en-US"/>
        </a:p>
      </dgm:t>
    </dgm:pt>
    <dgm:pt modelId="{8F8C5D6F-BA23-49A6-8613-577232AF1FE0}" type="sibTrans" cxnId="{6BF8FADA-8B49-46BD-8504-B0FC0F4ED82C}">
      <dgm:prSet/>
      <dgm:spPr/>
      <dgm:t>
        <a:bodyPr/>
        <a:lstStyle/>
        <a:p>
          <a:endParaRPr lang="en-US"/>
        </a:p>
      </dgm:t>
    </dgm:pt>
    <dgm:pt modelId="{0E8434A3-B6AB-47FD-B025-2FEEE2775727}">
      <dgm:prSet/>
      <dgm:spPr/>
      <dgm:t>
        <a:bodyPr/>
        <a:lstStyle/>
        <a:p>
          <a:r>
            <a:rPr lang="en-US" b="1" dirty="0" err="1"/>
            <a:t>Choisir</a:t>
          </a:r>
          <a:r>
            <a:rPr lang="en-US" b="1" dirty="0"/>
            <a:t> </a:t>
          </a:r>
          <a:r>
            <a:rPr lang="en-US" b="1" dirty="0" err="1"/>
            <a:t>routeur</a:t>
          </a:r>
          <a:r>
            <a:rPr lang="en-US" b="1" dirty="0"/>
            <a:t> par </a:t>
          </a:r>
          <a:r>
            <a:rPr lang="en-US" b="1" dirty="0" err="1"/>
            <a:t>défaut</a:t>
          </a:r>
          <a:r>
            <a:rPr lang="en-US" b="1" dirty="0"/>
            <a:t> PCA</a:t>
          </a:r>
        </a:p>
      </dgm:t>
    </dgm:pt>
    <dgm:pt modelId="{A3432EF3-A596-4426-BD7F-612DF1EA4A82}" type="parTrans" cxnId="{FA899E14-4EB7-4850-8511-D60484E47741}">
      <dgm:prSet/>
      <dgm:spPr/>
      <dgm:t>
        <a:bodyPr/>
        <a:lstStyle/>
        <a:p>
          <a:endParaRPr lang="en-US"/>
        </a:p>
      </dgm:t>
    </dgm:pt>
    <dgm:pt modelId="{39ACD844-49DA-454C-A1F7-B7C7238BA643}" type="sibTrans" cxnId="{FA899E14-4EB7-4850-8511-D60484E47741}">
      <dgm:prSet/>
      <dgm:spPr/>
      <dgm:t>
        <a:bodyPr/>
        <a:lstStyle/>
        <a:p>
          <a:endParaRPr lang="en-US"/>
        </a:p>
      </dgm:t>
    </dgm:pt>
    <dgm:pt modelId="{835EA8BD-81EF-4E20-BA7F-2061032E56D6}">
      <dgm:prSet/>
      <dgm:spPr/>
      <dgm:t>
        <a:bodyPr/>
        <a:lstStyle/>
        <a:p>
          <a:r>
            <a:rPr lang="en-US" b="1" dirty="0"/>
            <a:t>Ce router </a:t>
          </a:r>
          <a:r>
            <a:rPr lang="en-US" b="1" dirty="0" err="1"/>
            <a:t>décide</a:t>
          </a:r>
          <a:r>
            <a:rPr lang="en-US" b="1" dirty="0"/>
            <a:t> le </a:t>
          </a:r>
          <a:r>
            <a:rPr lang="en-US" b="1" dirty="0" err="1"/>
            <a:t>routage</a:t>
          </a:r>
          <a:r>
            <a:rPr lang="en-US" b="1" dirty="0"/>
            <a:t> plus loin</a:t>
          </a:r>
        </a:p>
      </dgm:t>
    </dgm:pt>
    <dgm:pt modelId="{7A905954-5625-41D7-BA0E-AFEE507F6E9C}" type="parTrans" cxnId="{47B368E6-16F6-49D7-B311-D3896A3B26EE}">
      <dgm:prSet/>
      <dgm:spPr/>
      <dgm:t>
        <a:bodyPr/>
        <a:lstStyle/>
        <a:p>
          <a:endParaRPr lang="en-US"/>
        </a:p>
      </dgm:t>
    </dgm:pt>
    <dgm:pt modelId="{9421E9F7-03B7-40BF-99B5-06036DCE75B3}" type="sibTrans" cxnId="{47B368E6-16F6-49D7-B311-D3896A3B26EE}">
      <dgm:prSet/>
      <dgm:spPr/>
      <dgm:t>
        <a:bodyPr/>
        <a:lstStyle/>
        <a:p>
          <a:endParaRPr lang="en-US"/>
        </a:p>
      </dgm:t>
    </dgm:pt>
    <dgm:pt modelId="{F80CBD11-FC78-4AA0-AA3C-2BEDA90B0234}">
      <dgm:prSet/>
      <dgm:spPr/>
      <dgm:t>
        <a:bodyPr/>
        <a:lstStyle/>
        <a:p>
          <a:r>
            <a:rPr lang="en-US" b="1" u="sng" dirty="0"/>
            <a:t>PLUS FACILE</a:t>
          </a:r>
          <a:r>
            <a:rPr lang="en-US" dirty="0"/>
            <a:t> : </a:t>
          </a:r>
          <a:r>
            <a:rPr lang="en-US" dirty="0" err="1">
              <a:effectLst>
                <a:outerShdw blurRad="38100" dist="38100" dir="2700000" algn="tl">
                  <a:srgbClr val="000000">
                    <a:alpha val="43137"/>
                  </a:srgbClr>
                </a:outerShdw>
              </a:effectLst>
            </a:rPr>
            <a:t>routage</a:t>
          </a:r>
          <a:r>
            <a:rPr lang="en-US" dirty="0">
              <a:effectLst>
                <a:outerShdw blurRad="38100" dist="38100" dir="2700000" algn="tl">
                  <a:srgbClr val="000000">
                    <a:alpha val="43137"/>
                  </a:srgbClr>
                </a:outerShdw>
              </a:effectLst>
            </a:rPr>
            <a:t> plus facile à modifier</a:t>
          </a:r>
        </a:p>
      </dgm:t>
    </dgm:pt>
    <dgm:pt modelId="{9F5A0FD0-3F55-4062-B7AE-278C2EAD7483}" type="parTrans" cxnId="{7047819E-4D8C-405A-BFB6-A788D116E05B}">
      <dgm:prSet/>
      <dgm:spPr/>
      <dgm:t>
        <a:bodyPr/>
        <a:lstStyle/>
        <a:p>
          <a:endParaRPr lang="en-US"/>
        </a:p>
      </dgm:t>
    </dgm:pt>
    <dgm:pt modelId="{39F4D4CD-D075-4908-A9CF-4C1FBC3EA6C7}" type="sibTrans" cxnId="{7047819E-4D8C-405A-BFB6-A788D116E05B}">
      <dgm:prSet/>
      <dgm:spPr/>
      <dgm:t>
        <a:bodyPr/>
        <a:lstStyle/>
        <a:p>
          <a:endParaRPr lang="en-US"/>
        </a:p>
      </dgm:t>
    </dgm:pt>
    <dgm:pt modelId="{14181134-0D3D-498F-8D99-8A180959D309}">
      <dgm:prSet/>
      <dgm:spPr/>
      <dgm:t>
        <a:bodyPr/>
        <a:lstStyle/>
        <a:p>
          <a:r>
            <a:rPr lang="en-US" b="1" u="sng" dirty="0"/>
            <a:t>PLUS FLEXIBLE</a:t>
          </a:r>
          <a:r>
            <a:rPr lang="en-US" dirty="0"/>
            <a:t> : </a:t>
          </a:r>
          <a:r>
            <a:rPr lang="en-US" dirty="0" err="1">
              <a:effectLst>
                <a:outerShdw blurRad="38100" dist="38100" dir="2700000" algn="tl">
                  <a:srgbClr val="000000">
                    <a:alpha val="43137"/>
                  </a:srgbClr>
                </a:outerShdw>
              </a:effectLst>
            </a:rPr>
            <a:t>routage</a:t>
          </a:r>
          <a:r>
            <a:rPr lang="en-US" dirty="0">
              <a:effectLst>
                <a:outerShdw blurRad="38100" dist="38100" dir="2700000" algn="tl">
                  <a:srgbClr val="000000">
                    <a:alpha val="43137"/>
                  </a:srgbClr>
                </a:outerShdw>
              </a:effectLst>
            </a:rPr>
            <a:t> modifiable </a:t>
          </a:r>
          <a:r>
            <a:rPr lang="en-US" dirty="0" err="1">
              <a:effectLst>
                <a:outerShdw blurRad="38100" dist="38100" dir="2700000" algn="tl">
                  <a:srgbClr val="000000">
                    <a:alpha val="43137"/>
                  </a:srgbClr>
                </a:outerShdw>
              </a:effectLst>
            </a:rPr>
            <a:t>selon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besoins</a:t>
          </a:r>
          <a:r>
            <a:rPr lang="en-US" dirty="0">
              <a:effectLst>
                <a:outerShdw blurRad="38100" dist="38100" dir="2700000" algn="tl">
                  <a:srgbClr val="000000">
                    <a:alpha val="43137"/>
                  </a:srgbClr>
                </a:outerShdw>
              </a:effectLst>
            </a:rPr>
            <a:t> et </a:t>
          </a:r>
          <a:r>
            <a:rPr lang="en-US" dirty="0" err="1">
              <a:effectLst>
                <a:outerShdw blurRad="38100" dist="38100" dir="2700000" algn="tl">
                  <a:srgbClr val="000000">
                    <a:alpha val="43137"/>
                  </a:srgbClr>
                </a:outerShdw>
              </a:effectLst>
            </a:rPr>
            <a:t>routeurs</a:t>
          </a:r>
          <a:endParaRPr lang="en-US" dirty="0">
            <a:effectLst>
              <a:outerShdw blurRad="38100" dist="38100" dir="2700000" algn="tl">
                <a:srgbClr val="000000">
                  <a:alpha val="43137"/>
                </a:srgbClr>
              </a:outerShdw>
            </a:effectLst>
          </a:endParaRPr>
        </a:p>
      </dgm:t>
    </dgm:pt>
    <dgm:pt modelId="{1F9D3F5A-B3FE-4B45-8549-6B89D9179416}" type="parTrans" cxnId="{6676FF40-E1A5-4214-82CF-324CEB199F55}">
      <dgm:prSet/>
      <dgm:spPr/>
      <dgm:t>
        <a:bodyPr/>
        <a:lstStyle/>
        <a:p>
          <a:endParaRPr lang="en-US"/>
        </a:p>
      </dgm:t>
    </dgm:pt>
    <dgm:pt modelId="{38668A61-CE22-466D-A0F4-AD2C42D59075}" type="sibTrans" cxnId="{6676FF40-E1A5-4214-82CF-324CEB199F55}">
      <dgm:prSet/>
      <dgm:spPr/>
      <dgm:t>
        <a:bodyPr/>
        <a:lstStyle/>
        <a:p>
          <a:endParaRPr lang="en-US"/>
        </a:p>
      </dgm:t>
    </dgm:pt>
    <dgm:pt modelId="{1BB4D35E-4225-4954-B220-AD5717309EE1}" type="pres">
      <dgm:prSet presAssocID="{C981D2F2-8E73-40F4-9C3C-A423E1F716EE}" presName="Name0" presStyleCnt="0">
        <dgm:presLayoutVars>
          <dgm:dir/>
          <dgm:animLvl val="lvl"/>
          <dgm:resizeHandles val="exact"/>
        </dgm:presLayoutVars>
      </dgm:prSet>
      <dgm:spPr/>
    </dgm:pt>
    <dgm:pt modelId="{0804484B-3AF2-4391-83B9-660194DAFAE7}" type="pres">
      <dgm:prSet presAssocID="{C60A1175-19CB-4118-B0F1-5014FE022758}" presName="boxAndChildren" presStyleCnt="0"/>
      <dgm:spPr/>
    </dgm:pt>
    <dgm:pt modelId="{EC1C22AB-5157-4171-928F-EB3A72F250C8}" type="pres">
      <dgm:prSet presAssocID="{C60A1175-19CB-4118-B0F1-5014FE022758}" presName="parentTextBox" presStyleLbl="node1" presStyleIdx="0" presStyleCnt="2"/>
      <dgm:spPr/>
    </dgm:pt>
    <dgm:pt modelId="{03BBA1BB-A436-4C4E-81FD-F92539924765}" type="pres">
      <dgm:prSet presAssocID="{C60A1175-19CB-4118-B0F1-5014FE022758}" presName="entireBox" presStyleLbl="node1" presStyleIdx="0" presStyleCnt="2"/>
      <dgm:spPr/>
    </dgm:pt>
    <dgm:pt modelId="{2E7927CA-AFE8-45FE-AE3B-7E297DEC79EC}" type="pres">
      <dgm:prSet presAssocID="{C60A1175-19CB-4118-B0F1-5014FE022758}" presName="descendantBox" presStyleCnt="0"/>
      <dgm:spPr/>
    </dgm:pt>
    <dgm:pt modelId="{AF13CF96-254F-4F86-8B3B-87DD5B2908E9}" type="pres">
      <dgm:prSet presAssocID="{0E8434A3-B6AB-47FD-B025-2FEEE2775727}" presName="childTextBox" presStyleLbl="fgAccFollowNode1" presStyleIdx="0" presStyleCnt="4">
        <dgm:presLayoutVars>
          <dgm:bulletEnabled val="1"/>
        </dgm:presLayoutVars>
      </dgm:prSet>
      <dgm:spPr/>
    </dgm:pt>
    <dgm:pt modelId="{FE6F088C-2556-4212-AE3C-8CB3CE298443}" type="pres">
      <dgm:prSet presAssocID="{835EA8BD-81EF-4E20-BA7F-2061032E56D6}" presName="childTextBox" presStyleLbl="fgAccFollowNode1" presStyleIdx="1" presStyleCnt="4">
        <dgm:presLayoutVars>
          <dgm:bulletEnabled val="1"/>
        </dgm:presLayoutVars>
      </dgm:prSet>
      <dgm:spPr/>
    </dgm:pt>
    <dgm:pt modelId="{30B9D7CE-C8E1-457E-9A18-19DB56EFB7F1}" type="pres">
      <dgm:prSet presAssocID="{F80CBD11-FC78-4AA0-AA3C-2BEDA90B0234}" presName="childTextBox" presStyleLbl="fgAccFollowNode1" presStyleIdx="2" presStyleCnt="4">
        <dgm:presLayoutVars>
          <dgm:bulletEnabled val="1"/>
        </dgm:presLayoutVars>
      </dgm:prSet>
      <dgm:spPr/>
    </dgm:pt>
    <dgm:pt modelId="{07724632-84BC-4551-B55B-A35C26ECAEE1}" type="pres">
      <dgm:prSet presAssocID="{14181134-0D3D-498F-8D99-8A180959D309}" presName="childTextBox" presStyleLbl="fgAccFollowNode1" presStyleIdx="3" presStyleCnt="4">
        <dgm:presLayoutVars>
          <dgm:bulletEnabled val="1"/>
        </dgm:presLayoutVars>
      </dgm:prSet>
      <dgm:spPr/>
    </dgm:pt>
    <dgm:pt modelId="{CEEF8333-2A0A-4349-B227-B4272220BEF8}" type="pres">
      <dgm:prSet presAssocID="{F23E8EC3-DD72-4ABC-8E0A-CDCA6F9D17B4}" presName="sp" presStyleCnt="0"/>
      <dgm:spPr/>
    </dgm:pt>
    <dgm:pt modelId="{7EB5C81D-EA31-4ADE-931A-5F4482D6E369}" type="pres">
      <dgm:prSet presAssocID="{BADA6478-8C6B-4533-9604-47532BC9B4E0}" presName="arrowAndChildren" presStyleCnt="0"/>
      <dgm:spPr/>
    </dgm:pt>
    <dgm:pt modelId="{F6320B1E-E004-45DA-828A-1CC54F60155B}" type="pres">
      <dgm:prSet presAssocID="{BADA6478-8C6B-4533-9604-47532BC9B4E0}" presName="parentTextArrow" presStyleLbl="node1" presStyleIdx="1" presStyleCnt="2" custScaleY="38144"/>
      <dgm:spPr/>
    </dgm:pt>
  </dgm:ptLst>
  <dgm:cxnLst>
    <dgm:cxn modelId="{FA899E14-4EB7-4850-8511-D60484E47741}" srcId="{C60A1175-19CB-4118-B0F1-5014FE022758}" destId="{0E8434A3-B6AB-47FD-B025-2FEEE2775727}" srcOrd="0" destOrd="0" parTransId="{A3432EF3-A596-4426-BD7F-612DF1EA4A82}" sibTransId="{39ACD844-49DA-454C-A1F7-B7C7238BA643}"/>
    <dgm:cxn modelId="{8C69E021-070F-415F-B88B-0E7BF0B1BD2E}" type="presOf" srcId="{BADA6478-8C6B-4533-9604-47532BC9B4E0}" destId="{F6320B1E-E004-45DA-828A-1CC54F60155B}" srcOrd="0" destOrd="0" presId="urn:microsoft.com/office/officeart/2005/8/layout/process4"/>
    <dgm:cxn modelId="{E54F6134-C552-48B7-B770-4833BCF33F2B}" srcId="{C981D2F2-8E73-40F4-9C3C-A423E1F716EE}" destId="{BADA6478-8C6B-4533-9604-47532BC9B4E0}" srcOrd="0" destOrd="0" parTransId="{0F239864-91AB-4435-A823-C0037CE73531}" sibTransId="{F23E8EC3-DD72-4ABC-8E0A-CDCA6F9D17B4}"/>
    <dgm:cxn modelId="{2BC3433E-55E5-4B8C-9462-6DF6CCB74523}" type="presOf" srcId="{835EA8BD-81EF-4E20-BA7F-2061032E56D6}" destId="{FE6F088C-2556-4212-AE3C-8CB3CE298443}" srcOrd="0" destOrd="0" presId="urn:microsoft.com/office/officeart/2005/8/layout/process4"/>
    <dgm:cxn modelId="{6676FF40-E1A5-4214-82CF-324CEB199F55}" srcId="{C60A1175-19CB-4118-B0F1-5014FE022758}" destId="{14181134-0D3D-498F-8D99-8A180959D309}" srcOrd="3" destOrd="0" parTransId="{1F9D3F5A-B3FE-4B45-8549-6B89D9179416}" sibTransId="{38668A61-CE22-466D-A0F4-AD2C42D59075}"/>
    <dgm:cxn modelId="{4EF00A4B-4450-4ECE-AF26-6E86B30A4F84}" type="presOf" srcId="{0E8434A3-B6AB-47FD-B025-2FEEE2775727}" destId="{AF13CF96-254F-4F86-8B3B-87DD5B2908E9}" srcOrd="0" destOrd="0" presId="urn:microsoft.com/office/officeart/2005/8/layout/process4"/>
    <dgm:cxn modelId="{7461AF55-FEE6-41BA-9BD7-8B0D1C1840F4}" type="presOf" srcId="{14181134-0D3D-498F-8D99-8A180959D309}" destId="{07724632-84BC-4551-B55B-A35C26ECAEE1}" srcOrd="0" destOrd="0" presId="urn:microsoft.com/office/officeart/2005/8/layout/process4"/>
    <dgm:cxn modelId="{67589181-1C89-4007-97C4-F2BE3B628BA7}" type="presOf" srcId="{C60A1175-19CB-4118-B0F1-5014FE022758}" destId="{03BBA1BB-A436-4C4E-81FD-F92539924765}" srcOrd="1" destOrd="0" presId="urn:microsoft.com/office/officeart/2005/8/layout/process4"/>
    <dgm:cxn modelId="{0EDC228B-0932-4F30-950C-02F871AA594E}" type="presOf" srcId="{F80CBD11-FC78-4AA0-AA3C-2BEDA90B0234}" destId="{30B9D7CE-C8E1-457E-9A18-19DB56EFB7F1}" srcOrd="0" destOrd="0" presId="urn:microsoft.com/office/officeart/2005/8/layout/process4"/>
    <dgm:cxn modelId="{7047819E-4D8C-405A-BFB6-A788D116E05B}" srcId="{C60A1175-19CB-4118-B0F1-5014FE022758}" destId="{F80CBD11-FC78-4AA0-AA3C-2BEDA90B0234}" srcOrd="2" destOrd="0" parTransId="{9F5A0FD0-3F55-4062-B7AE-278C2EAD7483}" sibTransId="{39F4D4CD-D075-4908-A9CF-4C1FBC3EA6C7}"/>
    <dgm:cxn modelId="{CA020FD6-3AD2-43E2-B816-83698FF4F8A8}" type="presOf" srcId="{C60A1175-19CB-4118-B0F1-5014FE022758}" destId="{EC1C22AB-5157-4171-928F-EB3A72F250C8}" srcOrd="0" destOrd="0" presId="urn:microsoft.com/office/officeart/2005/8/layout/process4"/>
    <dgm:cxn modelId="{6BF8FADA-8B49-46BD-8504-B0FC0F4ED82C}" srcId="{C981D2F2-8E73-40F4-9C3C-A423E1F716EE}" destId="{C60A1175-19CB-4118-B0F1-5014FE022758}" srcOrd="1" destOrd="0" parTransId="{E0C25091-2D21-4AA9-86A2-BE9A1A422206}" sibTransId="{8F8C5D6F-BA23-49A6-8613-577232AF1FE0}"/>
    <dgm:cxn modelId="{ED41D4DE-B3B2-45E8-8EBA-B9B3B9A82AEE}" type="presOf" srcId="{C981D2F2-8E73-40F4-9C3C-A423E1F716EE}" destId="{1BB4D35E-4225-4954-B220-AD5717309EE1}" srcOrd="0" destOrd="0" presId="urn:microsoft.com/office/officeart/2005/8/layout/process4"/>
    <dgm:cxn modelId="{47B368E6-16F6-49D7-B311-D3896A3B26EE}" srcId="{C60A1175-19CB-4118-B0F1-5014FE022758}" destId="{835EA8BD-81EF-4E20-BA7F-2061032E56D6}" srcOrd="1" destOrd="0" parTransId="{7A905954-5625-41D7-BA0E-AFEE507F6E9C}" sibTransId="{9421E9F7-03B7-40BF-99B5-06036DCE75B3}"/>
    <dgm:cxn modelId="{90A86422-DBF6-40D4-AD18-A6B0BAF1F604}" type="presParOf" srcId="{1BB4D35E-4225-4954-B220-AD5717309EE1}" destId="{0804484B-3AF2-4391-83B9-660194DAFAE7}" srcOrd="0" destOrd="0" presId="urn:microsoft.com/office/officeart/2005/8/layout/process4"/>
    <dgm:cxn modelId="{96C5A8DF-41DF-4639-B58C-F4B056129374}" type="presParOf" srcId="{0804484B-3AF2-4391-83B9-660194DAFAE7}" destId="{EC1C22AB-5157-4171-928F-EB3A72F250C8}" srcOrd="0" destOrd="0" presId="urn:microsoft.com/office/officeart/2005/8/layout/process4"/>
    <dgm:cxn modelId="{8C801936-13BC-4FB0-8BD7-A03985432DEB}" type="presParOf" srcId="{0804484B-3AF2-4391-83B9-660194DAFAE7}" destId="{03BBA1BB-A436-4C4E-81FD-F92539924765}" srcOrd="1" destOrd="0" presId="urn:microsoft.com/office/officeart/2005/8/layout/process4"/>
    <dgm:cxn modelId="{E6D5C38B-2085-433F-98AF-1A20AC9AA737}" type="presParOf" srcId="{0804484B-3AF2-4391-83B9-660194DAFAE7}" destId="{2E7927CA-AFE8-45FE-AE3B-7E297DEC79EC}" srcOrd="2" destOrd="0" presId="urn:microsoft.com/office/officeart/2005/8/layout/process4"/>
    <dgm:cxn modelId="{C822C6E4-4719-4F43-9F59-A33710503CB8}" type="presParOf" srcId="{2E7927CA-AFE8-45FE-AE3B-7E297DEC79EC}" destId="{AF13CF96-254F-4F86-8B3B-87DD5B2908E9}" srcOrd="0" destOrd="0" presId="urn:microsoft.com/office/officeart/2005/8/layout/process4"/>
    <dgm:cxn modelId="{CF9463A9-CF18-4082-971C-FD6A442116AC}" type="presParOf" srcId="{2E7927CA-AFE8-45FE-AE3B-7E297DEC79EC}" destId="{FE6F088C-2556-4212-AE3C-8CB3CE298443}" srcOrd="1" destOrd="0" presId="urn:microsoft.com/office/officeart/2005/8/layout/process4"/>
    <dgm:cxn modelId="{AA5831DD-DB11-4D36-99FD-0744D09AB8D2}" type="presParOf" srcId="{2E7927CA-AFE8-45FE-AE3B-7E297DEC79EC}" destId="{30B9D7CE-C8E1-457E-9A18-19DB56EFB7F1}" srcOrd="2" destOrd="0" presId="urn:microsoft.com/office/officeart/2005/8/layout/process4"/>
    <dgm:cxn modelId="{A59EA847-A84B-4853-8334-1CCB73523133}" type="presParOf" srcId="{2E7927CA-AFE8-45FE-AE3B-7E297DEC79EC}" destId="{07724632-84BC-4551-B55B-A35C26ECAEE1}" srcOrd="3" destOrd="0" presId="urn:microsoft.com/office/officeart/2005/8/layout/process4"/>
    <dgm:cxn modelId="{04278ECD-01DE-4E2A-A74B-573BD21E72D1}" type="presParOf" srcId="{1BB4D35E-4225-4954-B220-AD5717309EE1}" destId="{CEEF8333-2A0A-4349-B227-B4272220BEF8}" srcOrd="1" destOrd="0" presId="urn:microsoft.com/office/officeart/2005/8/layout/process4"/>
    <dgm:cxn modelId="{FDD4B239-4774-4FAA-A4ED-43C38E94CC2C}" type="presParOf" srcId="{1BB4D35E-4225-4954-B220-AD5717309EE1}" destId="{7EB5C81D-EA31-4ADE-931A-5F4482D6E369}" srcOrd="2" destOrd="0" presId="urn:microsoft.com/office/officeart/2005/8/layout/process4"/>
    <dgm:cxn modelId="{7F3DFE7F-E350-40DC-B29B-F6766FBB605D}" type="presParOf" srcId="{7EB5C81D-EA31-4ADE-931A-5F4482D6E369}" destId="{F6320B1E-E004-45DA-828A-1CC54F60155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107113-3344-463F-8B30-4467D560DC39}"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C028A48A-84C3-4E9B-B7D0-CB700ED1EF40}">
      <dgm:prSet/>
      <dgm:spPr/>
      <dgm:t>
        <a:bodyPr/>
        <a:lstStyle/>
        <a:p>
          <a:pPr>
            <a:lnSpc>
              <a:spcPct val="100000"/>
            </a:lnSpc>
            <a:defRPr b="1"/>
          </a:pPr>
          <a:r>
            <a:rPr lang="en-US" dirty="0"/>
            <a:t>UDP </a:t>
          </a:r>
          <a:r>
            <a:rPr lang="en-US" dirty="0" err="1"/>
            <a:t>permet</a:t>
          </a:r>
          <a:r>
            <a:rPr lang="en-US" dirty="0"/>
            <a:t> :</a:t>
          </a:r>
        </a:p>
      </dgm:t>
    </dgm:pt>
    <dgm:pt modelId="{F2299294-4D5F-4469-872C-FCECCB03C942}" type="parTrans" cxnId="{F8AD866F-6415-4012-B834-AD6CE9080504}">
      <dgm:prSet/>
      <dgm:spPr/>
      <dgm:t>
        <a:bodyPr/>
        <a:lstStyle/>
        <a:p>
          <a:endParaRPr lang="en-US"/>
        </a:p>
      </dgm:t>
    </dgm:pt>
    <dgm:pt modelId="{159A15DD-A47A-4FDF-8818-9C911D97A077}" type="sibTrans" cxnId="{F8AD866F-6415-4012-B834-AD6CE9080504}">
      <dgm:prSet/>
      <dgm:spPr/>
      <dgm:t>
        <a:bodyPr/>
        <a:lstStyle/>
        <a:p>
          <a:endParaRPr lang="en-US"/>
        </a:p>
      </dgm:t>
    </dgm:pt>
    <dgm:pt modelId="{1103BC72-A612-4E96-AF30-0E257F8E34BD}">
      <dgm:prSet/>
      <dgm:spPr/>
      <dgm:t>
        <a:bodyPr/>
        <a:lstStyle/>
        <a:p>
          <a:pPr>
            <a:lnSpc>
              <a:spcPct val="100000"/>
            </a:lnSpc>
          </a:pPr>
          <a:r>
            <a:rPr lang="en-US" dirty="0" err="1"/>
            <a:t>Séparation</a:t>
          </a:r>
          <a:r>
            <a:rPr lang="en-US" dirty="0"/>
            <a:t> de messages par services : la notion de port</a:t>
          </a:r>
        </a:p>
      </dgm:t>
    </dgm:pt>
    <dgm:pt modelId="{B4F8EAB4-E875-43DC-BFC6-CE5F65F5ED1D}" type="parTrans" cxnId="{FA523B46-5E77-498F-9EBA-5AA4A778ECF1}">
      <dgm:prSet/>
      <dgm:spPr/>
      <dgm:t>
        <a:bodyPr/>
        <a:lstStyle/>
        <a:p>
          <a:endParaRPr lang="en-US"/>
        </a:p>
      </dgm:t>
    </dgm:pt>
    <dgm:pt modelId="{B24FA1D0-8877-47AB-998E-E8600EDA6881}" type="sibTrans" cxnId="{FA523B46-5E77-498F-9EBA-5AA4A778ECF1}">
      <dgm:prSet/>
      <dgm:spPr/>
      <dgm:t>
        <a:bodyPr/>
        <a:lstStyle/>
        <a:p>
          <a:endParaRPr lang="en-US"/>
        </a:p>
      </dgm:t>
    </dgm:pt>
    <dgm:pt modelId="{27DBA04F-C9EC-485F-97F1-DCA896C55F74}">
      <dgm:prSet/>
      <dgm:spPr/>
      <dgm:t>
        <a:bodyPr/>
        <a:lstStyle/>
        <a:p>
          <a:pPr>
            <a:lnSpc>
              <a:spcPct val="100000"/>
            </a:lnSpc>
          </a:pPr>
          <a:r>
            <a:rPr lang="en-US" dirty="0"/>
            <a:t>Messages </a:t>
          </a:r>
          <a:r>
            <a:rPr lang="en-US" dirty="0" err="1"/>
            <a:t>encapsulés</a:t>
          </a:r>
          <a:r>
            <a:rPr lang="en-US" dirty="0"/>
            <a:t> : IP, </a:t>
          </a:r>
          <a:r>
            <a:rPr lang="en-US" dirty="0" err="1"/>
            <a:t>puis</a:t>
          </a:r>
          <a:r>
            <a:rPr lang="en-US" dirty="0"/>
            <a:t> Ethernet</a:t>
          </a:r>
        </a:p>
      </dgm:t>
    </dgm:pt>
    <dgm:pt modelId="{E105C1FE-AAD9-4C85-A7E3-ABF21757643A}" type="parTrans" cxnId="{2394505E-C63B-4438-B8A9-74D8DEF214C4}">
      <dgm:prSet/>
      <dgm:spPr/>
      <dgm:t>
        <a:bodyPr/>
        <a:lstStyle/>
        <a:p>
          <a:endParaRPr lang="en-US"/>
        </a:p>
      </dgm:t>
    </dgm:pt>
    <dgm:pt modelId="{3932126C-4E66-4285-A049-E0FA51DCFC05}" type="sibTrans" cxnId="{2394505E-C63B-4438-B8A9-74D8DEF214C4}">
      <dgm:prSet/>
      <dgm:spPr/>
      <dgm:t>
        <a:bodyPr/>
        <a:lstStyle/>
        <a:p>
          <a:endParaRPr lang="en-US"/>
        </a:p>
      </dgm:t>
    </dgm:pt>
    <dgm:pt modelId="{07CF8D33-0566-465F-8A48-D674D7FE18E2}">
      <dgm:prSet/>
      <dgm:spPr/>
      <dgm:t>
        <a:bodyPr/>
        <a:lstStyle/>
        <a:p>
          <a:pPr>
            <a:lnSpc>
              <a:spcPct val="100000"/>
            </a:lnSpc>
          </a:pPr>
          <a:r>
            <a:rPr lang="en-US" dirty="0"/>
            <a:t>Pas de transmission </a:t>
          </a:r>
          <a:r>
            <a:rPr lang="en-US" dirty="0" err="1">
              <a:effectLst>
                <a:outerShdw blurRad="38100" dist="38100" dir="2700000" algn="tl">
                  <a:srgbClr val="000000">
                    <a:alpha val="43137"/>
                  </a:srgbClr>
                </a:outerShdw>
              </a:effectLst>
            </a:rPr>
            <a:t>fiable</a:t>
          </a:r>
          <a:endParaRPr lang="en-US" dirty="0">
            <a:effectLst>
              <a:outerShdw blurRad="38100" dist="38100" dir="2700000" algn="tl">
                <a:srgbClr val="000000">
                  <a:alpha val="43137"/>
                </a:srgbClr>
              </a:outerShdw>
            </a:effectLst>
          </a:endParaRPr>
        </a:p>
      </dgm:t>
    </dgm:pt>
    <dgm:pt modelId="{E17F7B06-BA8A-4FA2-AEF1-4BE177498FC0}" type="parTrans" cxnId="{AC337C4F-CA84-497B-980C-0070801399AE}">
      <dgm:prSet/>
      <dgm:spPr/>
      <dgm:t>
        <a:bodyPr/>
        <a:lstStyle/>
        <a:p>
          <a:endParaRPr lang="en-US"/>
        </a:p>
      </dgm:t>
    </dgm:pt>
    <dgm:pt modelId="{8B6B77CE-438E-4222-90A7-108FA995D45D}" type="sibTrans" cxnId="{AC337C4F-CA84-497B-980C-0070801399AE}">
      <dgm:prSet/>
      <dgm:spPr/>
      <dgm:t>
        <a:bodyPr/>
        <a:lstStyle/>
        <a:p>
          <a:endParaRPr lang="en-US"/>
        </a:p>
      </dgm:t>
    </dgm:pt>
    <dgm:pt modelId="{96B77140-C021-4AC8-BD29-B422E17061A2}">
      <dgm:prSet/>
      <dgm:spPr/>
      <dgm:t>
        <a:bodyPr/>
        <a:lstStyle/>
        <a:p>
          <a:pPr>
            <a:lnSpc>
              <a:spcPct val="100000"/>
            </a:lnSpc>
            <a:defRPr b="1"/>
          </a:pPr>
          <a:r>
            <a:rPr lang="fr-FR" dirty="0"/>
            <a:t>TCP permet : </a:t>
          </a:r>
          <a:endParaRPr lang="en-US" dirty="0"/>
        </a:p>
      </dgm:t>
    </dgm:pt>
    <dgm:pt modelId="{D35B0CEF-6A8A-4ECA-A616-B5AD3E20EBCC}" type="parTrans" cxnId="{029C7D15-8ABB-4AB2-A316-65DEA0AAB061}">
      <dgm:prSet/>
      <dgm:spPr/>
      <dgm:t>
        <a:bodyPr/>
        <a:lstStyle/>
        <a:p>
          <a:endParaRPr lang="en-US"/>
        </a:p>
      </dgm:t>
    </dgm:pt>
    <dgm:pt modelId="{91E99CDC-9112-45B1-9F46-F94A1D556C19}" type="sibTrans" cxnId="{029C7D15-8ABB-4AB2-A316-65DEA0AAB061}">
      <dgm:prSet/>
      <dgm:spPr/>
      <dgm:t>
        <a:bodyPr/>
        <a:lstStyle/>
        <a:p>
          <a:endParaRPr lang="en-US"/>
        </a:p>
      </dgm:t>
    </dgm:pt>
    <dgm:pt modelId="{D0F0D869-1BA2-46FF-99BA-C56B0DFB6D0A}">
      <dgm:prSet/>
      <dgm:spPr/>
      <dgm:t>
        <a:bodyPr/>
        <a:lstStyle/>
        <a:p>
          <a:pPr>
            <a:lnSpc>
              <a:spcPct val="100000"/>
            </a:lnSpc>
          </a:pPr>
          <a:r>
            <a:rPr lang="en-US" dirty="0"/>
            <a:t>Transmission </a:t>
          </a:r>
          <a:r>
            <a:rPr lang="en-US" dirty="0" err="1"/>
            <a:t>ordonnée</a:t>
          </a:r>
          <a:r>
            <a:rPr lang="en-US" dirty="0"/>
            <a:t> des flux</a:t>
          </a:r>
        </a:p>
      </dgm:t>
    </dgm:pt>
    <dgm:pt modelId="{003238A9-4EA8-4BD7-A1C4-1B6D5B032493}" type="parTrans" cxnId="{65EFB5AC-04CB-459D-92C2-184DAEF06D35}">
      <dgm:prSet/>
      <dgm:spPr/>
      <dgm:t>
        <a:bodyPr/>
        <a:lstStyle/>
        <a:p>
          <a:endParaRPr lang="en-US"/>
        </a:p>
      </dgm:t>
    </dgm:pt>
    <dgm:pt modelId="{6781D097-22D0-4175-86E6-34B419F3D168}" type="sibTrans" cxnId="{65EFB5AC-04CB-459D-92C2-184DAEF06D35}">
      <dgm:prSet/>
      <dgm:spPr/>
      <dgm:t>
        <a:bodyPr/>
        <a:lstStyle/>
        <a:p>
          <a:endParaRPr lang="en-US"/>
        </a:p>
      </dgm:t>
    </dgm:pt>
    <dgm:pt modelId="{2D91EF39-A13D-4A03-A08C-5C876EA6D692}">
      <dgm:prSet/>
      <dgm:spPr/>
      <dgm:t>
        <a:bodyPr/>
        <a:lstStyle/>
        <a:p>
          <a:pPr>
            <a:lnSpc>
              <a:spcPct val="100000"/>
            </a:lnSpc>
          </a:pPr>
          <a:r>
            <a:rPr lang="en-US" dirty="0"/>
            <a:t>Correction </a:t>
          </a:r>
          <a:r>
            <a:rPr lang="en-US" dirty="0" err="1"/>
            <a:t>d'erreurs</a:t>
          </a:r>
          <a:endParaRPr lang="en-US" dirty="0"/>
        </a:p>
      </dgm:t>
    </dgm:pt>
    <dgm:pt modelId="{AC5A5762-11E4-48BF-B54F-B2A48322E778}" type="parTrans" cxnId="{4C096990-90D0-4FA6-BF19-EB5FFFF3D2CB}">
      <dgm:prSet/>
      <dgm:spPr/>
      <dgm:t>
        <a:bodyPr/>
        <a:lstStyle/>
        <a:p>
          <a:endParaRPr lang="en-US"/>
        </a:p>
      </dgm:t>
    </dgm:pt>
    <dgm:pt modelId="{CBD5E247-B477-4DF3-AA50-5B33CB8EF7A3}" type="sibTrans" cxnId="{4C096990-90D0-4FA6-BF19-EB5FFFF3D2CB}">
      <dgm:prSet/>
      <dgm:spPr/>
      <dgm:t>
        <a:bodyPr/>
        <a:lstStyle/>
        <a:p>
          <a:endParaRPr lang="en-US"/>
        </a:p>
      </dgm:t>
    </dgm:pt>
    <dgm:pt modelId="{5B6D2A0D-6FA2-4468-887D-D0D75E39B578}">
      <dgm:prSet/>
      <dgm:spPr/>
      <dgm:t>
        <a:bodyPr/>
        <a:lstStyle/>
        <a:p>
          <a:pPr>
            <a:lnSpc>
              <a:spcPct val="100000"/>
            </a:lnSpc>
          </a:pPr>
          <a:r>
            <a:rPr lang="en-US"/>
            <a:t>Transmission confirmée de messages</a:t>
          </a:r>
        </a:p>
      </dgm:t>
    </dgm:pt>
    <dgm:pt modelId="{A61CA9DA-09F0-4B37-A8EA-4F1C309DE93E}" type="parTrans" cxnId="{6CD94FCD-7311-438B-81EE-F396D1E2F398}">
      <dgm:prSet/>
      <dgm:spPr/>
      <dgm:t>
        <a:bodyPr/>
        <a:lstStyle/>
        <a:p>
          <a:endParaRPr lang="en-US"/>
        </a:p>
      </dgm:t>
    </dgm:pt>
    <dgm:pt modelId="{390F2406-E4DF-4CEB-9F90-1B3B070BCFD7}" type="sibTrans" cxnId="{6CD94FCD-7311-438B-81EE-F396D1E2F398}">
      <dgm:prSet/>
      <dgm:spPr/>
      <dgm:t>
        <a:bodyPr/>
        <a:lstStyle/>
        <a:p>
          <a:endParaRPr lang="en-US"/>
        </a:p>
      </dgm:t>
    </dgm:pt>
    <dgm:pt modelId="{1F3B9CCE-1BD9-457E-BD5E-BD91C594F76A}" type="pres">
      <dgm:prSet presAssocID="{5B107113-3344-463F-8B30-4467D560DC39}" presName="root" presStyleCnt="0">
        <dgm:presLayoutVars>
          <dgm:dir/>
          <dgm:resizeHandles val="exact"/>
        </dgm:presLayoutVars>
      </dgm:prSet>
      <dgm:spPr/>
    </dgm:pt>
    <dgm:pt modelId="{3ACA7C0B-D2F5-4F7C-B8D4-9FFC4DCFC08A}" type="pres">
      <dgm:prSet presAssocID="{C028A48A-84C3-4E9B-B7D0-CB700ED1EF40}" presName="compNode" presStyleCnt="0"/>
      <dgm:spPr/>
    </dgm:pt>
    <dgm:pt modelId="{8C0787C5-A616-4D80-9D30-A11BB6B2BAB6}" type="pres">
      <dgm:prSet presAssocID="{C028A48A-84C3-4E9B-B7D0-CB700ED1EF40}" presName="iconRect" presStyleLbl="node1" presStyleIdx="0" presStyleCnt="2"/>
      <dgm:spPr>
        <a:blipFill>
          <a:blip xmlns:r="http://schemas.openxmlformats.org/officeDocument/2006/relationships" r:embed="rId1"/>
          <a:srcRect/>
          <a:stretch>
            <a:fillRect l="-43000" r="-43000"/>
          </a:stretch>
        </a:blipFill>
      </dgm:spPr>
    </dgm:pt>
    <dgm:pt modelId="{089804D3-C6B0-4228-98B4-6C363B302914}" type="pres">
      <dgm:prSet presAssocID="{C028A48A-84C3-4E9B-B7D0-CB700ED1EF40}" presName="iconSpace" presStyleCnt="0"/>
      <dgm:spPr/>
    </dgm:pt>
    <dgm:pt modelId="{1E9AFED9-0D9C-4E03-9F71-81D81D0E2370}" type="pres">
      <dgm:prSet presAssocID="{C028A48A-84C3-4E9B-B7D0-CB700ED1EF40}" presName="parTx" presStyleLbl="revTx" presStyleIdx="0" presStyleCnt="4">
        <dgm:presLayoutVars>
          <dgm:chMax val="0"/>
          <dgm:chPref val="0"/>
        </dgm:presLayoutVars>
      </dgm:prSet>
      <dgm:spPr/>
    </dgm:pt>
    <dgm:pt modelId="{431DC858-58E4-4E13-AABE-3C3417BFDD1E}" type="pres">
      <dgm:prSet presAssocID="{C028A48A-84C3-4E9B-B7D0-CB700ED1EF40}" presName="txSpace" presStyleCnt="0"/>
      <dgm:spPr/>
    </dgm:pt>
    <dgm:pt modelId="{117CABF7-06E0-4297-9362-50BEAA6AB25F}" type="pres">
      <dgm:prSet presAssocID="{C028A48A-84C3-4E9B-B7D0-CB700ED1EF40}" presName="desTx" presStyleLbl="revTx" presStyleIdx="1" presStyleCnt="4">
        <dgm:presLayoutVars/>
      </dgm:prSet>
      <dgm:spPr/>
    </dgm:pt>
    <dgm:pt modelId="{9107FC2E-B941-4AC7-8FE5-A6D46BEF961A}" type="pres">
      <dgm:prSet presAssocID="{159A15DD-A47A-4FDF-8818-9C911D97A077}" presName="sibTrans" presStyleCnt="0"/>
      <dgm:spPr/>
    </dgm:pt>
    <dgm:pt modelId="{FDCB38FC-4395-4E55-928F-38423C037555}" type="pres">
      <dgm:prSet presAssocID="{96B77140-C021-4AC8-BD29-B422E17061A2}" presName="compNode" presStyleCnt="0"/>
      <dgm:spPr/>
    </dgm:pt>
    <dgm:pt modelId="{6EDFFB8D-2A07-4894-9D72-1E1ADC211E5C}" type="pres">
      <dgm:prSet presAssocID="{96B77140-C021-4AC8-BD29-B422E17061A2}" presName="iconRect" presStyleLbl="node1" presStyleIdx="1" presStyleCnt="2"/>
      <dgm:spPr>
        <a:blipFill>
          <a:blip xmlns:r="http://schemas.openxmlformats.org/officeDocument/2006/relationships" r:embed="rId2"/>
          <a:srcRect/>
          <a:stretch>
            <a:fillRect l="-32000" r="-32000"/>
          </a:stretch>
        </a:blipFill>
      </dgm:spPr>
    </dgm:pt>
    <dgm:pt modelId="{056A5FB9-822E-450B-992B-ABC1EE7FFA5E}" type="pres">
      <dgm:prSet presAssocID="{96B77140-C021-4AC8-BD29-B422E17061A2}" presName="iconSpace" presStyleCnt="0"/>
      <dgm:spPr/>
    </dgm:pt>
    <dgm:pt modelId="{58D0883E-6870-4164-BF39-F50C2CBB70C1}" type="pres">
      <dgm:prSet presAssocID="{96B77140-C021-4AC8-BD29-B422E17061A2}" presName="parTx" presStyleLbl="revTx" presStyleIdx="2" presStyleCnt="4">
        <dgm:presLayoutVars>
          <dgm:chMax val="0"/>
          <dgm:chPref val="0"/>
        </dgm:presLayoutVars>
      </dgm:prSet>
      <dgm:spPr/>
    </dgm:pt>
    <dgm:pt modelId="{6C6FACF0-F9FA-4B0C-A08D-E37EE16460FD}" type="pres">
      <dgm:prSet presAssocID="{96B77140-C021-4AC8-BD29-B422E17061A2}" presName="txSpace" presStyleCnt="0"/>
      <dgm:spPr/>
    </dgm:pt>
    <dgm:pt modelId="{F39DC179-CC56-4132-9D82-789412744B33}" type="pres">
      <dgm:prSet presAssocID="{96B77140-C021-4AC8-BD29-B422E17061A2}" presName="desTx" presStyleLbl="revTx" presStyleIdx="3" presStyleCnt="4">
        <dgm:presLayoutVars/>
      </dgm:prSet>
      <dgm:spPr/>
    </dgm:pt>
  </dgm:ptLst>
  <dgm:cxnLst>
    <dgm:cxn modelId="{029C7D15-8ABB-4AB2-A316-65DEA0AAB061}" srcId="{5B107113-3344-463F-8B30-4467D560DC39}" destId="{96B77140-C021-4AC8-BD29-B422E17061A2}" srcOrd="1" destOrd="0" parTransId="{D35B0CEF-6A8A-4ECA-A616-B5AD3E20EBCC}" sibTransId="{91E99CDC-9112-45B1-9F46-F94A1D556C19}"/>
    <dgm:cxn modelId="{FD0D8615-41A5-4B6D-B1FB-2BEE597D7363}" type="presOf" srcId="{2D91EF39-A13D-4A03-A08C-5C876EA6D692}" destId="{F39DC179-CC56-4132-9D82-789412744B33}" srcOrd="0" destOrd="1" presId="urn:microsoft.com/office/officeart/2018/2/layout/IconLabelDescriptionList"/>
    <dgm:cxn modelId="{F916D120-E079-42E6-B54F-BE555B5155E5}" type="presOf" srcId="{27DBA04F-C9EC-485F-97F1-DCA896C55F74}" destId="{117CABF7-06E0-4297-9362-50BEAA6AB25F}" srcOrd="0" destOrd="1" presId="urn:microsoft.com/office/officeart/2018/2/layout/IconLabelDescriptionList"/>
    <dgm:cxn modelId="{89064C5B-9F8B-4CC5-A3FC-C3A4EFBA7106}" type="presOf" srcId="{C028A48A-84C3-4E9B-B7D0-CB700ED1EF40}" destId="{1E9AFED9-0D9C-4E03-9F71-81D81D0E2370}" srcOrd="0" destOrd="0" presId="urn:microsoft.com/office/officeart/2018/2/layout/IconLabelDescriptionList"/>
    <dgm:cxn modelId="{2394505E-C63B-4438-B8A9-74D8DEF214C4}" srcId="{C028A48A-84C3-4E9B-B7D0-CB700ED1EF40}" destId="{27DBA04F-C9EC-485F-97F1-DCA896C55F74}" srcOrd="1" destOrd="0" parTransId="{E105C1FE-AAD9-4C85-A7E3-ABF21757643A}" sibTransId="{3932126C-4E66-4285-A049-E0FA51DCFC05}"/>
    <dgm:cxn modelId="{FA523B46-5E77-498F-9EBA-5AA4A778ECF1}" srcId="{C028A48A-84C3-4E9B-B7D0-CB700ED1EF40}" destId="{1103BC72-A612-4E96-AF30-0E257F8E34BD}" srcOrd="0" destOrd="0" parTransId="{B4F8EAB4-E875-43DC-BFC6-CE5F65F5ED1D}" sibTransId="{B24FA1D0-8877-47AB-998E-E8600EDA6881}"/>
    <dgm:cxn modelId="{AC337C4F-CA84-497B-980C-0070801399AE}" srcId="{C028A48A-84C3-4E9B-B7D0-CB700ED1EF40}" destId="{07CF8D33-0566-465F-8A48-D674D7FE18E2}" srcOrd="2" destOrd="0" parTransId="{E17F7B06-BA8A-4FA2-AEF1-4BE177498FC0}" sibTransId="{8B6B77CE-438E-4222-90A7-108FA995D45D}"/>
    <dgm:cxn modelId="{F8AD866F-6415-4012-B834-AD6CE9080504}" srcId="{5B107113-3344-463F-8B30-4467D560DC39}" destId="{C028A48A-84C3-4E9B-B7D0-CB700ED1EF40}" srcOrd="0" destOrd="0" parTransId="{F2299294-4D5F-4469-872C-FCECCB03C942}" sibTransId="{159A15DD-A47A-4FDF-8818-9C911D97A077}"/>
    <dgm:cxn modelId="{C55B918B-CE4F-413F-8845-7E19A892BD21}" type="presOf" srcId="{5B6D2A0D-6FA2-4468-887D-D0D75E39B578}" destId="{F39DC179-CC56-4132-9D82-789412744B33}" srcOrd="0" destOrd="2" presId="urn:microsoft.com/office/officeart/2018/2/layout/IconLabelDescriptionList"/>
    <dgm:cxn modelId="{4C096990-90D0-4FA6-BF19-EB5FFFF3D2CB}" srcId="{96B77140-C021-4AC8-BD29-B422E17061A2}" destId="{2D91EF39-A13D-4A03-A08C-5C876EA6D692}" srcOrd="1" destOrd="0" parTransId="{AC5A5762-11E4-48BF-B54F-B2A48322E778}" sibTransId="{CBD5E247-B477-4DF3-AA50-5B33CB8EF7A3}"/>
    <dgm:cxn modelId="{65EFB5AC-04CB-459D-92C2-184DAEF06D35}" srcId="{96B77140-C021-4AC8-BD29-B422E17061A2}" destId="{D0F0D869-1BA2-46FF-99BA-C56B0DFB6D0A}" srcOrd="0" destOrd="0" parTransId="{003238A9-4EA8-4BD7-A1C4-1B6D5B032493}" sibTransId="{6781D097-22D0-4175-86E6-34B419F3D168}"/>
    <dgm:cxn modelId="{74DABEB3-4543-45A8-960F-B6D5CF2D6E73}" type="presOf" srcId="{1103BC72-A612-4E96-AF30-0E257F8E34BD}" destId="{117CABF7-06E0-4297-9362-50BEAA6AB25F}" srcOrd="0" destOrd="0" presId="urn:microsoft.com/office/officeart/2018/2/layout/IconLabelDescriptionList"/>
    <dgm:cxn modelId="{C8B815BB-7EBD-4417-A04E-8F4012A15915}" type="presOf" srcId="{5B107113-3344-463F-8B30-4467D560DC39}" destId="{1F3B9CCE-1BD9-457E-BD5E-BD91C594F76A}" srcOrd="0" destOrd="0" presId="urn:microsoft.com/office/officeart/2018/2/layout/IconLabelDescriptionList"/>
    <dgm:cxn modelId="{819B57C2-46A1-4596-B3D3-F8E150B7572A}" type="presOf" srcId="{D0F0D869-1BA2-46FF-99BA-C56B0DFB6D0A}" destId="{F39DC179-CC56-4132-9D82-789412744B33}" srcOrd="0" destOrd="0" presId="urn:microsoft.com/office/officeart/2018/2/layout/IconLabelDescriptionList"/>
    <dgm:cxn modelId="{6CD94FCD-7311-438B-81EE-F396D1E2F398}" srcId="{96B77140-C021-4AC8-BD29-B422E17061A2}" destId="{5B6D2A0D-6FA2-4468-887D-D0D75E39B578}" srcOrd="2" destOrd="0" parTransId="{A61CA9DA-09F0-4B37-A8EA-4F1C309DE93E}" sibTransId="{390F2406-E4DF-4CEB-9F90-1B3B070BCFD7}"/>
    <dgm:cxn modelId="{8C53EEFD-F2BD-46F9-849D-CC026479C116}" type="presOf" srcId="{96B77140-C021-4AC8-BD29-B422E17061A2}" destId="{58D0883E-6870-4164-BF39-F50C2CBB70C1}" srcOrd="0" destOrd="0" presId="urn:microsoft.com/office/officeart/2018/2/layout/IconLabelDescriptionList"/>
    <dgm:cxn modelId="{21CB8CFE-7901-4ABF-9279-4756B4455C3F}" type="presOf" srcId="{07CF8D33-0566-465F-8A48-D674D7FE18E2}" destId="{117CABF7-06E0-4297-9362-50BEAA6AB25F}" srcOrd="0" destOrd="2" presId="urn:microsoft.com/office/officeart/2018/2/layout/IconLabelDescriptionList"/>
    <dgm:cxn modelId="{30707190-5F65-4D1C-9D11-B4E6875C8661}" type="presParOf" srcId="{1F3B9CCE-1BD9-457E-BD5E-BD91C594F76A}" destId="{3ACA7C0B-D2F5-4F7C-B8D4-9FFC4DCFC08A}" srcOrd="0" destOrd="0" presId="urn:microsoft.com/office/officeart/2018/2/layout/IconLabelDescriptionList"/>
    <dgm:cxn modelId="{95D7681E-1F1A-47F7-9792-362E2611D565}" type="presParOf" srcId="{3ACA7C0B-D2F5-4F7C-B8D4-9FFC4DCFC08A}" destId="{8C0787C5-A616-4D80-9D30-A11BB6B2BAB6}" srcOrd="0" destOrd="0" presId="urn:microsoft.com/office/officeart/2018/2/layout/IconLabelDescriptionList"/>
    <dgm:cxn modelId="{773377E3-E920-4CD2-9F90-B677C7917570}" type="presParOf" srcId="{3ACA7C0B-D2F5-4F7C-B8D4-9FFC4DCFC08A}" destId="{089804D3-C6B0-4228-98B4-6C363B302914}" srcOrd="1" destOrd="0" presId="urn:microsoft.com/office/officeart/2018/2/layout/IconLabelDescriptionList"/>
    <dgm:cxn modelId="{1B3F5E4F-5088-40CF-9182-9BECDE8BCDCD}" type="presParOf" srcId="{3ACA7C0B-D2F5-4F7C-B8D4-9FFC4DCFC08A}" destId="{1E9AFED9-0D9C-4E03-9F71-81D81D0E2370}" srcOrd="2" destOrd="0" presId="urn:microsoft.com/office/officeart/2018/2/layout/IconLabelDescriptionList"/>
    <dgm:cxn modelId="{F97A1155-A3E4-417E-ADB7-B4A3DB65B5BA}" type="presParOf" srcId="{3ACA7C0B-D2F5-4F7C-B8D4-9FFC4DCFC08A}" destId="{431DC858-58E4-4E13-AABE-3C3417BFDD1E}" srcOrd="3" destOrd="0" presId="urn:microsoft.com/office/officeart/2018/2/layout/IconLabelDescriptionList"/>
    <dgm:cxn modelId="{B650425D-47E3-4E3F-801D-D022047B739F}" type="presParOf" srcId="{3ACA7C0B-D2F5-4F7C-B8D4-9FFC4DCFC08A}" destId="{117CABF7-06E0-4297-9362-50BEAA6AB25F}" srcOrd="4" destOrd="0" presId="urn:microsoft.com/office/officeart/2018/2/layout/IconLabelDescriptionList"/>
    <dgm:cxn modelId="{DEFFBADE-3C9C-46FE-AB83-906F3329EAA2}" type="presParOf" srcId="{1F3B9CCE-1BD9-457E-BD5E-BD91C594F76A}" destId="{9107FC2E-B941-4AC7-8FE5-A6D46BEF961A}" srcOrd="1" destOrd="0" presId="urn:microsoft.com/office/officeart/2018/2/layout/IconLabelDescriptionList"/>
    <dgm:cxn modelId="{C8BF163C-0C4E-469C-864D-DDB85BCAF35A}" type="presParOf" srcId="{1F3B9CCE-1BD9-457E-BD5E-BD91C594F76A}" destId="{FDCB38FC-4395-4E55-928F-38423C037555}" srcOrd="2" destOrd="0" presId="urn:microsoft.com/office/officeart/2018/2/layout/IconLabelDescriptionList"/>
    <dgm:cxn modelId="{B4414E65-F5E6-4BCE-A71A-E6D18F2C85EC}" type="presParOf" srcId="{FDCB38FC-4395-4E55-928F-38423C037555}" destId="{6EDFFB8D-2A07-4894-9D72-1E1ADC211E5C}" srcOrd="0" destOrd="0" presId="urn:microsoft.com/office/officeart/2018/2/layout/IconLabelDescriptionList"/>
    <dgm:cxn modelId="{91FC3A68-8887-4D19-93FC-B6E7AFCA07C8}" type="presParOf" srcId="{FDCB38FC-4395-4E55-928F-38423C037555}" destId="{056A5FB9-822E-450B-992B-ABC1EE7FFA5E}" srcOrd="1" destOrd="0" presId="urn:microsoft.com/office/officeart/2018/2/layout/IconLabelDescriptionList"/>
    <dgm:cxn modelId="{051CDBB6-0387-4362-B657-392138D00B4B}" type="presParOf" srcId="{FDCB38FC-4395-4E55-928F-38423C037555}" destId="{58D0883E-6870-4164-BF39-F50C2CBB70C1}" srcOrd="2" destOrd="0" presId="urn:microsoft.com/office/officeart/2018/2/layout/IconLabelDescriptionList"/>
    <dgm:cxn modelId="{26CF48C2-2DDA-48A8-9CB4-EC15679B7195}" type="presParOf" srcId="{FDCB38FC-4395-4E55-928F-38423C037555}" destId="{6C6FACF0-F9FA-4B0C-A08D-E37EE16460FD}" srcOrd="3" destOrd="0" presId="urn:microsoft.com/office/officeart/2018/2/layout/IconLabelDescriptionList"/>
    <dgm:cxn modelId="{A18C2CE2-BD59-41EE-9B99-F3357A7EBDF3}" type="presParOf" srcId="{FDCB38FC-4395-4E55-928F-38423C037555}" destId="{F39DC179-CC56-4132-9D82-789412744B3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06D2B2-23AF-4287-B183-663FFF416E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A797A3-1245-46A1-BD6E-3200C2A9568E}">
      <dgm:prSet custT="1"/>
      <dgm:spPr/>
      <dgm:t>
        <a:bodyPr/>
        <a:lstStyle/>
        <a:p>
          <a:r>
            <a:rPr lang="en-US" sz="2400" dirty="0"/>
            <a:t>Les </a:t>
          </a:r>
          <a:r>
            <a:rPr lang="en-US" sz="2400" dirty="0" err="1"/>
            <a:t>connexions</a:t>
          </a:r>
          <a:r>
            <a:rPr lang="en-US" sz="2400" dirty="0"/>
            <a:t> </a:t>
          </a:r>
          <a:r>
            <a:rPr lang="en-US" sz="2400" dirty="0" err="1"/>
            <a:t>d'une</a:t>
          </a:r>
          <a:r>
            <a:rPr lang="en-US" sz="2400" dirty="0"/>
            <a:t> machine :</a:t>
          </a:r>
          <a:r>
            <a:rPr lang="en-US" sz="3000" dirty="0"/>
            <a:t> </a:t>
          </a:r>
        </a:p>
        <a:p>
          <a:r>
            <a:rPr lang="en-US" sz="2600" dirty="0"/>
            <a:t>la </a:t>
          </a:r>
          <a:r>
            <a:rPr lang="en-US" sz="2600" dirty="0" err="1"/>
            <a:t>commande</a:t>
          </a:r>
          <a:r>
            <a:rPr lang="en-US" sz="2600" dirty="0"/>
            <a:t> ss</a:t>
          </a:r>
        </a:p>
      </dgm:t>
    </dgm:pt>
    <dgm:pt modelId="{2E121080-8A96-4D9D-BD64-24C18D37D5A3}" type="parTrans" cxnId="{CF4BD2C4-9CFA-495A-A562-6EF0A09EC223}">
      <dgm:prSet/>
      <dgm:spPr/>
      <dgm:t>
        <a:bodyPr/>
        <a:lstStyle/>
        <a:p>
          <a:endParaRPr lang="en-US"/>
        </a:p>
      </dgm:t>
    </dgm:pt>
    <dgm:pt modelId="{0EA64A0B-E12F-44CA-8EF7-F10228C6EA9B}" type="sibTrans" cxnId="{CF4BD2C4-9CFA-495A-A562-6EF0A09EC223}">
      <dgm:prSet/>
      <dgm:spPr/>
      <dgm:t>
        <a:bodyPr/>
        <a:lstStyle/>
        <a:p>
          <a:endParaRPr lang="en-US"/>
        </a:p>
      </dgm:t>
    </dgm:pt>
    <dgm:pt modelId="{07B38612-985E-4FBD-A2F1-7058FB40A942}">
      <dgm:prSet/>
      <dgm:spPr/>
      <dgm:t>
        <a:bodyPr/>
        <a:lstStyle/>
        <a:p>
          <a:r>
            <a:rPr lang="en-US"/>
            <a:t>Connexions liées à des protocoles différents (applications différentes)</a:t>
          </a:r>
        </a:p>
      </dgm:t>
    </dgm:pt>
    <dgm:pt modelId="{DC9571D6-BF8A-4470-9408-9C1BEEC7F4BF}" type="parTrans" cxnId="{24A3E802-6FF9-4186-8B83-0AEFC9603481}">
      <dgm:prSet/>
      <dgm:spPr/>
      <dgm:t>
        <a:bodyPr/>
        <a:lstStyle/>
        <a:p>
          <a:endParaRPr lang="en-US"/>
        </a:p>
      </dgm:t>
    </dgm:pt>
    <dgm:pt modelId="{E0DC0743-E712-4B87-80A2-9552698FD311}" type="sibTrans" cxnId="{24A3E802-6FF9-4186-8B83-0AEFC9603481}">
      <dgm:prSet/>
      <dgm:spPr/>
      <dgm:t>
        <a:bodyPr/>
        <a:lstStyle/>
        <a:p>
          <a:endParaRPr lang="en-US"/>
        </a:p>
      </dgm:t>
    </dgm:pt>
    <dgm:pt modelId="{479AA2BF-739C-4EB0-BE12-CABD2A9D8ECB}">
      <dgm:prSet/>
      <dgm:spPr/>
      <dgm:t>
        <a:bodyPr/>
        <a:lstStyle/>
        <a:p>
          <a:r>
            <a:rPr lang="en-US"/>
            <a:t>Statut : à l'écoute, en cours, en cours de finir...</a:t>
          </a:r>
        </a:p>
      </dgm:t>
    </dgm:pt>
    <dgm:pt modelId="{27BA8273-1832-4EDA-877A-D5975FB61174}" type="parTrans" cxnId="{D21291A0-B6D9-4B53-AFA5-C3662AAC0151}">
      <dgm:prSet/>
      <dgm:spPr/>
      <dgm:t>
        <a:bodyPr/>
        <a:lstStyle/>
        <a:p>
          <a:endParaRPr lang="en-US"/>
        </a:p>
      </dgm:t>
    </dgm:pt>
    <dgm:pt modelId="{0DFCEFEE-2423-49F5-B8A4-E7B757F02662}" type="sibTrans" cxnId="{D21291A0-B6D9-4B53-AFA5-C3662AAC0151}">
      <dgm:prSet/>
      <dgm:spPr/>
      <dgm:t>
        <a:bodyPr/>
        <a:lstStyle/>
        <a:p>
          <a:endParaRPr lang="en-US"/>
        </a:p>
      </dgm:t>
    </dgm:pt>
    <dgm:pt modelId="{0B4B410F-121A-4AA3-9E49-2EB1F2944BD0}">
      <dgm:prSet/>
      <dgm:spPr/>
      <dgm:t>
        <a:bodyPr/>
        <a:lstStyle/>
        <a:p>
          <a:r>
            <a:rPr lang="en-US" dirty="0" err="1"/>
            <a:t>Paramétrisation</a:t>
          </a:r>
          <a:r>
            <a:rPr lang="en-US" dirty="0"/>
            <a:t> </a:t>
          </a:r>
        </a:p>
      </dgm:t>
    </dgm:pt>
    <dgm:pt modelId="{A4E7B6BD-C71A-4C87-A353-9BBA39B66F7F}" type="parTrans" cxnId="{665D427B-00B7-497D-9012-B74A458765D9}">
      <dgm:prSet/>
      <dgm:spPr/>
      <dgm:t>
        <a:bodyPr/>
        <a:lstStyle/>
        <a:p>
          <a:endParaRPr lang="en-US"/>
        </a:p>
      </dgm:t>
    </dgm:pt>
    <dgm:pt modelId="{A375D411-F834-400B-89E3-8192C0E43E6E}" type="sibTrans" cxnId="{665D427B-00B7-497D-9012-B74A458765D9}">
      <dgm:prSet/>
      <dgm:spPr/>
      <dgm:t>
        <a:bodyPr/>
        <a:lstStyle/>
        <a:p>
          <a:endParaRPr lang="en-US"/>
        </a:p>
      </dgm:t>
    </dgm:pt>
    <dgm:pt modelId="{045F98F6-6018-42FB-A52C-9597CF6B0C56}">
      <dgm:prSet/>
      <dgm:spPr/>
      <dgm:t>
        <a:bodyPr/>
        <a:lstStyle/>
        <a:p>
          <a:pPr>
            <a:buNone/>
          </a:pPr>
          <a:endParaRPr lang="en-US" dirty="0"/>
        </a:p>
      </dgm:t>
    </dgm:pt>
    <dgm:pt modelId="{338E28CE-CB61-4577-877B-233617715E29}" type="parTrans" cxnId="{EBB2C156-C878-47FA-8697-B9F77E7B014D}">
      <dgm:prSet/>
      <dgm:spPr/>
      <dgm:t>
        <a:bodyPr/>
        <a:lstStyle/>
        <a:p>
          <a:endParaRPr lang="en-US"/>
        </a:p>
      </dgm:t>
    </dgm:pt>
    <dgm:pt modelId="{EF006ED7-9125-440C-BA87-B8A9F6086DC8}" type="sibTrans" cxnId="{EBB2C156-C878-47FA-8697-B9F77E7B014D}">
      <dgm:prSet/>
      <dgm:spPr/>
      <dgm:t>
        <a:bodyPr/>
        <a:lstStyle/>
        <a:p>
          <a:endParaRPr lang="en-US"/>
        </a:p>
      </dgm:t>
    </dgm:pt>
    <dgm:pt modelId="{1FE8D410-33C5-4C79-B01C-2B080CBDC862}">
      <dgm:prSet/>
      <dgm:spPr/>
      <dgm:t>
        <a:bodyPr/>
        <a:lstStyle/>
        <a:p>
          <a:r>
            <a:rPr lang="en-US" dirty="0"/>
            <a:t>ss -ln  ports </a:t>
          </a:r>
          <a:r>
            <a:rPr lang="en-US" dirty="0" err="1"/>
            <a:t>écoute</a:t>
          </a:r>
          <a:r>
            <a:rPr lang="en-US" dirty="0"/>
            <a:t> (</a:t>
          </a:r>
          <a:r>
            <a:rPr lang="en-US" dirty="0" err="1"/>
            <a:t>en</a:t>
          </a:r>
          <a:r>
            <a:rPr lang="en-US" dirty="0"/>
            <a:t> format numérique)</a:t>
          </a:r>
        </a:p>
      </dgm:t>
    </dgm:pt>
    <dgm:pt modelId="{B6BAFEA8-2B78-4F48-9742-6B4F134E25D4}" type="parTrans" cxnId="{C2F0554F-909F-42D3-A763-55BAEA3C9504}">
      <dgm:prSet/>
      <dgm:spPr/>
      <dgm:t>
        <a:bodyPr/>
        <a:lstStyle/>
        <a:p>
          <a:endParaRPr lang="en-US"/>
        </a:p>
      </dgm:t>
    </dgm:pt>
    <dgm:pt modelId="{3BB5D2CD-99FC-4F89-850E-41D6484FE6B2}" type="sibTrans" cxnId="{C2F0554F-909F-42D3-A763-55BAEA3C9504}">
      <dgm:prSet/>
      <dgm:spPr/>
      <dgm:t>
        <a:bodyPr/>
        <a:lstStyle/>
        <a:p>
          <a:endParaRPr lang="en-US"/>
        </a:p>
      </dgm:t>
    </dgm:pt>
    <dgm:pt modelId="{1C9F060F-0204-496B-93DB-7905AAE87EB0}">
      <dgm:prSet/>
      <dgm:spPr/>
      <dgm:t>
        <a:bodyPr/>
        <a:lstStyle/>
        <a:p>
          <a:r>
            <a:rPr lang="en-US"/>
            <a:t>ss -uan   toute connexion sur udp, format numérique</a:t>
          </a:r>
        </a:p>
      </dgm:t>
    </dgm:pt>
    <dgm:pt modelId="{BD5C4085-5139-4ECD-8672-DC412B46984D}" type="parTrans" cxnId="{C42343D3-B7F1-4E8E-951A-E3BC7904E8BE}">
      <dgm:prSet/>
      <dgm:spPr/>
      <dgm:t>
        <a:bodyPr/>
        <a:lstStyle/>
        <a:p>
          <a:endParaRPr lang="en-US"/>
        </a:p>
      </dgm:t>
    </dgm:pt>
    <dgm:pt modelId="{537CBE73-2EED-4692-A986-A18F73A79AF6}" type="sibTrans" cxnId="{C42343D3-B7F1-4E8E-951A-E3BC7904E8BE}">
      <dgm:prSet/>
      <dgm:spPr/>
      <dgm:t>
        <a:bodyPr/>
        <a:lstStyle/>
        <a:p>
          <a:endParaRPr lang="en-US"/>
        </a:p>
      </dgm:t>
    </dgm:pt>
    <dgm:pt modelId="{A1833B28-F048-4040-924B-39AE446E3DDB}">
      <dgm:prSet/>
      <dgm:spPr/>
      <dgm:t>
        <a:bodyPr/>
        <a:lstStyle/>
        <a:p>
          <a:r>
            <a:rPr lang="en-US"/>
            <a:t>ss -tn   connexions sur TCP, format numérique</a:t>
          </a:r>
        </a:p>
      </dgm:t>
    </dgm:pt>
    <dgm:pt modelId="{B55036E7-E636-4F16-8DF7-05C3A6DB2EAE}" type="parTrans" cxnId="{3B3CA33B-EEDB-46D6-BD4B-382D651F9F2E}">
      <dgm:prSet/>
      <dgm:spPr/>
      <dgm:t>
        <a:bodyPr/>
        <a:lstStyle/>
        <a:p>
          <a:endParaRPr lang="en-US"/>
        </a:p>
      </dgm:t>
    </dgm:pt>
    <dgm:pt modelId="{B95DCDDB-C065-45EC-806C-0D13A16BEFA7}" type="sibTrans" cxnId="{3B3CA33B-EEDB-46D6-BD4B-382D651F9F2E}">
      <dgm:prSet/>
      <dgm:spPr/>
      <dgm:t>
        <a:bodyPr/>
        <a:lstStyle/>
        <a:p>
          <a:endParaRPr lang="en-US"/>
        </a:p>
      </dgm:t>
    </dgm:pt>
    <dgm:pt modelId="{3795AC0E-5069-4433-8E45-1D1D9815A61C}" type="pres">
      <dgm:prSet presAssocID="{F806D2B2-23AF-4287-B183-663FFF416E8A}" presName="Name0" presStyleCnt="0">
        <dgm:presLayoutVars>
          <dgm:dir/>
          <dgm:animLvl val="lvl"/>
          <dgm:resizeHandles val="exact"/>
        </dgm:presLayoutVars>
      </dgm:prSet>
      <dgm:spPr/>
    </dgm:pt>
    <dgm:pt modelId="{9976B874-CA88-4C84-A5ED-96B03CEDF663}" type="pres">
      <dgm:prSet presAssocID="{B0A797A3-1245-46A1-BD6E-3200C2A9568E}" presName="linNode" presStyleCnt="0"/>
      <dgm:spPr/>
    </dgm:pt>
    <dgm:pt modelId="{11892619-BAAB-47F6-A66E-906C6118B440}" type="pres">
      <dgm:prSet presAssocID="{B0A797A3-1245-46A1-BD6E-3200C2A9568E}" presName="parentText" presStyleLbl="node1" presStyleIdx="0" presStyleCnt="2">
        <dgm:presLayoutVars>
          <dgm:chMax val="1"/>
          <dgm:bulletEnabled val="1"/>
        </dgm:presLayoutVars>
      </dgm:prSet>
      <dgm:spPr/>
    </dgm:pt>
    <dgm:pt modelId="{6326A3F5-4B91-47D4-9C7A-B25368D2CF3E}" type="pres">
      <dgm:prSet presAssocID="{B0A797A3-1245-46A1-BD6E-3200C2A9568E}" presName="descendantText" presStyleLbl="alignAccFollowNode1" presStyleIdx="0" presStyleCnt="2">
        <dgm:presLayoutVars>
          <dgm:bulletEnabled val="1"/>
        </dgm:presLayoutVars>
      </dgm:prSet>
      <dgm:spPr/>
    </dgm:pt>
    <dgm:pt modelId="{94350DBC-0E1D-4236-A6B7-D486B438C135}" type="pres">
      <dgm:prSet presAssocID="{0EA64A0B-E12F-44CA-8EF7-F10228C6EA9B}" presName="sp" presStyleCnt="0"/>
      <dgm:spPr/>
    </dgm:pt>
    <dgm:pt modelId="{CA7BE1EA-DEE7-4A7F-BD72-B08E5FE7A998}" type="pres">
      <dgm:prSet presAssocID="{0B4B410F-121A-4AA3-9E49-2EB1F2944BD0}" presName="linNode" presStyleCnt="0"/>
      <dgm:spPr/>
    </dgm:pt>
    <dgm:pt modelId="{E7ED1134-6CC3-468A-B19A-1B3D47535ECA}" type="pres">
      <dgm:prSet presAssocID="{0B4B410F-121A-4AA3-9E49-2EB1F2944BD0}" presName="parentText" presStyleLbl="node1" presStyleIdx="1" presStyleCnt="2">
        <dgm:presLayoutVars>
          <dgm:chMax val="1"/>
          <dgm:bulletEnabled val="1"/>
        </dgm:presLayoutVars>
      </dgm:prSet>
      <dgm:spPr/>
    </dgm:pt>
    <dgm:pt modelId="{8F91BC86-1557-4720-9DD0-78B8F42E3368}" type="pres">
      <dgm:prSet presAssocID="{0B4B410F-121A-4AA3-9E49-2EB1F2944BD0}" presName="descendantText" presStyleLbl="alignAccFollowNode1" presStyleIdx="1" presStyleCnt="2">
        <dgm:presLayoutVars>
          <dgm:bulletEnabled val="1"/>
        </dgm:presLayoutVars>
      </dgm:prSet>
      <dgm:spPr/>
    </dgm:pt>
  </dgm:ptLst>
  <dgm:cxnLst>
    <dgm:cxn modelId="{24A3E802-6FF9-4186-8B83-0AEFC9603481}" srcId="{B0A797A3-1245-46A1-BD6E-3200C2A9568E}" destId="{07B38612-985E-4FBD-A2F1-7058FB40A942}" srcOrd="0" destOrd="0" parTransId="{DC9571D6-BF8A-4470-9408-9C1BEEC7F4BF}" sibTransId="{E0DC0743-E712-4B87-80A2-9552698FD311}"/>
    <dgm:cxn modelId="{DD6CC614-998A-4DF2-80E6-90EFEB295CEA}" type="presOf" srcId="{1C9F060F-0204-496B-93DB-7905AAE87EB0}" destId="{8F91BC86-1557-4720-9DD0-78B8F42E3368}" srcOrd="0" destOrd="2" presId="urn:microsoft.com/office/officeart/2005/8/layout/vList5"/>
    <dgm:cxn modelId="{BD56C82F-79D2-4817-9631-4FBA15496AD9}" type="presOf" srcId="{07B38612-985E-4FBD-A2F1-7058FB40A942}" destId="{6326A3F5-4B91-47D4-9C7A-B25368D2CF3E}" srcOrd="0" destOrd="0" presId="urn:microsoft.com/office/officeart/2005/8/layout/vList5"/>
    <dgm:cxn modelId="{3C55D839-ABB5-496C-B6C7-88753BBD2004}" type="presOf" srcId="{A1833B28-F048-4040-924B-39AE446E3DDB}" destId="{8F91BC86-1557-4720-9DD0-78B8F42E3368}" srcOrd="0" destOrd="3" presId="urn:microsoft.com/office/officeart/2005/8/layout/vList5"/>
    <dgm:cxn modelId="{3B3CA33B-EEDB-46D6-BD4B-382D651F9F2E}" srcId="{045F98F6-6018-42FB-A52C-9597CF6B0C56}" destId="{A1833B28-F048-4040-924B-39AE446E3DDB}" srcOrd="2" destOrd="0" parTransId="{B55036E7-E636-4F16-8DF7-05C3A6DB2EAE}" sibTransId="{B95DCDDB-C065-45EC-806C-0D13A16BEFA7}"/>
    <dgm:cxn modelId="{686A075B-46D9-4B5B-8091-572B3666ED3D}" type="presOf" srcId="{479AA2BF-739C-4EB0-BE12-CABD2A9D8ECB}" destId="{6326A3F5-4B91-47D4-9C7A-B25368D2CF3E}" srcOrd="0" destOrd="1" presId="urn:microsoft.com/office/officeart/2005/8/layout/vList5"/>
    <dgm:cxn modelId="{C2F0554F-909F-42D3-A763-55BAEA3C9504}" srcId="{045F98F6-6018-42FB-A52C-9597CF6B0C56}" destId="{1FE8D410-33C5-4C79-B01C-2B080CBDC862}" srcOrd="0" destOrd="0" parTransId="{B6BAFEA8-2B78-4F48-9742-6B4F134E25D4}" sibTransId="{3BB5D2CD-99FC-4F89-850E-41D6484FE6B2}"/>
    <dgm:cxn modelId="{A7AB5156-5E9A-4208-B20D-C784F2C617CF}" type="presOf" srcId="{B0A797A3-1245-46A1-BD6E-3200C2A9568E}" destId="{11892619-BAAB-47F6-A66E-906C6118B440}" srcOrd="0" destOrd="0" presId="urn:microsoft.com/office/officeart/2005/8/layout/vList5"/>
    <dgm:cxn modelId="{EBB2C156-C878-47FA-8697-B9F77E7B014D}" srcId="{0B4B410F-121A-4AA3-9E49-2EB1F2944BD0}" destId="{045F98F6-6018-42FB-A52C-9597CF6B0C56}" srcOrd="0" destOrd="0" parTransId="{338E28CE-CB61-4577-877B-233617715E29}" sibTransId="{EF006ED7-9125-440C-BA87-B8A9F6086DC8}"/>
    <dgm:cxn modelId="{43A96778-EB96-40AB-9CA4-1A416FC2470E}" type="presOf" srcId="{0B4B410F-121A-4AA3-9E49-2EB1F2944BD0}" destId="{E7ED1134-6CC3-468A-B19A-1B3D47535ECA}" srcOrd="0" destOrd="0" presId="urn:microsoft.com/office/officeart/2005/8/layout/vList5"/>
    <dgm:cxn modelId="{665D427B-00B7-497D-9012-B74A458765D9}" srcId="{F806D2B2-23AF-4287-B183-663FFF416E8A}" destId="{0B4B410F-121A-4AA3-9E49-2EB1F2944BD0}" srcOrd="1" destOrd="0" parTransId="{A4E7B6BD-C71A-4C87-A353-9BBA39B66F7F}" sibTransId="{A375D411-F834-400B-89E3-8192C0E43E6E}"/>
    <dgm:cxn modelId="{1112DE85-BCD7-42CF-85A1-E5C2B112AFDA}" type="presOf" srcId="{1FE8D410-33C5-4C79-B01C-2B080CBDC862}" destId="{8F91BC86-1557-4720-9DD0-78B8F42E3368}" srcOrd="0" destOrd="1" presId="urn:microsoft.com/office/officeart/2005/8/layout/vList5"/>
    <dgm:cxn modelId="{B2FEB99A-85DE-4F9F-BA2E-EC50B3326A67}" type="presOf" srcId="{F806D2B2-23AF-4287-B183-663FFF416E8A}" destId="{3795AC0E-5069-4433-8E45-1D1D9815A61C}" srcOrd="0" destOrd="0" presId="urn:microsoft.com/office/officeart/2005/8/layout/vList5"/>
    <dgm:cxn modelId="{D21291A0-B6D9-4B53-AFA5-C3662AAC0151}" srcId="{B0A797A3-1245-46A1-BD6E-3200C2A9568E}" destId="{479AA2BF-739C-4EB0-BE12-CABD2A9D8ECB}" srcOrd="1" destOrd="0" parTransId="{27BA8273-1832-4EDA-877A-D5975FB61174}" sibTransId="{0DFCEFEE-2423-49F5-B8A4-E7B757F02662}"/>
    <dgm:cxn modelId="{D4AF97A0-3C3A-4EB7-81E3-CAECA07E4DDE}" type="presOf" srcId="{045F98F6-6018-42FB-A52C-9597CF6B0C56}" destId="{8F91BC86-1557-4720-9DD0-78B8F42E3368}" srcOrd="0" destOrd="0" presId="urn:microsoft.com/office/officeart/2005/8/layout/vList5"/>
    <dgm:cxn modelId="{CF4BD2C4-9CFA-495A-A562-6EF0A09EC223}" srcId="{F806D2B2-23AF-4287-B183-663FFF416E8A}" destId="{B0A797A3-1245-46A1-BD6E-3200C2A9568E}" srcOrd="0" destOrd="0" parTransId="{2E121080-8A96-4D9D-BD64-24C18D37D5A3}" sibTransId="{0EA64A0B-E12F-44CA-8EF7-F10228C6EA9B}"/>
    <dgm:cxn modelId="{C42343D3-B7F1-4E8E-951A-E3BC7904E8BE}" srcId="{045F98F6-6018-42FB-A52C-9597CF6B0C56}" destId="{1C9F060F-0204-496B-93DB-7905AAE87EB0}" srcOrd="1" destOrd="0" parTransId="{BD5C4085-5139-4ECD-8672-DC412B46984D}" sibTransId="{537CBE73-2EED-4692-A986-A18F73A79AF6}"/>
    <dgm:cxn modelId="{27D1203C-02F7-4FD2-96E4-1B664D705BDE}" type="presParOf" srcId="{3795AC0E-5069-4433-8E45-1D1D9815A61C}" destId="{9976B874-CA88-4C84-A5ED-96B03CEDF663}" srcOrd="0" destOrd="0" presId="urn:microsoft.com/office/officeart/2005/8/layout/vList5"/>
    <dgm:cxn modelId="{312D9142-AED5-4076-A381-88DC3DFBC103}" type="presParOf" srcId="{9976B874-CA88-4C84-A5ED-96B03CEDF663}" destId="{11892619-BAAB-47F6-A66E-906C6118B440}" srcOrd="0" destOrd="0" presId="urn:microsoft.com/office/officeart/2005/8/layout/vList5"/>
    <dgm:cxn modelId="{83C38505-235A-44C5-A90D-0FF359980395}" type="presParOf" srcId="{9976B874-CA88-4C84-A5ED-96B03CEDF663}" destId="{6326A3F5-4B91-47D4-9C7A-B25368D2CF3E}" srcOrd="1" destOrd="0" presId="urn:microsoft.com/office/officeart/2005/8/layout/vList5"/>
    <dgm:cxn modelId="{58388384-6CA0-4F24-BE65-907E17F3F1C1}" type="presParOf" srcId="{3795AC0E-5069-4433-8E45-1D1D9815A61C}" destId="{94350DBC-0E1D-4236-A6B7-D486B438C135}" srcOrd="1" destOrd="0" presId="urn:microsoft.com/office/officeart/2005/8/layout/vList5"/>
    <dgm:cxn modelId="{964C9C1F-D81E-4BBC-A6C6-60E0E35CE208}" type="presParOf" srcId="{3795AC0E-5069-4433-8E45-1D1D9815A61C}" destId="{CA7BE1EA-DEE7-4A7F-BD72-B08E5FE7A998}" srcOrd="2" destOrd="0" presId="urn:microsoft.com/office/officeart/2005/8/layout/vList5"/>
    <dgm:cxn modelId="{6B175E3C-6862-4004-82EA-53601B571AC6}" type="presParOf" srcId="{CA7BE1EA-DEE7-4A7F-BD72-B08E5FE7A998}" destId="{E7ED1134-6CC3-468A-B19A-1B3D47535ECA}" srcOrd="0" destOrd="0" presId="urn:microsoft.com/office/officeart/2005/8/layout/vList5"/>
    <dgm:cxn modelId="{A7579F14-FFDB-4BA0-9ED3-22185B762A62}" type="presParOf" srcId="{CA7BE1EA-DEE7-4A7F-BD72-B08E5FE7A998}" destId="{8F91BC86-1557-4720-9DD0-78B8F42E33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BA087-F717-4F2D-9110-671BAC16292E}">
      <dsp:nvSpPr>
        <dsp:cNvPr id="0" name=""/>
        <dsp:cNvSpPr/>
      </dsp:nvSpPr>
      <dsp:spPr>
        <a:xfrm rot="5400000">
          <a:off x="6266617" y="-2310910"/>
          <a:ext cx="1637220" cy="666844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Message </a:t>
          </a:r>
          <a:r>
            <a:rPr lang="en-US" sz="2200" kern="1200" dirty="0" err="1"/>
            <a:t>envoyé</a:t>
          </a:r>
          <a:r>
            <a:rPr lang="en-US" sz="2200" kern="1200" dirty="0"/>
            <a:t> par hub arrive à </a:t>
          </a:r>
          <a:r>
            <a:rPr lang="en-US" sz="2200" kern="1200" dirty="0" err="1"/>
            <a:t>toute</a:t>
          </a:r>
          <a:r>
            <a:rPr lang="en-US" sz="2200" kern="1200" dirty="0"/>
            <a:t> machine </a:t>
          </a:r>
          <a:r>
            <a:rPr lang="en-US" sz="2200" kern="1200" dirty="0" err="1"/>
            <a:t>connectée</a:t>
          </a:r>
          <a:r>
            <a:rPr lang="en-US" sz="2200" kern="1200" dirty="0"/>
            <a:t> au hub</a:t>
          </a:r>
        </a:p>
        <a:p>
          <a:pPr marL="228600" lvl="1" indent="-228600" algn="l" defTabSz="977900">
            <a:lnSpc>
              <a:spcPct val="90000"/>
            </a:lnSpc>
            <a:spcBef>
              <a:spcPct val="0"/>
            </a:spcBef>
            <a:spcAft>
              <a:spcPct val="15000"/>
            </a:spcAft>
            <a:buChar char="•"/>
          </a:pPr>
          <a:r>
            <a:rPr lang="en-US" sz="2200" kern="1200" dirty="0"/>
            <a:t>Très utile aux broadcasts</a:t>
          </a:r>
        </a:p>
        <a:p>
          <a:pPr marL="228600" lvl="1" indent="-228600" algn="l" defTabSz="977900">
            <a:lnSpc>
              <a:spcPct val="90000"/>
            </a:lnSpc>
            <a:spcBef>
              <a:spcPct val="0"/>
            </a:spcBef>
            <a:spcAft>
              <a:spcPct val="15000"/>
            </a:spcAft>
            <a:buChar char="•"/>
          </a:pPr>
          <a:r>
            <a:rPr lang="en-US" sz="2200" kern="1200" dirty="0"/>
            <a:t>Beaucoup </a:t>
          </a:r>
          <a:r>
            <a:rPr lang="en-US" sz="2200" kern="1200" dirty="0" err="1"/>
            <a:t>d'overhead</a:t>
          </a:r>
          <a:r>
            <a:rPr lang="en-US" sz="2200" kern="1200" dirty="0"/>
            <a:t> inutile </a:t>
          </a:r>
          <a:r>
            <a:rPr lang="en-US" sz="2200" kern="1200" dirty="0" err="1"/>
            <a:t>si</a:t>
          </a:r>
          <a:r>
            <a:rPr lang="en-US" sz="2200" kern="1200" dirty="0"/>
            <a:t> unicast</a:t>
          </a:r>
        </a:p>
      </dsp:txBody>
      <dsp:txXfrm rot="-5400000">
        <a:off x="3751003" y="284626"/>
        <a:ext cx="6588527" cy="1477376"/>
      </dsp:txXfrm>
    </dsp:sp>
    <dsp:sp modelId="{0034E361-099B-400E-8D37-417C5598E9B5}">
      <dsp:nvSpPr>
        <dsp:cNvPr id="0" name=""/>
        <dsp:cNvSpPr/>
      </dsp:nvSpPr>
      <dsp:spPr>
        <a:xfrm>
          <a:off x="0" y="51"/>
          <a:ext cx="3751003" cy="20465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Hub : broadcast</a:t>
          </a:r>
        </a:p>
      </dsp:txBody>
      <dsp:txXfrm>
        <a:off x="99903" y="99954"/>
        <a:ext cx="3551197" cy="1846720"/>
      </dsp:txXfrm>
    </dsp:sp>
    <dsp:sp modelId="{9B772E7B-017F-4106-9060-4EA566CFBECE}">
      <dsp:nvSpPr>
        <dsp:cNvPr id="0" name=""/>
        <dsp:cNvSpPr/>
      </dsp:nvSpPr>
      <dsp:spPr>
        <a:xfrm rot="5400000">
          <a:off x="6266617" y="-162058"/>
          <a:ext cx="1637220" cy="666844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Message </a:t>
          </a:r>
          <a:r>
            <a:rPr lang="en-US" sz="2200" kern="1200" dirty="0" err="1"/>
            <a:t>envoyé</a:t>
          </a:r>
          <a:r>
            <a:rPr lang="en-US" sz="2200" kern="1200" dirty="0"/>
            <a:t> à des </a:t>
          </a:r>
          <a:r>
            <a:rPr lang="en-US" sz="2200" kern="1200" dirty="0" err="1"/>
            <a:t>destinataires</a:t>
          </a:r>
          <a:r>
            <a:rPr lang="en-US" sz="2200" kern="1200" dirty="0"/>
            <a:t> précis</a:t>
          </a:r>
        </a:p>
        <a:p>
          <a:pPr marL="228600" lvl="1" indent="-228600" algn="l" defTabSz="977900">
            <a:lnSpc>
              <a:spcPct val="90000"/>
            </a:lnSpc>
            <a:spcBef>
              <a:spcPct val="0"/>
            </a:spcBef>
            <a:spcAft>
              <a:spcPct val="15000"/>
            </a:spcAft>
            <a:buChar char="•"/>
          </a:pPr>
          <a:r>
            <a:rPr lang="en-US" sz="2200" kern="1200"/>
            <a:t>Utile aux unicasts</a:t>
          </a:r>
        </a:p>
        <a:p>
          <a:pPr marL="228600" lvl="1" indent="-228600" algn="l" defTabSz="977900">
            <a:lnSpc>
              <a:spcPct val="90000"/>
            </a:lnSpc>
            <a:spcBef>
              <a:spcPct val="0"/>
            </a:spcBef>
            <a:spcAft>
              <a:spcPct val="15000"/>
            </a:spcAft>
            <a:buChar char="•"/>
          </a:pPr>
          <a:r>
            <a:rPr lang="en-US" sz="2200" kern="1200"/>
            <a:t>Inefficace pour les broadcasts</a:t>
          </a:r>
        </a:p>
      </dsp:txBody>
      <dsp:txXfrm rot="-5400000">
        <a:off x="3751003" y="2433478"/>
        <a:ext cx="6588527" cy="1477376"/>
      </dsp:txXfrm>
    </dsp:sp>
    <dsp:sp modelId="{FB8D3C26-4DDC-424E-8B2D-DDF568451616}">
      <dsp:nvSpPr>
        <dsp:cNvPr id="0" name=""/>
        <dsp:cNvSpPr/>
      </dsp:nvSpPr>
      <dsp:spPr>
        <a:xfrm>
          <a:off x="0" y="2148903"/>
          <a:ext cx="3751003" cy="20465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Switch : unicast</a:t>
          </a:r>
        </a:p>
      </dsp:txBody>
      <dsp:txXfrm>
        <a:off x="99903" y="2248806"/>
        <a:ext cx="3551197" cy="1846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DB180-4E30-4567-A779-B86A7467DDC9}">
      <dsp:nvSpPr>
        <dsp:cNvPr id="0" name=""/>
        <dsp:cNvSpPr/>
      </dsp:nvSpPr>
      <dsp:spPr>
        <a:xfrm>
          <a:off x="461357" y="94560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7635F-1250-4560-95F8-2AFCC867F50D}">
      <dsp:nvSpPr>
        <dsp:cNvPr id="0" name=""/>
        <dsp:cNvSpPr/>
      </dsp:nvSpPr>
      <dsp:spPr>
        <a:xfrm>
          <a:off x="461357" y="2553755"/>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err="1"/>
            <a:t>Protocole</a:t>
          </a:r>
          <a:r>
            <a:rPr lang="en-US" sz="2800" kern="1200" dirty="0"/>
            <a:t> “de </a:t>
          </a:r>
          <a:r>
            <a:rPr lang="en-US" sz="2800" kern="1200" dirty="0" err="1"/>
            <a:t>couche</a:t>
          </a:r>
          <a:r>
            <a:rPr lang="en-US" sz="2800" kern="1200" dirty="0"/>
            <a:t> 2" </a:t>
          </a:r>
        </a:p>
      </dsp:txBody>
      <dsp:txXfrm>
        <a:off x="461357" y="2553755"/>
        <a:ext cx="4311566" cy="646734"/>
      </dsp:txXfrm>
    </dsp:sp>
    <dsp:sp modelId="{571C2615-30B7-44A2-B91B-431295FCBA3F}">
      <dsp:nvSpPr>
        <dsp:cNvPr id="0" name=""/>
        <dsp:cNvSpPr/>
      </dsp:nvSpPr>
      <dsp:spPr>
        <a:xfrm>
          <a:off x="192746" y="3246583"/>
          <a:ext cx="4848787" cy="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Encapsulation : </a:t>
          </a:r>
          <a:r>
            <a:rPr lang="en-US" sz="1700" kern="1200" dirty="0" err="1"/>
            <a:t>protocole</a:t>
          </a:r>
          <a:r>
            <a:rPr lang="en-US" sz="1700" kern="1200" dirty="0"/>
            <a:t> de </a:t>
          </a:r>
          <a:r>
            <a:rPr lang="en-US" sz="1700" kern="1200" dirty="0" err="1"/>
            <a:t>couche</a:t>
          </a:r>
          <a:r>
            <a:rPr lang="en-US" sz="1700" kern="1200" dirty="0"/>
            <a:t> 1 </a:t>
          </a:r>
          <a:r>
            <a:rPr lang="en-US" sz="1700" kern="1200" dirty="0" err="1"/>
            <a:t>aussi</a:t>
          </a:r>
          <a:endParaRPr lang="en-US" sz="1700" kern="1200" dirty="0"/>
        </a:p>
        <a:p>
          <a:pPr marL="0" lvl="0" indent="0" algn="l" defTabSz="755650">
            <a:lnSpc>
              <a:spcPct val="100000"/>
            </a:lnSpc>
            <a:spcBef>
              <a:spcPct val="0"/>
            </a:spcBef>
            <a:spcAft>
              <a:spcPct val="35000"/>
            </a:spcAft>
            <a:buNone/>
          </a:pPr>
          <a:r>
            <a:rPr lang="en-US" sz="1700" kern="1200" dirty="0"/>
            <a:t>Pas </a:t>
          </a:r>
          <a:r>
            <a:rPr lang="en-US" sz="1700" kern="1200" dirty="0" err="1"/>
            <a:t>d’encapsulation</a:t>
          </a:r>
          <a:r>
            <a:rPr lang="en-US" sz="1700" kern="1200" dirty="0"/>
            <a:t> de </a:t>
          </a:r>
          <a:r>
            <a:rPr lang="en-US" sz="1700" kern="1200" dirty="0" err="1"/>
            <a:t>couche</a:t>
          </a:r>
          <a:r>
            <a:rPr lang="en-US" sz="1700" kern="1200" dirty="0"/>
            <a:t> 3 (ex. : ARP)</a:t>
          </a:r>
        </a:p>
        <a:p>
          <a:pPr marL="0" lvl="0" indent="0" algn="l" defTabSz="755650">
            <a:lnSpc>
              <a:spcPct val="100000"/>
            </a:lnSpc>
            <a:spcBef>
              <a:spcPct val="0"/>
            </a:spcBef>
            <a:spcAft>
              <a:spcPct val="35000"/>
            </a:spcAft>
            <a:buNone/>
          </a:pPr>
          <a:r>
            <a:rPr lang="en-US" sz="1700" kern="1200" dirty="0" err="1"/>
            <a:t>Fonctionne</a:t>
          </a:r>
          <a:r>
            <a:rPr lang="en-US" sz="1700" kern="1200" dirty="0"/>
            <a:t> intra-</a:t>
          </a:r>
          <a:r>
            <a:rPr lang="en-US" sz="1700" kern="1200" dirty="0" err="1"/>
            <a:t>réseau</a:t>
          </a:r>
          <a:r>
            <a:rPr lang="en-US" sz="1700" kern="1200" dirty="0"/>
            <a:t> (sans </a:t>
          </a:r>
          <a:r>
            <a:rPr lang="en-US" sz="1700" kern="1200" dirty="0" err="1"/>
            <a:t>routeur</a:t>
          </a:r>
          <a:r>
            <a:rPr lang="en-US" sz="1700" kern="1200" dirty="0"/>
            <a:t>)</a:t>
          </a:r>
        </a:p>
      </dsp:txBody>
      <dsp:txXfrm>
        <a:off x="192746" y="3246583"/>
        <a:ext cx="4848787" cy="3290"/>
      </dsp:txXfrm>
    </dsp:sp>
    <dsp:sp modelId="{35CB6AF3-6FE4-4C9D-91A6-932504509265}">
      <dsp:nvSpPr>
        <dsp:cNvPr id="0" name=""/>
        <dsp:cNvSpPr/>
      </dsp:nvSpPr>
      <dsp:spPr>
        <a:xfrm>
          <a:off x="6021251" y="933863"/>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CB704-4C15-4736-B76B-1AF26ACAFF99}">
      <dsp:nvSpPr>
        <dsp:cNvPr id="0" name=""/>
        <dsp:cNvSpPr/>
      </dsp:nvSpPr>
      <dsp:spPr>
        <a:xfrm>
          <a:off x="6021251" y="2542011"/>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a:t>Encapsulation couche 2</a:t>
          </a:r>
        </a:p>
      </dsp:txBody>
      <dsp:txXfrm>
        <a:off x="6021251" y="2542011"/>
        <a:ext cx="4311566" cy="646734"/>
      </dsp:txXfrm>
    </dsp:sp>
    <dsp:sp modelId="{1B3BA080-13CC-41E4-A503-CB86DB7501D5}">
      <dsp:nvSpPr>
        <dsp:cNvPr id="0" name=""/>
        <dsp:cNvSpPr/>
      </dsp:nvSpPr>
      <dsp:spPr>
        <a:xfrm>
          <a:off x="5796058" y="3211351"/>
          <a:ext cx="4761952" cy="5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err="1"/>
            <a:t>Protocole</a:t>
          </a:r>
          <a:r>
            <a:rPr lang="en-US" sz="1700" kern="1200" dirty="0"/>
            <a:t> de </a:t>
          </a:r>
          <a:r>
            <a:rPr lang="en-US" sz="1700" kern="1200" dirty="0" err="1"/>
            <a:t>couche</a:t>
          </a:r>
          <a:r>
            <a:rPr lang="en-US" sz="1700" kern="1200" dirty="0"/>
            <a:t> 1 </a:t>
          </a:r>
          <a:r>
            <a:rPr lang="en-US" sz="1700" kern="1200" dirty="0" err="1"/>
            <a:t>également</a:t>
          </a:r>
          <a:endParaRPr lang="en-US" sz="1700" kern="1200" dirty="0"/>
        </a:p>
        <a:p>
          <a:pPr marL="0" lvl="0" indent="0" algn="l" defTabSz="755650">
            <a:lnSpc>
              <a:spcPct val="100000"/>
            </a:lnSpc>
            <a:spcBef>
              <a:spcPct val="0"/>
            </a:spcBef>
            <a:spcAft>
              <a:spcPct val="35000"/>
            </a:spcAft>
            <a:buNone/>
          </a:pPr>
          <a:r>
            <a:rPr lang="en-US" sz="1700" kern="1200" dirty="0"/>
            <a:t>Encapsulation de </a:t>
          </a:r>
          <a:r>
            <a:rPr lang="en-US" sz="1700" kern="1200" dirty="0" err="1"/>
            <a:t>couche</a:t>
          </a:r>
          <a:r>
            <a:rPr lang="en-US" sz="1700" kern="1200" dirty="0"/>
            <a:t> 3 (</a:t>
          </a:r>
          <a:r>
            <a:rPr lang="en-US" sz="1700" kern="1200" dirty="0" err="1"/>
            <a:t>ou</a:t>
          </a:r>
          <a:r>
            <a:rPr lang="en-US" sz="1700" kern="1200" dirty="0"/>
            <a:t> plus)</a:t>
          </a:r>
        </a:p>
        <a:p>
          <a:pPr marL="0" lvl="0" indent="0" algn="l" defTabSz="755650">
            <a:lnSpc>
              <a:spcPct val="100000"/>
            </a:lnSpc>
            <a:spcBef>
              <a:spcPct val="0"/>
            </a:spcBef>
            <a:spcAft>
              <a:spcPct val="35000"/>
            </a:spcAft>
            <a:buNone/>
          </a:pPr>
          <a:r>
            <a:rPr lang="en-US" sz="1700" kern="1200" dirty="0" err="1"/>
            <a:t>Fonctionne</a:t>
          </a:r>
          <a:r>
            <a:rPr lang="en-US" sz="1700" kern="1200" dirty="0"/>
            <a:t> inter-</a:t>
          </a:r>
          <a:r>
            <a:rPr lang="en-US" sz="1700" kern="1200" dirty="0" err="1"/>
            <a:t>réseau</a:t>
          </a:r>
          <a:endParaRPr lang="en-US" sz="1700" kern="1200" dirty="0"/>
        </a:p>
      </dsp:txBody>
      <dsp:txXfrm>
        <a:off x="5796058" y="3211351"/>
        <a:ext cx="4761952" cy="50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BEF57-CCC6-4072-80DE-2CCC996DB9D8}">
      <dsp:nvSpPr>
        <dsp:cNvPr id="0" name=""/>
        <dsp:cNvSpPr/>
      </dsp:nvSpPr>
      <dsp:spPr>
        <a:xfrm>
          <a:off x="0" y="381260"/>
          <a:ext cx="8946541"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188956-C1C9-4B46-B63B-5B5B3D9BD713}">
      <dsp:nvSpPr>
        <dsp:cNvPr id="0" name=""/>
        <dsp:cNvSpPr/>
      </dsp:nvSpPr>
      <dsp:spPr>
        <a:xfrm>
          <a:off x="447327" y="145100"/>
          <a:ext cx="6262578"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711200">
            <a:lnSpc>
              <a:spcPct val="90000"/>
            </a:lnSpc>
            <a:spcBef>
              <a:spcPct val="0"/>
            </a:spcBef>
            <a:spcAft>
              <a:spcPct val="35000"/>
            </a:spcAft>
            <a:buNone/>
          </a:pPr>
          <a:r>
            <a:rPr lang="en-US" sz="1600" kern="1200"/>
            <a:t>Adresse de broadcast : par défaut la dernière de la plage</a:t>
          </a:r>
        </a:p>
      </dsp:txBody>
      <dsp:txXfrm>
        <a:off x="470384" y="168157"/>
        <a:ext cx="6216464" cy="426206"/>
      </dsp:txXfrm>
    </dsp:sp>
    <dsp:sp modelId="{9793C631-BB6C-4CE5-803C-D7F52BE84D70}">
      <dsp:nvSpPr>
        <dsp:cNvPr id="0" name=""/>
        <dsp:cNvSpPr/>
      </dsp:nvSpPr>
      <dsp:spPr>
        <a:xfrm>
          <a:off x="0" y="1107020"/>
          <a:ext cx="8946541"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54392B-FD38-41AC-9C34-202920602219}">
      <dsp:nvSpPr>
        <dsp:cNvPr id="0" name=""/>
        <dsp:cNvSpPr/>
      </dsp:nvSpPr>
      <dsp:spPr>
        <a:xfrm>
          <a:off x="447327" y="870860"/>
          <a:ext cx="6262578"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711200">
            <a:lnSpc>
              <a:spcPct val="90000"/>
            </a:lnSpc>
            <a:spcBef>
              <a:spcPct val="0"/>
            </a:spcBef>
            <a:spcAft>
              <a:spcPct val="35000"/>
            </a:spcAft>
            <a:buNone/>
          </a:pPr>
          <a:r>
            <a:rPr lang="en-US" sz="1600" kern="1200"/>
            <a:t>Adresse de loopback : 127.0.0.1</a:t>
          </a:r>
        </a:p>
      </dsp:txBody>
      <dsp:txXfrm>
        <a:off x="470384" y="893917"/>
        <a:ext cx="6216464" cy="426206"/>
      </dsp:txXfrm>
    </dsp:sp>
    <dsp:sp modelId="{7BD61A98-2DFB-4A18-B3C2-794FE4999510}">
      <dsp:nvSpPr>
        <dsp:cNvPr id="0" name=""/>
        <dsp:cNvSpPr/>
      </dsp:nvSpPr>
      <dsp:spPr>
        <a:xfrm>
          <a:off x="0" y="1832780"/>
          <a:ext cx="8946541" cy="221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351" tIns="333248" rIns="69435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Non-routables</a:t>
          </a:r>
        </a:p>
        <a:p>
          <a:pPr marL="171450" lvl="1" indent="-171450" algn="l" defTabSz="711200">
            <a:lnSpc>
              <a:spcPct val="90000"/>
            </a:lnSpc>
            <a:spcBef>
              <a:spcPct val="0"/>
            </a:spcBef>
            <a:spcAft>
              <a:spcPct val="15000"/>
            </a:spcAft>
            <a:buChar char="•"/>
          </a:pPr>
          <a:r>
            <a:rPr lang="en-US" sz="1600" kern="1200"/>
            <a:t>Peuvent se répéter dans des domaines de collision différents</a:t>
          </a:r>
        </a:p>
        <a:p>
          <a:pPr marL="171450" lvl="1" indent="-171450" algn="l" defTabSz="711200">
            <a:lnSpc>
              <a:spcPct val="90000"/>
            </a:lnSpc>
            <a:spcBef>
              <a:spcPct val="0"/>
            </a:spcBef>
            <a:spcAft>
              <a:spcPct val="15000"/>
            </a:spcAft>
            <a:buChar char="•"/>
          </a:pPr>
          <a:r>
            <a:rPr lang="en-US" sz="1600" kern="1200"/>
            <a:t>Plages : </a:t>
          </a:r>
          <a:r>
            <a:rPr lang="fr-FR" sz="1600" b="1" i="0" kern="1200"/>
            <a:t>10.0.0.0/8 </a:t>
          </a:r>
          <a:endParaRPr lang="en-US" sz="1600" kern="1200"/>
        </a:p>
        <a:p>
          <a:pPr marL="342900" lvl="2" indent="-171450" algn="l" defTabSz="711200">
            <a:lnSpc>
              <a:spcPct val="90000"/>
            </a:lnSpc>
            <a:spcBef>
              <a:spcPct val="0"/>
            </a:spcBef>
            <a:spcAft>
              <a:spcPct val="15000"/>
            </a:spcAft>
            <a:buChar char="•"/>
          </a:pPr>
          <a:r>
            <a:rPr lang="fr-FR" sz="1600" b="1" i="0" kern="1200"/>
            <a:t>172.16.0.0/12</a:t>
          </a:r>
          <a:endParaRPr lang="en-US" sz="1600" kern="1200"/>
        </a:p>
        <a:p>
          <a:pPr marL="342900" lvl="2" indent="-171450" algn="l" defTabSz="711200">
            <a:lnSpc>
              <a:spcPct val="90000"/>
            </a:lnSpc>
            <a:spcBef>
              <a:spcPct val="0"/>
            </a:spcBef>
            <a:spcAft>
              <a:spcPct val="15000"/>
            </a:spcAft>
            <a:buChar char="•"/>
          </a:pPr>
          <a:r>
            <a:rPr lang="fr-FR" sz="1600" b="1" i="0" kern="1200"/>
            <a:t>192.168.0.0/16</a:t>
          </a:r>
          <a:endParaRPr lang="en-US" sz="1600" kern="1200"/>
        </a:p>
        <a:p>
          <a:pPr marL="171450" lvl="1" indent="-171450" algn="l" defTabSz="711200">
            <a:lnSpc>
              <a:spcPct val="90000"/>
            </a:lnSpc>
            <a:spcBef>
              <a:spcPct val="0"/>
            </a:spcBef>
            <a:spcAft>
              <a:spcPct val="15000"/>
            </a:spcAft>
            <a:buChar char="•"/>
          </a:pPr>
          <a:r>
            <a:rPr lang="en-US" sz="1600" kern="1200"/>
            <a:t>Les plages privées sont utilisées pour s'adapter au nombre croissant de périphériques connectés</a:t>
          </a:r>
        </a:p>
      </dsp:txBody>
      <dsp:txXfrm>
        <a:off x="0" y="1832780"/>
        <a:ext cx="8946541" cy="2217600"/>
      </dsp:txXfrm>
    </dsp:sp>
    <dsp:sp modelId="{160787C2-FA69-4683-906A-76108556AE80}">
      <dsp:nvSpPr>
        <dsp:cNvPr id="0" name=""/>
        <dsp:cNvSpPr/>
      </dsp:nvSpPr>
      <dsp:spPr>
        <a:xfrm>
          <a:off x="447327" y="1596620"/>
          <a:ext cx="6262578"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711200">
            <a:lnSpc>
              <a:spcPct val="90000"/>
            </a:lnSpc>
            <a:spcBef>
              <a:spcPct val="0"/>
            </a:spcBef>
            <a:spcAft>
              <a:spcPct val="35000"/>
            </a:spcAft>
            <a:buNone/>
          </a:pPr>
          <a:r>
            <a:rPr lang="en-US" sz="1600" kern="1200"/>
            <a:t>Adresses privées : </a:t>
          </a:r>
        </a:p>
      </dsp:txBody>
      <dsp:txXfrm>
        <a:off x="470384" y="1619677"/>
        <a:ext cx="6216464"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C9F04-C160-4AB3-B80B-547864A84F59}">
      <dsp:nvSpPr>
        <dsp:cNvPr id="0" name=""/>
        <dsp:cNvSpPr/>
      </dsp:nvSpPr>
      <dsp:spPr>
        <a:xfrm>
          <a:off x="0" y="588690"/>
          <a:ext cx="10540511" cy="13466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8061" tIns="312420" rIns="81806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Protocole ARP, couche 2 </a:t>
          </a:r>
        </a:p>
        <a:p>
          <a:pPr marL="114300" lvl="1" indent="-114300" algn="l" defTabSz="666750">
            <a:lnSpc>
              <a:spcPct val="90000"/>
            </a:lnSpc>
            <a:spcBef>
              <a:spcPct val="0"/>
            </a:spcBef>
            <a:spcAft>
              <a:spcPct val="15000"/>
            </a:spcAft>
            <a:buChar char="•"/>
          </a:pPr>
          <a:r>
            <a:rPr lang="en-US" sz="1500" kern="1200"/>
            <a:t>Ne peut s'exécuter que dans un seul réseau (DC)</a:t>
          </a:r>
        </a:p>
        <a:p>
          <a:pPr marL="114300" lvl="1" indent="-114300" algn="l" defTabSz="666750">
            <a:lnSpc>
              <a:spcPct val="90000"/>
            </a:lnSpc>
            <a:spcBef>
              <a:spcPct val="0"/>
            </a:spcBef>
            <a:spcAft>
              <a:spcPct val="15000"/>
            </a:spcAft>
            <a:buChar char="•"/>
          </a:pPr>
          <a:r>
            <a:rPr lang="en-US" sz="1500" kern="1200"/>
            <a:t>Exécuté par une machine cherchant une @ MAC à partir d'une @IP et une machine qui connaît l'@MAC cherchée</a:t>
          </a:r>
        </a:p>
      </dsp:txBody>
      <dsp:txXfrm>
        <a:off x="0" y="588690"/>
        <a:ext cx="10540511" cy="1346625"/>
      </dsp:txXfrm>
    </dsp:sp>
    <dsp:sp modelId="{8D769C18-8D62-4E1D-BEB5-8232624B7617}">
      <dsp:nvSpPr>
        <dsp:cNvPr id="0" name=""/>
        <dsp:cNvSpPr/>
      </dsp:nvSpPr>
      <dsp:spPr>
        <a:xfrm>
          <a:off x="527025" y="367290"/>
          <a:ext cx="7378358"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884" tIns="0" rIns="278884" bIns="0" numCol="1" spcCol="1270" anchor="ctr" anchorCtr="0">
          <a:noAutofit/>
        </a:bodyPr>
        <a:lstStyle/>
        <a:p>
          <a:pPr marL="0" lvl="0" indent="0" algn="l" defTabSz="666750">
            <a:lnSpc>
              <a:spcPct val="90000"/>
            </a:lnSpc>
            <a:spcBef>
              <a:spcPct val="0"/>
            </a:spcBef>
            <a:spcAft>
              <a:spcPct val="35000"/>
            </a:spcAft>
            <a:buNone/>
          </a:pPr>
          <a:r>
            <a:rPr lang="en-US" sz="1500" kern="1200"/>
            <a:t>Comment savoir quelle adresse MAC correspond à quelle adresse IP ?</a:t>
          </a:r>
        </a:p>
      </dsp:txBody>
      <dsp:txXfrm>
        <a:off x="548641" y="388906"/>
        <a:ext cx="7335126" cy="399568"/>
      </dsp:txXfrm>
    </dsp:sp>
    <dsp:sp modelId="{3F6AAF78-16FD-4445-B9AA-3C5DB0AF5F15}">
      <dsp:nvSpPr>
        <dsp:cNvPr id="0" name=""/>
        <dsp:cNvSpPr/>
      </dsp:nvSpPr>
      <dsp:spPr>
        <a:xfrm>
          <a:off x="0" y="2237715"/>
          <a:ext cx="10540511" cy="16537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8061" tIns="312420" rIns="818061"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a:t>En-tête spécifique ARP </a:t>
          </a:r>
          <a:endParaRPr lang="en-US" sz="1500" kern="1200"/>
        </a:p>
        <a:p>
          <a:pPr marL="114300" lvl="1" indent="-114300" algn="l" defTabSz="666750">
            <a:lnSpc>
              <a:spcPct val="90000"/>
            </a:lnSpc>
            <a:spcBef>
              <a:spcPct val="0"/>
            </a:spcBef>
            <a:spcAft>
              <a:spcPct val="15000"/>
            </a:spcAft>
            <a:buChar char="•"/>
          </a:pPr>
          <a:r>
            <a:rPr lang="fr-FR" sz="1500" kern="1200"/>
            <a:t>Chaque message ARP spécifie : </a:t>
          </a:r>
          <a:endParaRPr lang="en-US" sz="1500" kern="1200"/>
        </a:p>
        <a:p>
          <a:pPr marL="228600" lvl="2" indent="-114300" algn="l" defTabSz="666750">
            <a:lnSpc>
              <a:spcPct val="90000"/>
            </a:lnSpc>
            <a:spcBef>
              <a:spcPct val="0"/>
            </a:spcBef>
            <a:spcAft>
              <a:spcPct val="15000"/>
            </a:spcAft>
            <a:buChar char="•"/>
          </a:pPr>
          <a:r>
            <a:rPr lang="fr-FR" sz="1500" kern="1200"/>
            <a:t>Machine src : @MAC, @IP</a:t>
          </a:r>
          <a:endParaRPr lang="en-US" sz="1500" kern="1200"/>
        </a:p>
        <a:p>
          <a:pPr marL="228600" lvl="2" indent="-114300" algn="l" defTabSz="666750">
            <a:lnSpc>
              <a:spcPct val="90000"/>
            </a:lnSpc>
            <a:spcBef>
              <a:spcPct val="0"/>
            </a:spcBef>
            <a:spcAft>
              <a:spcPct val="15000"/>
            </a:spcAft>
            <a:buChar char="•"/>
          </a:pPr>
          <a:r>
            <a:rPr lang="fr-FR" sz="1500" kern="1200"/>
            <a:t>Machine dst : @MAC</a:t>
          </a:r>
          <a:endParaRPr lang="en-US" sz="1500" kern="1200"/>
        </a:p>
        <a:p>
          <a:pPr marL="228600" lvl="2" indent="-114300" algn="l" defTabSz="666750">
            <a:lnSpc>
              <a:spcPct val="90000"/>
            </a:lnSpc>
            <a:spcBef>
              <a:spcPct val="0"/>
            </a:spcBef>
            <a:spcAft>
              <a:spcPct val="15000"/>
            </a:spcAft>
            <a:buChar char="•"/>
          </a:pPr>
          <a:r>
            <a:rPr lang="fr-FR" sz="1500" kern="1200"/>
            <a:t>Machine "cible" : @MAC, @IP</a:t>
          </a:r>
          <a:endParaRPr lang="en-US" sz="1500" kern="1200"/>
        </a:p>
      </dsp:txBody>
      <dsp:txXfrm>
        <a:off x="0" y="2237715"/>
        <a:ext cx="10540511" cy="1653750"/>
      </dsp:txXfrm>
    </dsp:sp>
    <dsp:sp modelId="{59B5A788-A22E-4C98-82C6-E6A27A030C3C}">
      <dsp:nvSpPr>
        <dsp:cNvPr id="0" name=""/>
        <dsp:cNvSpPr/>
      </dsp:nvSpPr>
      <dsp:spPr>
        <a:xfrm>
          <a:off x="527025" y="2016315"/>
          <a:ext cx="7378358"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884" tIns="0" rIns="278884" bIns="0" numCol="1" spcCol="1270" anchor="ctr" anchorCtr="0">
          <a:noAutofit/>
        </a:bodyPr>
        <a:lstStyle/>
        <a:p>
          <a:pPr marL="0" lvl="0" indent="0" algn="l" defTabSz="666750">
            <a:lnSpc>
              <a:spcPct val="90000"/>
            </a:lnSpc>
            <a:spcBef>
              <a:spcPct val="0"/>
            </a:spcBef>
            <a:spcAft>
              <a:spcPct val="35000"/>
            </a:spcAft>
            <a:buNone/>
          </a:pPr>
          <a:r>
            <a:rPr lang="fr-FR" sz="1500" kern="1200"/>
            <a:t>ARP : 2 types de messages : requête, réponse, encapsulées en Ethernet</a:t>
          </a:r>
          <a:endParaRPr lang="en-US" sz="1500" kern="1200"/>
        </a:p>
      </dsp:txBody>
      <dsp:txXfrm>
        <a:off x="548641" y="2037931"/>
        <a:ext cx="7335126"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A1BB-A436-4C4E-81FD-F92539924765}">
      <dsp:nvSpPr>
        <dsp:cNvPr id="0" name=""/>
        <dsp:cNvSpPr/>
      </dsp:nvSpPr>
      <dsp:spPr>
        <a:xfrm>
          <a:off x="0" y="1525886"/>
          <a:ext cx="8946541" cy="26661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Une </a:t>
          </a:r>
          <a:r>
            <a:rPr lang="en-US" sz="3100" kern="1200" dirty="0" err="1"/>
            <a:t>meilleure</a:t>
          </a:r>
          <a:r>
            <a:rPr lang="en-US" sz="3100" kern="1200" dirty="0"/>
            <a:t> solution </a:t>
          </a:r>
          <a:r>
            <a:rPr lang="en-US" sz="3100" kern="1200" dirty="0" err="1"/>
            <a:t>serait</a:t>
          </a:r>
          <a:r>
            <a:rPr lang="en-US" sz="3100" kern="1200" dirty="0"/>
            <a:t> de :</a:t>
          </a:r>
        </a:p>
      </dsp:txBody>
      <dsp:txXfrm>
        <a:off x="0" y="1525886"/>
        <a:ext cx="8946541" cy="1439742"/>
      </dsp:txXfrm>
    </dsp:sp>
    <dsp:sp modelId="{AF13CF96-254F-4F86-8B3B-87DD5B2908E9}">
      <dsp:nvSpPr>
        <dsp:cNvPr id="0" name=""/>
        <dsp:cNvSpPr/>
      </dsp:nvSpPr>
      <dsp:spPr>
        <a:xfrm>
          <a:off x="0" y="2912304"/>
          <a:ext cx="2236635" cy="122644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dirty="0" err="1"/>
            <a:t>Choisir</a:t>
          </a:r>
          <a:r>
            <a:rPr lang="en-US" sz="1700" b="1" kern="1200" dirty="0"/>
            <a:t> </a:t>
          </a:r>
          <a:r>
            <a:rPr lang="en-US" sz="1700" b="1" kern="1200" dirty="0" err="1"/>
            <a:t>routeur</a:t>
          </a:r>
          <a:r>
            <a:rPr lang="en-US" sz="1700" b="1" kern="1200" dirty="0"/>
            <a:t> par </a:t>
          </a:r>
          <a:r>
            <a:rPr lang="en-US" sz="1700" b="1" kern="1200" dirty="0" err="1"/>
            <a:t>défaut</a:t>
          </a:r>
          <a:r>
            <a:rPr lang="en-US" sz="1700" b="1" kern="1200" dirty="0"/>
            <a:t> PCA</a:t>
          </a:r>
        </a:p>
      </dsp:txBody>
      <dsp:txXfrm>
        <a:off x="0" y="2912304"/>
        <a:ext cx="2236635" cy="1226447"/>
      </dsp:txXfrm>
    </dsp:sp>
    <dsp:sp modelId="{FE6F088C-2556-4212-AE3C-8CB3CE298443}">
      <dsp:nvSpPr>
        <dsp:cNvPr id="0" name=""/>
        <dsp:cNvSpPr/>
      </dsp:nvSpPr>
      <dsp:spPr>
        <a:xfrm>
          <a:off x="2236635" y="2912304"/>
          <a:ext cx="2236635" cy="122644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Ce router </a:t>
          </a:r>
          <a:r>
            <a:rPr lang="en-US" sz="1700" b="1" kern="1200" dirty="0" err="1"/>
            <a:t>décide</a:t>
          </a:r>
          <a:r>
            <a:rPr lang="en-US" sz="1700" b="1" kern="1200" dirty="0"/>
            <a:t> le </a:t>
          </a:r>
          <a:r>
            <a:rPr lang="en-US" sz="1700" b="1" kern="1200" dirty="0" err="1"/>
            <a:t>routage</a:t>
          </a:r>
          <a:r>
            <a:rPr lang="en-US" sz="1700" b="1" kern="1200" dirty="0"/>
            <a:t> plus loin</a:t>
          </a:r>
        </a:p>
      </dsp:txBody>
      <dsp:txXfrm>
        <a:off x="2236635" y="2912304"/>
        <a:ext cx="2236635" cy="1226447"/>
      </dsp:txXfrm>
    </dsp:sp>
    <dsp:sp modelId="{30B9D7CE-C8E1-457E-9A18-19DB56EFB7F1}">
      <dsp:nvSpPr>
        <dsp:cNvPr id="0" name=""/>
        <dsp:cNvSpPr/>
      </dsp:nvSpPr>
      <dsp:spPr>
        <a:xfrm>
          <a:off x="4473270" y="2912304"/>
          <a:ext cx="2236635" cy="122644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u="sng" kern="1200" dirty="0"/>
            <a:t>PLUS FACILE</a:t>
          </a:r>
          <a:r>
            <a:rPr lang="en-US" sz="1700" kern="1200" dirty="0"/>
            <a:t> : </a:t>
          </a:r>
          <a:r>
            <a:rPr lang="en-US" sz="1700" kern="1200" dirty="0" err="1">
              <a:effectLst>
                <a:outerShdw blurRad="38100" dist="38100" dir="2700000" algn="tl">
                  <a:srgbClr val="000000">
                    <a:alpha val="43137"/>
                  </a:srgbClr>
                </a:outerShdw>
              </a:effectLst>
            </a:rPr>
            <a:t>routage</a:t>
          </a:r>
          <a:r>
            <a:rPr lang="en-US" sz="1700" kern="1200" dirty="0">
              <a:effectLst>
                <a:outerShdw blurRad="38100" dist="38100" dir="2700000" algn="tl">
                  <a:srgbClr val="000000">
                    <a:alpha val="43137"/>
                  </a:srgbClr>
                </a:outerShdw>
              </a:effectLst>
            </a:rPr>
            <a:t> plus facile à modifier</a:t>
          </a:r>
        </a:p>
      </dsp:txBody>
      <dsp:txXfrm>
        <a:off x="4473270" y="2912304"/>
        <a:ext cx="2236635" cy="1226447"/>
      </dsp:txXfrm>
    </dsp:sp>
    <dsp:sp modelId="{07724632-84BC-4551-B55B-A35C26ECAEE1}">
      <dsp:nvSpPr>
        <dsp:cNvPr id="0" name=""/>
        <dsp:cNvSpPr/>
      </dsp:nvSpPr>
      <dsp:spPr>
        <a:xfrm>
          <a:off x="6709905" y="2912304"/>
          <a:ext cx="2236635" cy="122644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u="sng" kern="1200" dirty="0"/>
            <a:t>PLUS FLEXIBLE</a:t>
          </a:r>
          <a:r>
            <a:rPr lang="en-US" sz="1700" kern="1200" dirty="0"/>
            <a:t> : </a:t>
          </a:r>
          <a:r>
            <a:rPr lang="en-US" sz="1700" kern="1200" dirty="0" err="1">
              <a:effectLst>
                <a:outerShdw blurRad="38100" dist="38100" dir="2700000" algn="tl">
                  <a:srgbClr val="000000">
                    <a:alpha val="43137"/>
                  </a:srgbClr>
                </a:outerShdw>
              </a:effectLst>
            </a:rPr>
            <a:t>routage</a:t>
          </a:r>
          <a:r>
            <a:rPr lang="en-US" sz="1700" kern="1200" dirty="0">
              <a:effectLst>
                <a:outerShdw blurRad="38100" dist="38100" dir="2700000" algn="tl">
                  <a:srgbClr val="000000">
                    <a:alpha val="43137"/>
                  </a:srgbClr>
                </a:outerShdw>
              </a:effectLst>
            </a:rPr>
            <a:t> modifiable </a:t>
          </a:r>
          <a:r>
            <a:rPr lang="en-US" sz="1700" kern="1200" dirty="0" err="1">
              <a:effectLst>
                <a:outerShdw blurRad="38100" dist="38100" dir="2700000" algn="tl">
                  <a:srgbClr val="000000">
                    <a:alpha val="43137"/>
                  </a:srgbClr>
                </a:outerShdw>
              </a:effectLst>
            </a:rPr>
            <a:t>selon</a:t>
          </a:r>
          <a:r>
            <a:rPr lang="en-US" sz="1700" kern="1200" dirty="0">
              <a:effectLst>
                <a:outerShdw blurRad="38100" dist="38100" dir="2700000" algn="tl">
                  <a:srgbClr val="000000">
                    <a:alpha val="43137"/>
                  </a:srgbClr>
                </a:outerShdw>
              </a:effectLst>
            </a:rPr>
            <a:t> </a:t>
          </a:r>
          <a:r>
            <a:rPr lang="en-US" sz="1700" kern="1200" dirty="0" err="1">
              <a:effectLst>
                <a:outerShdw blurRad="38100" dist="38100" dir="2700000" algn="tl">
                  <a:srgbClr val="000000">
                    <a:alpha val="43137"/>
                  </a:srgbClr>
                </a:outerShdw>
              </a:effectLst>
            </a:rPr>
            <a:t>besoins</a:t>
          </a:r>
          <a:r>
            <a:rPr lang="en-US" sz="1700" kern="1200" dirty="0">
              <a:effectLst>
                <a:outerShdw blurRad="38100" dist="38100" dir="2700000" algn="tl">
                  <a:srgbClr val="000000">
                    <a:alpha val="43137"/>
                  </a:srgbClr>
                </a:outerShdw>
              </a:effectLst>
            </a:rPr>
            <a:t> et </a:t>
          </a:r>
          <a:r>
            <a:rPr lang="en-US" sz="1700" kern="1200" dirty="0" err="1">
              <a:effectLst>
                <a:outerShdw blurRad="38100" dist="38100" dir="2700000" algn="tl">
                  <a:srgbClr val="000000">
                    <a:alpha val="43137"/>
                  </a:srgbClr>
                </a:outerShdw>
              </a:effectLst>
            </a:rPr>
            <a:t>routeurs</a:t>
          </a:r>
          <a:endParaRPr lang="en-US" sz="1700" kern="1200" dirty="0">
            <a:effectLst>
              <a:outerShdw blurRad="38100" dist="38100" dir="2700000" algn="tl">
                <a:srgbClr val="000000">
                  <a:alpha val="43137"/>
                </a:srgbClr>
              </a:outerShdw>
            </a:effectLst>
          </a:endParaRPr>
        </a:p>
      </dsp:txBody>
      <dsp:txXfrm>
        <a:off x="6709905" y="2912304"/>
        <a:ext cx="2236635" cy="1226447"/>
      </dsp:txXfrm>
    </dsp:sp>
    <dsp:sp modelId="{F6320B1E-E004-45DA-828A-1CC54F60155B}">
      <dsp:nvSpPr>
        <dsp:cNvPr id="0" name=""/>
        <dsp:cNvSpPr/>
      </dsp:nvSpPr>
      <dsp:spPr>
        <a:xfrm rot="10800000">
          <a:off x="0" y="1746"/>
          <a:ext cx="8946541" cy="1564132"/>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Solution </a:t>
          </a:r>
          <a:r>
            <a:rPr lang="en-US" sz="3100" kern="1200" dirty="0" err="1"/>
            <a:t>précédente</a:t>
          </a:r>
          <a:r>
            <a:rPr lang="en-US" sz="3100" kern="1200" dirty="0"/>
            <a:t> : OK </a:t>
          </a:r>
          <a:r>
            <a:rPr lang="en-US" sz="3100" kern="1200" dirty="0" err="1"/>
            <a:t>mais</a:t>
          </a:r>
          <a:r>
            <a:rPr lang="en-US" sz="3100" kern="1200" dirty="0"/>
            <a:t> non-</a:t>
          </a:r>
          <a:r>
            <a:rPr lang="en-US" sz="3100" kern="1200" dirty="0" err="1"/>
            <a:t>optimale</a:t>
          </a:r>
          <a:endParaRPr lang="en-US" sz="3100" kern="1200" dirty="0"/>
        </a:p>
      </dsp:txBody>
      <dsp:txXfrm rot="10800000">
        <a:off x="0" y="1746"/>
        <a:ext cx="8946541" cy="1016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787C5-A616-4D80-9D30-A11BB6B2BAB6}">
      <dsp:nvSpPr>
        <dsp:cNvPr id="0" name=""/>
        <dsp:cNvSpPr/>
      </dsp:nvSpPr>
      <dsp:spPr>
        <a:xfrm>
          <a:off x="77" y="328693"/>
          <a:ext cx="1439648" cy="1439648"/>
        </a:xfrm>
        <a:prstGeom prst="rect">
          <a:avLst/>
        </a:prstGeom>
        <a:blipFill>
          <a:blip xmlns:r="http://schemas.openxmlformats.org/officeDocument/2006/relationships" r:embed="rId1"/>
          <a:srcRect/>
          <a:stretch>
            <a:fillRect l="-43000" r="-4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AFED9-0D9C-4E03-9F71-81D81D0E2370}">
      <dsp:nvSpPr>
        <dsp:cNvPr id="0" name=""/>
        <dsp:cNvSpPr/>
      </dsp:nvSpPr>
      <dsp:spPr>
        <a:xfrm>
          <a:off x="77" y="1920480"/>
          <a:ext cx="4113281" cy="61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UDP </a:t>
          </a:r>
          <a:r>
            <a:rPr lang="en-US" sz="3600" kern="1200" dirty="0" err="1"/>
            <a:t>permet</a:t>
          </a:r>
          <a:r>
            <a:rPr lang="en-US" sz="3600" kern="1200" dirty="0"/>
            <a:t> :</a:t>
          </a:r>
        </a:p>
      </dsp:txBody>
      <dsp:txXfrm>
        <a:off x="77" y="1920480"/>
        <a:ext cx="4113281" cy="616992"/>
      </dsp:txXfrm>
    </dsp:sp>
    <dsp:sp modelId="{117CABF7-06E0-4297-9362-50BEAA6AB25F}">
      <dsp:nvSpPr>
        <dsp:cNvPr id="0" name=""/>
        <dsp:cNvSpPr/>
      </dsp:nvSpPr>
      <dsp:spPr>
        <a:xfrm>
          <a:off x="77" y="2608234"/>
          <a:ext cx="4113281" cy="1258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err="1"/>
            <a:t>Séparation</a:t>
          </a:r>
          <a:r>
            <a:rPr lang="en-US" sz="1700" kern="1200" dirty="0"/>
            <a:t> de messages par services : la notion de port</a:t>
          </a:r>
        </a:p>
        <a:p>
          <a:pPr marL="0" lvl="0" indent="0" algn="l" defTabSz="755650">
            <a:lnSpc>
              <a:spcPct val="100000"/>
            </a:lnSpc>
            <a:spcBef>
              <a:spcPct val="0"/>
            </a:spcBef>
            <a:spcAft>
              <a:spcPct val="35000"/>
            </a:spcAft>
            <a:buNone/>
          </a:pPr>
          <a:r>
            <a:rPr lang="en-US" sz="1700" kern="1200" dirty="0"/>
            <a:t>Messages </a:t>
          </a:r>
          <a:r>
            <a:rPr lang="en-US" sz="1700" kern="1200" dirty="0" err="1"/>
            <a:t>encapsulés</a:t>
          </a:r>
          <a:r>
            <a:rPr lang="en-US" sz="1700" kern="1200" dirty="0"/>
            <a:t> : IP, </a:t>
          </a:r>
          <a:r>
            <a:rPr lang="en-US" sz="1700" kern="1200" dirty="0" err="1"/>
            <a:t>puis</a:t>
          </a:r>
          <a:r>
            <a:rPr lang="en-US" sz="1700" kern="1200" dirty="0"/>
            <a:t> Ethernet</a:t>
          </a:r>
        </a:p>
        <a:p>
          <a:pPr marL="0" lvl="0" indent="0" algn="l" defTabSz="755650">
            <a:lnSpc>
              <a:spcPct val="100000"/>
            </a:lnSpc>
            <a:spcBef>
              <a:spcPct val="0"/>
            </a:spcBef>
            <a:spcAft>
              <a:spcPct val="35000"/>
            </a:spcAft>
            <a:buNone/>
          </a:pPr>
          <a:r>
            <a:rPr lang="en-US" sz="1700" kern="1200" dirty="0"/>
            <a:t>Pas de transmission </a:t>
          </a:r>
          <a:r>
            <a:rPr lang="en-US" sz="1700" kern="1200" dirty="0" err="1">
              <a:effectLst>
                <a:outerShdw blurRad="38100" dist="38100" dir="2700000" algn="tl">
                  <a:srgbClr val="000000">
                    <a:alpha val="43137"/>
                  </a:srgbClr>
                </a:outerShdw>
              </a:effectLst>
            </a:rPr>
            <a:t>fiable</a:t>
          </a:r>
          <a:endParaRPr lang="en-US" sz="1700" kern="1200" dirty="0">
            <a:effectLst>
              <a:outerShdw blurRad="38100" dist="38100" dir="2700000" algn="tl">
                <a:srgbClr val="000000">
                  <a:alpha val="43137"/>
                </a:srgbClr>
              </a:outerShdw>
            </a:effectLst>
          </a:endParaRPr>
        </a:p>
      </dsp:txBody>
      <dsp:txXfrm>
        <a:off x="77" y="2608234"/>
        <a:ext cx="4113281" cy="1258552"/>
      </dsp:txXfrm>
    </dsp:sp>
    <dsp:sp modelId="{6EDFFB8D-2A07-4894-9D72-1E1ADC211E5C}">
      <dsp:nvSpPr>
        <dsp:cNvPr id="0" name=""/>
        <dsp:cNvSpPr/>
      </dsp:nvSpPr>
      <dsp:spPr>
        <a:xfrm>
          <a:off x="4833182" y="328693"/>
          <a:ext cx="1439648" cy="1439648"/>
        </a:xfrm>
        <a:prstGeom prst="rect">
          <a:avLst/>
        </a:prstGeom>
        <a:blipFill>
          <a:blip xmlns:r="http://schemas.openxmlformats.org/officeDocument/2006/relationships" r:embed="rId2"/>
          <a:srcRect/>
          <a:stretch>
            <a:fillRect l="-32000" r="-3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0883E-6870-4164-BF39-F50C2CBB70C1}">
      <dsp:nvSpPr>
        <dsp:cNvPr id="0" name=""/>
        <dsp:cNvSpPr/>
      </dsp:nvSpPr>
      <dsp:spPr>
        <a:xfrm>
          <a:off x="4833182" y="1920480"/>
          <a:ext cx="4113281" cy="61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fr-FR" sz="3600" kern="1200" dirty="0"/>
            <a:t>TCP permet : </a:t>
          </a:r>
          <a:endParaRPr lang="en-US" sz="3600" kern="1200" dirty="0"/>
        </a:p>
      </dsp:txBody>
      <dsp:txXfrm>
        <a:off x="4833182" y="1920480"/>
        <a:ext cx="4113281" cy="616992"/>
      </dsp:txXfrm>
    </dsp:sp>
    <dsp:sp modelId="{F39DC179-CC56-4132-9D82-789412744B33}">
      <dsp:nvSpPr>
        <dsp:cNvPr id="0" name=""/>
        <dsp:cNvSpPr/>
      </dsp:nvSpPr>
      <dsp:spPr>
        <a:xfrm>
          <a:off x="4833182" y="2608234"/>
          <a:ext cx="4113281" cy="1258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Transmission </a:t>
          </a:r>
          <a:r>
            <a:rPr lang="en-US" sz="1700" kern="1200" dirty="0" err="1"/>
            <a:t>ordonnée</a:t>
          </a:r>
          <a:r>
            <a:rPr lang="en-US" sz="1700" kern="1200" dirty="0"/>
            <a:t> des flux</a:t>
          </a:r>
        </a:p>
        <a:p>
          <a:pPr marL="0" lvl="0" indent="0" algn="l" defTabSz="755650">
            <a:lnSpc>
              <a:spcPct val="100000"/>
            </a:lnSpc>
            <a:spcBef>
              <a:spcPct val="0"/>
            </a:spcBef>
            <a:spcAft>
              <a:spcPct val="35000"/>
            </a:spcAft>
            <a:buNone/>
          </a:pPr>
          <a:r>
            <a:rPr lang="en-US" sz="1700" kern="1200" dirty="0"/>
            <a:t>Correction </a:t>
          </a:r>
          <a:r>
            <a:rPr lang="en-US" sz="1700" kern="1200" dirty="0" err="1"/>
            <a:t>d'erreurs</a:t>
          </a:r>
          <a:endParaRPr lang="en-US" sz="1700" kern="1200" dirty="0"/>
        </a:p>
        <a:p>
          <a:pPr marL="0" lvl="0" indent="0" algn="l" defTabSz="755650">
            <a:lnSpc>
              <a:spcPct val="100000"/>
            </a:lnSpc>
            <a:spcBef>
              <a:spcPct val="0"/>
            </a:spcBef>
            <a:spcAft>
              <a:spcPct val="35000"/>
            </a:spcAft>
            <a:buNone/>
          </a:pPr>
          <a:r>
            <a:rPr lang="en-US" sz="1700" kern="1200"/>
            <a:t>Transmission confirmée de messages</a:t>
          </a:r>
        </a:p>
      </dsp:txBody>
      <dsp:txXfrm>
        <a:off x="4833182" y="2608234"/>
        <a:ext cx="4113281" cy="1258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A3F5-4B91-47D4-9C7A-B25368D2CF3E}">
      <dsp:nvSpPr>
        <dsp:cNvPr id="0" name=""/>
        <dsp:cNvSpPr/>
      </dsp:nvSpPr>
      <dsp:spPr>
        <a:xfrm rot="5400000">
          <a:off x="5931503" y="-2153209"/>
          <a:ext cx="1637220" cy="635304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Connexions liées à des protocoles différents (applications différentes)</a:t>
          </a:r>
        </a:p>
        <a:p>
          <a:pPr marL="171450" lvl="1" indent="-171450" algn="l" defTabSz="800100">
            <a:lnSpc>
              <a:spcPct val="90000"/>
            </a:lnSpc>
            <a:spcBef>
              <a:spcPct val="0"/>
            </a:spcBef>
            <a:spcAft>
              <a:spcPct val="15000"/>
            </a:spcAft>
            <a:buChar char="•"/>
          </a:pPr>
          <a:r>
            <a:rPr lang="en-US" sz="1800" kern="1200"/>
            <a:t>Statut : à l'écoute, en cours, en cours de finir...</a:t>
          </a:r>
        </a:p>
      </dsp:txBody>
      <dsp:txXfrm rot="-5400000">
        <a:off x="3573589" y="284627"/>
        <a:ext cx="6273126" cy="1477376"/>
      </dsp:txXfrm>
    </dsp:sp>
    <dsp:sp modelId="{11892619-BAAB-47F6-A66E-906C6118B440}">
      <dsp:nvSpPr>
        <dsp:cNvPr id="0" name=""/>
        <dsp:cNvSpPr/>
      </dsp:nvSpPr>
      <dsp:spPr>
        <a:xfrm>
          <a:off x="0" y="51"/>
          <a:ext cx="3573589" cy="20465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Les </a:t>
          </a:r>
          <a:r>
            <a:rPr lang="en-US" sz="2400" kern="1200" dirty="0" err="1"/>
            <a:t>connexions</a:t>
          </a:r>
          <a:r>
            <a:rPr lang="en-US" sz="2400" kern="1200" dirty="0"/>
            <a:t> </a:t>
          </a:r>
          <a:r>
            <a:rPr lang="en-US" sz="2400" kern="1200" dirty="0" err="1"/>
            <a:t>d'une</a:t>
          </a:r>
          <a:r>
            <a:rPr lang="en-US" sz="2400" kern="1200" dirty="0"/>
            <a:t> machine :</a:t>
          </a:r>
          <a:r>
            <a:rPr lang="en-US" sz="3000" kern="1200" dirty="0"/>
            <a:t> </a:t>
          </a:r>
        </a:p>
        <a:p>
          <a:pPr marL="0" lvl="0" indent="0" algn="ctr" defTabSz="1066800">
            <a:lnSpc>
              <a:spcPct val="90000"/>
            </a:lnSpc>
            <a:spcBef>
              <a:spcPct val="0"/>
            </a:spcBef>
            <a:spcAft>
              <a:spcPct val="35000"/>
            </a:spcAft>
            <a:buNone/>
          </a:pPr>
          <a:r>
            <a:rPr lang="en-US" sz="2600" kern="1200" dirty="0"/>
            <a:t>la </a:t>
          </a:r>
          <a:r>
            <a:rPr lang="en-US" sz="2600" kern="1200" dirty="0" err="1"/>
            <a:t>commande</a:t>
          </a:r>
          <a:r>
            <a:rPr lang="en-US" sz="2600" kern="1200" dirty="0"/>
            <a:t> ss</a:t>
          </a:r>
        </a:p>
      </dsp:txBody>
      <dsp:txXfrm>
        <a:off x="99903" y="99954"/>
        <a:ext cx="3373783" cy="1846720"/>
      </dsp:txXfrm>
    </dsp:sp>
    <dsp:sp modelId="{8F91BC86-1557-4720-9DD0-78B8F42E3368}">
      <dsp:nvSpPr>
        <dsp:cNvPr id="0" name=""/>
        <dsp:cNvSpPr/>
      </dsp:nvSpPr>
      <dsp:spPr>
        <a:xfrm rot="5400000">
          <a:off x="5931503" y="-4357"/>
          <a:ext cx="1637220" cy="635304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None/>
          </a:pPr>
          <a:endParaRPr lang="en-US" sz="1800" kern="1200" dirty="0"/>
        </a:p>
        <a:p>
          <a:pPr marL="342900" lvl="2" indent="-171450" algn="l" defTabSz="800100">
            <a:lnSpc>
              <a:spcPct val="90000"/>
            </a:lnSpc>
            <a:spcBef>
              <a:spcPct val="0"/>
            </a:spcBef>
            <a:spcAft>
              <a:spcPct val="15000"/>
            </a:spcAft>
            <a:buChar char="•"/>
          </a:pPr>
          <a:r>
            <a:rPr lang="en-US" sz="1800" kern="1200" dirty="0"/>
            <a:t>ss -ln  ports </a:t>
          </a:r>
          <a:r>
            <a:rPr lang="en-US" sz="1800" kern="1200" dirty="0" err="1"/>
            <a:t>écoute</a:t>
          </a:r>
          <a:r>
            <a:rPr lang="en-US" sz="1800" kern="1200" dirty="0"/>
            <a:t> (</a:t>
          </a:r>
          <a:r>
            <a:rPr lang="en-US" sz="1800" kern="1200" dirty="0" err="1"/>
            <a:t>en</a:t>
          </a:r>
          <a:r>
            <a:rPr lang="en-US" sz="1800" kern="1200" dirty="0"/>
            <a:t> format numérique)</a:t>
          </a:r>
        </a:p>
        <a:p>
          <a:pPr marL="342900" lvl="2" indent="-171450" algn="l" defTabSz="800100">
            <a:lnSpc>
              <a:spcPct val="90000"/>
            </a:lnSpc>
            <a:spcBef>
              <a:spcPct val="0"/>
            </a:spcBef>
            <a:spcAft>
              <a:spcPct val="15000"/>
            </a:spcAft>
            <a:buChar char="•"/>
          </a:pPr>
          <a:r>
            <a:rPr lang="en-US" sz="1800" kern="1200"/>
            <a:t>ss -uan   toute connexion sur udp, format numérique</a:t>
          </a:r>
        </a:p>
        <a:p>
          <a:pPr marL="342900" lvl="2" indent="-171450" algn="l" defTabSz="800100">
            <a:lnSpc>
              <a:spcPct val="90000"/>
            </a:lnSpc>
            <a:spcBef>
              <a:spcPct val="0"/>
            </a:spcBef>
            <a:spcAft>
              <a:spcPct val="15000"/>
            </a:spcAft>
            <a:buChar char="•"/>
          </a:pPr>
          <a:r>
            <a:rPr lang="en-US" sz="1800" kern="1200"/>
            <a:t>ss -tn   connexions sur TCP, format numérique</a:t>
          </a:r>
        </a:p>
      </dsp:txBody>
      <dsp:txXfrm rot="-5400000">
        <a:off x="3573589" y="2433479"/>
        <a:ext cx="6273126" cy="1477376"/>
      </dsp:txXfrm>
    </dsp:sp>
    <dsp:sp modelId="{E7ED1134-6CC3-468A-B19A-1B3D47535ECA}">
      <dsp:nvSpPr>
        <dsp:cNvPr id="0" name=""/>
        <dsp:cNvSpPr/>
      </dsp:nvSpPr>
      <dsp:spPr>
        <a:xfrm>
          <a:off x="0" y="2148903"/>
          <a:ext cx="3573589" cy="20465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err="1"/>
            <a:t>Paramétrisation</a:t>
          </a:r>
          <a:r>
            <a:rPr lang="en-US" sz="3100" kern="1200" dirty="0"/>
            <a:t> </a:t>
          </a:r>
        </a:p>
      </dsp:txBody>
      <dsp:txXfrm>
        <a:off x="99903" y="2248806"/>
        <a:ext cx="3373783" cy="18467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C13E2-A089-4756-BA2A-E939781D3BBB}" type="datetimeFigureOut">
              <a:rPr lang="fr-FR" smtClean="0"/>
              <a:t>19/02/2023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A81E9-1AB4-4B12-985A-D7CE99F7DBCC}" type="slidenum">
              <a:rPr lang="fr-FR" smtClean="0"/>
              <a:t>‹#›</a:t>
            </a:fld>
            <a:endParaRPr lang="fr-FR"/>
          </a:p>
        </p:txBody>
      </p:sp>
    </p:spTree>
    <p:extLst>
      <p:ext uri="{BB962C8B-B14F-4D97-AF65-F5344CB8AC3E}">
        <p14:creationId xmlns:p14="http://schemas.microsoft.com/office/powerpoint/2010/main" val="29082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 premier concept </a:t>
            </a:r>
            <a:r>
              <a:rPr lang="en-US" dirty="0" err="1"/>
              <a:t>introduit</a:t>
            </a:r>
            <a:r>
              <a:rPr lang="en-US" dirty="0"/>
              <a:t> à la </a:t>
            </a:r>
            <a:r>
              <a:rPr lang="en-US" dirty="0" err="1"/>
              <a:t>couche</a:t>
            </a:r>
            <a:r>
              <a:rPr lang="en-US" dirty="0"/>
              <a:t> 4 et </a:t>
            </a:r>
            <a:r>
              <a:rPr lang="en-US" dirty="0" err="1"/>
              <a:t>utilisé</a:t>
            </a:r>
            <a:r>
              <a:rPr lang="en-US" dirty="0"/>
              <a:t> par les deux </a:t>
            </a:r>
            <a:r>
              <a:rPr lang="en-US" dirty="0" err="1"/>
              <a:t>protocoles</a:t>
            </a:r>
            <a:r>
              <a:rPr lang="en-US" dirty="0"/>
              <a:t> TCP et UDP </a:t>
            </a:r>
            <a:r>
              <a:rPr lang="en-US" dirty="0" err="1"/>
              <a:t>est</a:t>
            </a:r>
            <a:r>
              <a:rPr lang="en-US" dirty="0"/>
              <a:t> </a:t>
            </a:r>
            <a:r>
              <a:rPr lang="en-US" dirty="0" err="1"/>
              <a:t>celui</a:t>
            </a:r>
            <a:r>
              <a:rPr lang="en-US" dirty="0"/>
              <a:t> de ports.</a:t>
            </a:r>
            <a:r>
              <a:rPr lang="fr-FR" dirty="0"/>
              <a:t> </a:t>
            </a:r>
          </a:p>
          <a:p>
            <a:endParaRPr lang="fr-FR" dirty="0"/>
          </a:p>
          <a:p>
            <a:r>
              <a:rPr lang="fr-FR" dirty="0"/>
              <a:t>Jusqu'à maintenant, nous avons traité des messages de tout type, peut importe leur application finale. Mais, en vérité, lorsqu'un utilisateur déclenche l'envoi d'un message, c'est pour un but spécifique, notamment pour une application spécifique.</a:t>
            </a:r>
            <a:r>
              <a:rPr lang="en-US" dirty="0"/>
              <a:t> Comme </a:t>
            </a:r>
            <a:r>
              <a:rPr lang="en-US" dirty="0" err="1"/>
              <a:t>une</a:t>
            </a:r>
            <a:r>
              <a:rPr lang="en-US" dirty="0"/>
              <a:t> machine </a:t>
            </a:r>
            <a:r>
              <a:rPr lang="en-US" dirty="0" err="1"/>
              <a:t>peut</a:t>
            </a:r>
            <a:r>
              <a:rPr lang="en-US" dirty="0"/>
              <a:t> </a:t>
            </a:r>
            <a:r>
              <a:rPr lang="en-US" dirty="0" err="1"/>
              <a:t>héberger</a:t>
            </a:r>
            <a:r>
              <a:rPr lang="en-US" dirty="0"/>
              <a:t> </a:t>
            </a:r>
            <a:r>
              <a:rPr lang="en-US" dirty="0" err="1"/>
              <a:t>plusieurs</a:t>
            </a:r>
            <a:r>
              <a:rPr lang="en-US" dirty="0"/>
              <a:t> services (mail, web, ftp, </a:t>
            </a:r>
            <a:r>
              <a:rPr lang="en-US" dirty="0" err="1"/>
              <a:t>dns</a:t>
            </a:r>
            <a:r>
              <a:rPr lang="en-US" dirty="0"/>
              <a:t>...), </a:t>
            </a:r>
            <a:r>
              <a:rPr lang="en-US" dirty="0" err="1"/>
              <a:t>il</a:t>
            </a:r>
            <a:r>
              <a:rPr lang="en-US" dirty="0"/>
              <a:t> </a:t>
            </a:r>
            <a:r>
              <a:rPr lang="en-US" dirty="0" err="1"/>
              <a:t>est</a:t>
            </a:r>
            <a:r>
              <a:rPr lang="en-US" dirty="0"/>
              <a:t> </a:t>
            </a:r>
            <a:r>
              <a:rPr lang="en-US" dirty="0" err="1"/>
              <a:t>impératif</a:t>
            </a:r>
            <a:r>
              <a:rPr lang="en-US" dirty="0"/>
              <a:t> que </a:t>
            </a:r>
            <a:r>
              <a:rPr lang="en-US" dirty="0" err="1"/>
              <a:t>chaque</a:t>
            </a:r>
            <a:r>
              <a:rPr lang="en-US" dirty="0"/>
              <a:t> message </a:t>
            </a:r>
            <a:r>
              <a:rPr lang="en-US" dirty="0" err="1"/>
              <a:t>reçu</a:t>
            </a:r>
            <a:r>
              <a:rPr lang="en-US" dirty="0"/>
              <a:t> </a:t>
            </a:r>
            <a:r>
              <a:rPr lang="en-US" dirty="0" err="1"/>
              <a:t>ou</a:t>
            </a:r>
            <a:r>
              <a:rPr lang="en-US" dirty="0"/>
              <a:t> </a:t>
            </a:r>
            <a:r>
              <a:rPr lang="en-US" dirty="0" err="1"/>
              <a:t>envoyé</a:t>
            </a:r>
            <a:r>
              <a:rPr lang="en-US" dirty="0"/>
              <a:t> </a:t>
            </a:r>
            <a:r>
              <a:rPr lang="en-US" dirty="0" err="1"/>
              <a:t>soit</a:t>
            </a:r>
            <a:r>
              <a:rPr lang="en-US" dirty="0"/>
              <a:t> </a:t>
            </a:r>
            <a:r>
              <a:rPr lang="en-US" dirty="0" err="1"/>
              <a:t>traité</a:t>
            </a:r>
            <a:r>
              <a:rPr lang="en-US" dirty="0"/>
              <a:t> par le bon service.</a:t>
            </a:r>
            <a:endParaRPr lang="fr-FR" dirty="0"/>
          </a:p>
        </p:txBody>
      </p:sp>
      <p:sp>
        <p:nvSpPr>
          <p:cNvPr id="4" name="Slide Number Placeholder 3"/>
          <p:cNvSpPr>
            <a:spLocks noGrp="1"/>
          </p:cNvSpPr>
          <p:nvPr>
            <p:ph type="sldNum" sz="quarter" idx="5"/>
          </p:nvPr>
        </p:nvSpPr>
        <p:spPr/>
        <p:txBody>
          <a:bodyPr/>
          <a:lstStyle/>
          <a:p>
            <a:fld id="{5932D21C-0030-468F-914A-7998914E578B}" type="slidenum">
              <a:rPr lang="fr-FR" smtClean="0"/>
              <a:t>56</a:t>
            </a:fld>
            <a:endParaRPr lang="fr-FR"/>
          </a:p>
        </p:txBody>
      </p:sp>
    </p:spTree>
    <p:extLst>
      <p:ext uri="{BB962C8B-B14F-4D97-AF65-F5344CB8AC3E}">
        <p14:creationId xmlns:p14="http://schemas.microsoft.com/office/powerpoint/2010/main" val="10541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C'est</a:t>
            </a:r>
            <a:r>
              <a:rPr lang="en-US" dirty="0"/>
              <a:t> </a:t>
            </a:r>
            <a:r>
              <a:rPr lang="en-US" dirty="0" err="1"/>
              <a:t>pourquoi</a:t>
            </a:r>
            <a:r>
              <a:rPr lang="en-US" dirty="0"/>
              <a:t> on utilize des ports.</a:t>
            </a:r>
          </a:p>
          <a:p>
            <a:r>
              <a:rPr lang="en-US" dirty="0"/>
              <a:t>Un port </a:t>
            </a:r>
            <a:r>
              <a:rPr lang="en-US" dirty="0" err="1"/>
              <a:t>est</a:t>
            </a:r>
            <a:r>
              <a:rPr lang="en-US" dirty="0"/>
              <a:t> un </a:t>
            </a:r>
            <a:r>
              <a:rPr lang="en-US" dirty="0" err="1"/>
              <a:t>nombre</a:t>
            </a:r>
            <a:r>
              <a:rPr lang="en-US" dirty="0"/>
              <a:t> </a:t>
            </a:r>
            <a:r>
              <a:rPr lang="en-US" dirty="0" err="1"/>
              <a:t>écrit</a:t>
            </a:r>
            <a:r>
              <a:rPr lang="en-US" dirty="0"/>
              <a:t> sur 16 bits (2 octets). </a:t>
            </a:r>
            <a:r>
              <a:rPr lang="en-US" dirty="0" err="1"/>
              <a:t>Chaque</a:t>
            </a:r>
            <a:r>
              <a:rPr lang="en-US" dirty="0"/>
              <a:t> application standard aura </a:t>
            </a:r>
            <a:r>
              <a:rPr lang="en-US" dirty="0" err="1"/>
              <a:t>aussi</a:t>
            </a:r>
            <a:r>
              <a:rPr lang="en-US" dirty="0"/>
              <a:t> un </a:t>
            </a:r>
            <a:r>
              <a:rPr lang="en-US" dirty="0" err="1"/>
              <a:t>ou</a:t>
            </a:r>
            <a:r>
              <a:rPr lang="en-US" dirty="0"/>
              <a:t> des port(s) reserve(s). Les </a:t>
            </a:r>
            <a:r>
              <a:rPr lang="en-US" dirty="0" err="1"/>
              <a:t>serveurs</a:t>
            </a:r>
            <a:r>
              <a:rPr lang="en-US" dirty="0"/>
              <a:t> </a:t>
            </a:r>
            <a:r>
              <a:rPr lang="en-US" dirty="0" err="1"/>
              <a:t>utiliseron</a:t>
            </a:r>
            <a:r>
              <a:rPr lang="en-US" dirty="0"/>
              <a:t> </a:t>
            </a:r>
            <a:r>
              <a:rPr lang="en-US" dirty="0" err="1"/>
              <a:t>ces</a:t>
            </a:r>
            <a:r>
              <a:rPr lang="en-US" dirty="0"/>
              <a:t> ports, </a:t>
            </a:r>
            <a:r>
              <a:rPr lang="en-US" dirty="0" err="1"/>
              <a:t>tandis</a:t>
            </a:r>
            <a:r>
              <a:rPr lang="en-US" dirty="0"/>
              <a:t> que les clients </a:t>
            </a:r>
            <a:r>
              <a:rPr lang="en-US" dirty="0" err="1"/>
              <a:t>utiliseront</a:t>
            </a:r>
            <a:r>
              <a:rPr lang="en-US" dirty="0"/>
              <a:t> des ports </a:t>
            </a:r>
            <a:r>
              <a:rPr lang="en-US" dirty="0" err="1"/>
              <a:t>quelconques</a:t>
            </a:r>
            <a:r>
              <a:rPr lang="en-US" dirty="0"/>
              <a:t>. Dans la figure, </a:t>
            </a:r>
            <a:r>
              <a:rPr lang="en-US" dirty="0" err="1"/>
              <a:t>vous</a:t>
            </a:r>
            <a:r>
              <a:rPr lang="en-US" dirty="0"/>
              <a:t> </a:t>
            </a:r>
            <a:r>
              <a:rPr lang="en-US" dirty="0" err="1"/>
              <a:t>voyez</a:t>
            </a:r>
            <a:r>
              <a:rPr lang="en-US" dirty="0"/>
              <a:t> que les ports </a:t>
            </a:r>
            <a:r>
              <a:rPr lang="en-US" dirty="0" err="1"/>
              <a:t>utilisés</a:t>
            </a:r>
            <a:r>
              <a:rPr lang="en-US" dirty="0"/>
              <a:t> par les deux machines </a:t>
            </a:r>
            <a:r>
              <a:rPr lang="en-US" dirty="0" err="1"/>
              <a:t>sont</a:t>
            </a:r>
            <a:r>
              <a:rPr lang="en-US" dirty="0"/>
              <a:t> </a:t>
            </a:r>
            <a:r>
              <a:rPr lang="en-US" dirty="0" err="1"/>
              <a:t>différents</a:t>
            </a:r>
            <a:r>
              <a:rPr lang="en-US" dirty="0"/>
              <a:t>, </a:t>
            </a:r>
            <a:r>
              <a:rPr lang="en-US" dirty="0" err="1"/>
              <a:t>même</a:t>
            </a:r>
            <a:r>
              <a:rPr lang="en-US" dirty="0"/>
              <a:t> pour </a:t>
            </a:r>
            <a:r>
              <a:rPr lang="en-US" dirty="0" err="1"/>
              <a:t>une</a:t>
            </a:r>
            <a:r>
              <a:rPr lang="en-US" dirty="0"/>
              <a:t> </a:t>
            </a:r>
            <a:r>
              <a:rPr lang="en-US" dirty="0" err="1"/>
              <a:t>même</a:t>
            </a:r>
            <a:r>
              <a:rPr lang="en-US" dirty="0"/>
              <a:t> application.</a:t>
            </a:r>
          </a:p>
          <a:p>
            <a:endParaRPr lang="en-US" dirty="0"/>
          </a:p>
          <a:p>
            <a:r>
              <a:rPr lang="en-US" dirty="0"/>
              <a:t>Une application pour </a:t>
            </a:r>
            <a:r>
              <a:rPr lang="en-US" dirty="0" err="1"/>
              <a:t>une</a:t>
            </a:r>
            <a:r>
              <a:rPr lang="en-US" dirty="0"/>
              <a:t> machine </a:t>
            </a:r>
            <a:r>
              <a:rPr lang="en-US" dirty="0" err="1"/>
              <a:t>est</a:t>
            </a:r>
            <a:r>
              <a:rPr lang="en-US" dirty="0"/>
              <a:t> le triple (</a:t>
            </a:r>
            <a:r>
              <a:rPr lang="en-US" dirty="0" err="1"/>
              <a:t>adresse</a:t>
            </a:r>
            <a:r>
              <a:rPr lang="en-US" dirty="0"/>
              <a:t> IP, </a:t>
            </a:r>
            <a:r>
              <a:rPr lang="en-US" dirty="0" err="1"/>
              <a:t>protocole</a:t>
            </a:r>
            <a:r>
              <a:rPr lang="en-US" dirty="0"/>
              <a:t>, port)</a:t>
            </a:r>
            <a:endParaRPr lang="fr-FR" dirty="0"/>
          </a:p>
        </p:txBody>
      </p:sp>
      <p:sp>
        <p:nvSpPr>
          <p:cNvPr id="4" name="Slide Number Placeholder 3"/>
          <p:cNvSpPr>
            <a:spLocks noGrp="1"/>
          </p:cNvSpPr>
          <p:nvPr>
            <p:ph type="sldNum" sz="quarter" idx="5"/>
          </p:nvPr>
        </p:nvSpPr>
        <p:spPr/>
        <p:txBody>
          <a:bodyPr/>
          <a:lstStyle/>
          <a:p>
            <a:fld id="{5932D21C-0030-468F-914A-7998914E578B}" type="slidenum">
              <a:rPr lang="fr-FR" smtClean="0"/>
              <a:t>57</a:t>
            </a:fld>
            <a:endParaRPr lang="fr-FR"/>
          </a:p>
        </p:txBody>
      </p:sp>
    </p:spTree>
    <p:extLst>
      <p:ext uri="{BB962C8B-B14F-4D97-AF65-F5344CB8AC3E}">
        <p14:creationId xmlns:p14="http://schemas.microsoft.com/office/powerpoint/2010/main" val="33419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a:t>
            </a:r>
            <a:r>
              <a:rPr lang="en-US" dirty="0" err="1"/>
              <a:t>protocole</a:t>
            </a:r>
            <a:r>
              <a:rPr lang="en-US" dirty="0"/>
              <a:t> UDP </a:t>
            </a:r>
            <a:r>
              <a:rPr lang="en-US" dirty="0" err="1"/>
              <a:t>c'est</a:t>
            </a:r>
            <a:r>
              <a:rPr lang="en-US" dirty="0"/>
              <a:t> </a:t>
            </a:r>
            <a:r>
              <a:rPr lang="en-US" dirty="0" err="1"/>
              <a:t>l'un</a:t>
            </a:r>
            <a:r>
              <a:rPr lang="en-US" dirty="0"/>
              <a:t> des </a:t>
            </a:r>
            <a:r>
              <a:rPr lang="en-US" dirty="0" err="1"/>
              <a:t>protocoles</a:t>
            </a:r>
            <a:r>
              <a:rPr lang="en-US" dirty="0"/>
              <a:t> les plus simples </a:t>
            </a:r>
            <a:r>
              <a:rPr lang="en-US" dirty="0" err="1"/>
              <a:t>utilisés</a:t>
            </a:r>
            <a:r>
              <a:rPr lang="en-US" dirty="0"/>
              <a:t> pour la </a:t>
            </a:r>
            <a:r>
              <a:rPr lang="en-US" dirty="0" err="1"/>
              <a:t>couche</a:t>
            </a:r>
            <a:r>
              <a:rPr lang="en-US" dirty="0"/>
              <a:t> transport. Les messages </a:t>
            </a:r>
            <a:r>
              <a:rPr lang="en-US" dirty="0" err="1"/>
              <a:t>s'appellent</a:t>
            </a:r>
            <a:r>
              <a:rPr lang="en-US" dirty="0"/>
              <a:t> des </a:t>
            </a:r>
            <a:r>
              <a:rPr lang="en-US" dirty="0" err="1"/>
              <a:t>datagrammes</a:t>
            </a:r>
            <a:r>
              <a:rPr lang="en-US" dirty="0"/>
              <a:t> (</a:t>
            </a:r>
            <a:r>
              <a:rPr lang="en-US" dirty="0" err="1"/>
              <a:t>ou</a:t>
            </a:r>
            <a:r>
              <a:rPr lang="en-US" dirty="0"/>
              <a:t> segments). Le </a:t>
            </a:r>
            <a:r>
              <a:rPr lang="en-US" dirty="0" err="1"/>
              <a:t>protocole</a:t>
            </a:r>
            <a:r>
              <a:rPr lang="en-US" dirty="0"/>
              <a:t> UDP a un </a:t>
            </a:r>
            <a:r>
              <a:rPr lang="en-US" dirty="0" err="1"/>
              <a:t>en</a:t>
            </a:r>
            <a:r>
              <a:rPr lang="en-US" dirty="0"/>
              <a:t>-tête </a:t>
            </a:r>
            <a:r>
              <a:rPr lang="en-US" dirty="0" err="1"/>
              <a:t>très</a:t>
            </a:r>
            <a:r>
              <a:rPr lang="en-US" dirty="0"/>
              <a:t> simple, qui </a:t>
            </a:r>
            <a:r>
              <a:rPr lang="en-US" dirty="0" err="1"/>
              <a:t>inclut</a:t>
            </a:r>
            <a:r>
              <a:rPr lang="en-US" dirty="0"/>
              <a:t> </a:t>
            </a:r>
            <a:r>
              <a:rPr lang="en-US" dirty="0" err="1"/>
              <a:t>donc</a:t>
            </a:r>
            <a:r>
              <a:rPr lang="en-US" dirty="0"/>
              <a:t> les ports de source et de destination pour </a:t>
            </a:r>
            <a:r>
              <a:rPr lang="en-US" dirty="0" err="1"/>
              <a:t>chaque</a:t>
            </a:r>
            <a:r>
              <a:rPr lang="en-US" dirty="0"/>
              <a:t> messages, </a:t>
            </a:r>
            <a:r>
              <a:rPr lang="en-US" dirty="0" err="1"/>
              <a:t>une</a:t>
            </a:r>
            <a:r>
              <a:rPr lang="en-US" dirty="0"/>
              <a:t> </a:t>
            </a:r>
            <a:r>
              <a:rPr lang="en-US" dirty="0" err="1"/>
              <a:t>taille</a:t>
            </a:r>
            <a:r>
              <a:rPr lang="en-US" dirty="0"/>
              <a:t> et </a:t>
            </a:r>
            <a:r>
              <a:rPr lang="en-US" dirty="0" err="1"/>
              <a:t>une</a:t>
            </a:r>
            <a:r>
              <a:rPr lang="en-US" dirty="0"/>
              <a:t> checksum. </a:t>
            </a:r>
            <a:r>
              <a:rPr lang="en-US" dirty="0" err="1"/>
              <a:t>Ceci</a:t>
            </a:r>
            <a:r>
              <a:rPr lang="en-US" dirty="0"/>
              <a:t> </a:t>
            </a:r>
            <a:r>
              <a:rPr lang="en-US" dirty="0" err="1"/>
              <a:t>rajoute</a:t>
            </a:r>
            <a:r>
              <a:rPr lang="en-US" dirty="0"/>
              <a:t> </a:t>
            </a:r>
            <a:r>
              <a:rPr lang="en-US" dirty="0" err="1"/>
              <a:t>une</a:t>
            </a:r>
            <a:r>
              <a:rPr lang="en-US" dirty="0"/>
              <a:t> </a:t>
            </a:r>
            <a:r>
              <a:rPr lang="en-US" dirty="0" err="1"/>
              <a:t>fiabilité</a:t>
            </a:r>
            <a:r>
              <a:rPr lang="en-US" dirty="0"/>
              <a:t> </a:t>
            </a:r>
            <a:r>
              <a:rPr lang="en-US" dirty="0" err="1"/>
              <a:t>minimale</a:t>
            </a:r>
            <a:r>
              <a:rPr lang="en-US" dirty="0"/>
              <a:t>, </a:t>
            </a:r>
            <a:r>
              <a:rPr lang="en-US" dirty="0" err="1"/>
              <a:t>mais</a:t>
            </a:r>
            <a:r>
              <a:rPr lang="en-US" dirty="0"/>
              <a:t> pas beaucoup.</a:t>
            </a:r>
          </a:p>
          <a:p>
            <a:endParaRPr lang="en-US" dirty="0"/>
          </a:p>
          <a:p>
            <a:r>
              <a:rPr lang="en-US" dirty="0"/>
              <a:t>Si on </a:t>
            </a:r>
            <a:r>
              <a:rPr lang="en-US" dirty="0" err="1"/>
              <a:t>veut</a:t>
            </a:r>
            <a:r>
              <a:rPr lang="en-US" dirty="0"/>
              <a:t> de la </a:t>
            </a:r>
            <a:r>
              <a:rPr lang="en-US" dirty="0" err="1"/>
              <a:t>fiabilité</a:t>
            </a:r>
            <a:r>
              <a:rPr lang="en-US" dirty="0"/>
              <a:t>, </a:t>
            </a:r>
            <a:r>
              <a:rPr lang="en-US" dirty="0" err="1"/>
              <a:t>alors</a:t>
            </a:r>
            <a:r>
              <a:rPr lang="en-US" dirty="0"/>
              <a:t> </a:t>
            </a:r>
            <a:r>
              <a:rPr lang="en-US" dirty="0" err="1"/>
              <a:t>il</a:t>
            </a:r>
            <a:r>
              <a:rPr lang="en-US" dirty="0"/>
              <a:t> faut </a:t>
            </a:r>
            <a:r>
              <a:rPr lang="en-US" dirty="0" err="1"/>
              <a:t>utiliser</a:t>
            </a:r>
            <a:r>
              <a:rPr lang="en-US" dirty="0"/>
              <a:t> le </a:t>
            </a:r>
            <a:r>
              <a:rPr lang="en-US" dirty="0" err="1"/>
              <a:t>protocole</a:t>
            </a:r>
            <a:r>
              <a:rPr lang="en-US" dirty="0"/>
              <a:t> TCP.</a:t>
            </a:r>
            <a:endParaRPr lang="fr-FR" dirty="0"/>
          </a:p>
        </p:txBody>
      </p:sp>
      <p:sp>
        <p:nvSpPr>
          <p:cNvPr id="4" name="Slide Number Placeholder 3"/>
          <p:cNvSpPr>
            <a:spLocks noGrp="1"/>
          </p:cNvSpPr>
          <p:nvPr>
            <p:ph type="sldNum" sz="quarter" idx="5"/>
          </p:nvPr>
        </p:nvSpPr>
        <p:spPr/>
        <p:txBody>
          <a:bodyPr/>
          <a:lstStyle/>
          <a:p>
            <a:fld id="{5932D21C-0030-468F-914A-7998914E578B}" type="slidenum">
              <a:rPr lang="fr-FR" smtClean="0"/>
              <a:t>58</a:t>
            </a:fld>
            <a:endParaRPr lang="fr-FR"/>
          </a:p>
        </p:txBody>
      </p:sp>
    </p:spTree>
    <p:extLst>
      <p:ext uri="{BB962C8B-B14F-4D97-AF65-F5344CB8AC3E}">
        <p14:creationId xmlns:p14="http://schemas.microsoft.com/office/powerpoint/2010/main" val="148616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on </a:t>
            </a:r>
            <a:r>
              <a:rPr lang="en-US" dirty="0" err="1"/>
              <a:t>parle</a:t>
            </a:r>
            <a:r>
              <a:rPr lang="en-US" dirty="0"/>
              <a:t> de </a:t>
            </a:r>
            <a:r>
              <a:rPr lang="en-US" dirty="0" err="1"/>
              <a:t>l'encapsulation</a:t>
            </a:r>
            <a:r>
              <a:rPr lang="en-US" dirty="0"/>
              <a:t>, les messages </a:t>
            </a:r>
            <a:r>
              <a:rPr lang="en-US" dirty="0" err="1"/>
              <a:t>encapsulés</a:t>
            </a:r>
            <a:r>
              <a:rPr lang="en-US" dirty="0"/>
              <a:t> par UDP </a:t>
            </a:r>
            <a:r>
              <a:rPr lang="en-US" dirty="0" err="1"/>
              <a:t>proviendront</a:t>
            </a:r>
            <a:r>
              <a:rPr lang="en-US" dirty="0"/>
              <a:t> </a:t>
            </a:r>
            <a:r>
              <a:rPr lang="en-US" dirty="0" err="1"/>
              <a:t>d'une</a:t>
            </a:r>
            <a:r>
              <a:rPr lang="en-US" dirty="0"/>
              <a:t> </a:t>
            </a:r>
            <a:r>
              <a:rPr lang="en-US" dirty="0" err="1"/>
              <a:t>couche</a:t>
            </a:r>
            <a:r>
              <a:rPr lang="en-US" dirty="0"/>
              <a:t> supérieure (au contraire des messages ICMP). Le message </a:t>
            </a:r>
            <a:r>
              <a:rPr lang="en-US" dirty="0" err="1"/>
              <a:t>est</a:t>
            </a:r>
            <a:r>
              <a:rPr lang="en-US" dirty="0"/>
              <a:t> mis (avec les </a:t>
            </a:r>
            <a:r>
              <a:rPr lang="en-US" dirty="0" err="1"/>
              <a:t>en-têtes</a:t>
            </a:r>
            <a:r>
              <a:rPr lang="en-US" dirty="0"/>
              <a:t> de </a:t>
            </a:r>
            <a:r>
              <a:rPr lang="en-US" dirty="0" err="1"/>
              <a:t>chaque</a:t>
            </a:r>
            <a:r>
              <a:rPr lang="en-US" dirty="0"/>
              <a:t> </a:t>
            </a:r>
            <a:r>
              <a:rPr lang="en-US" dirty="0" err="1"/>
              <a:t>couche</a:t>
            </a:r>
            <a:r>
              <a:rPr lang="en-US" dirty="0"/>
              <a:t> supérieure) dans la </a:t>
            </a:r>
            <a:r>
              <a:rPr lang="en-US" dirty="0" err="1"/>
              <a:t>partie</a:t>
            </a:r>
            <a:r>
              <a:rPr lang="en-US" dirty="0"/>
              <a:t> "</a:t>
            </a:r>
            <a:r>
              <a:rPr lang="en-US" dirty="0" err="1"/>
              <a:t>Données</a:t>
            </a:r>
            <a:r>
              <a:rPr lang="en-US" dirty="0"/>
              <a:t>" de </a:t>
            </a:r>
            <a:r>
              <a:rPr lang="en-US" dirty="0" err="1"/>
              <a:t>l'en</a:t>
            </a:r>
            <a:r>
              <a:rPr lang="en-US" dirty="0"/>
              <a:t>-tête UDP. </a:t>
            </a:r>
            <a:r>
              <a:rPr lang="en-US" dirty="0" err="1"/>
              <a:t>Puis</a:t>
            </a:r>
            <a:r>
              <a:rPr lang="en-US" dirty="0"/>
              <a:t>, le tout </a:t>
            </a:r>
            <a:r>
              <a:rPr lang="en-US" dirty="0" err="1"/>
              <a:t>est</a:t>
            </a:r>
            <a:r>
              <a:rPr lang="en-US" dirty="0"/>
              <a:t> mis dans la </a:t>
            </a:r>
            <a:r>
              <a:rPr lang="en-US" dirty="0" err="1"/>
              <a:t>partie</a:t>
            </a:r>
            <a:r>
              <a:rPr lang="en-US" dirty="0"/>
              <a:t> </a:t>
            </a:r>
            <a:r>
              <a:rPr lang="en-US" dirty="0" err="1"/>
              <a:t>Données</a:t>
            </a:r>
            <a:r>
              <a:rPr lang="en-US" dirty="0"/>
              <a:t> de </a:t>
            </a:r>
            <a:r>
              <a:rPr lang="en-US" dirty="0" err="1"/>
              <a:t>l'en</a:t>
            </a:r>
            <a:r>
              <a:rPr lang="en-US" dirty="0"/>
              <a:t> tête IP. </a:t>
            </a:r>
            <a:r>
              <a:rPr lang="en-US" dirty="0" err="1"/>
              <a:t>Puis</a:t>
            </a:r>
            <a:r>
              <a:rPr lang="en-US" dirty="0"/>
              <a:t>, tout le packet IP </a:t>
            </a:r>
            <a:r>
              <a:rPr lang="en-US" dirty="0" err="1"/>
              <a:t>est</a:t>
            </a:r>
            <a:r>
              <a:rPr lang="en-US" dirty="0"/>
              <a:t> mis dans la </a:t>
            </a:r>
            <a:r>
              <a:rPr lang="en-US" dirty="0" err="1"/>
              <a:t>partie</a:t>
            </a:r>
            <a:r>
              <a:rPr lang="en-US" dirty="0"/>
              <a:t> </a:t>
            </a:r>
            <a:r>
              <a:rPr lang="en-US" dirty="0" err="1"/>
              <a:t>Données</a:t>
            </a:r>
            <a:r>
              <a:rPr lang="en-US" dirty="0"/>
              <a:t> de Ethernet (1+2). </a:t>
            </a:r>
            <a:endParaRPr lang="fr-FR" dirty="0"/>
          </a:p>
        </p:txBody>
      </p:sp>
      <p:sp>
        <p:nvSpPr>
          <p:cNvPr id="4" name="Slide Number Placeholder 3"/>
          <p:cNvSpPr>
            <a:spLocks noGrp="1"/>
          </p:cNvSpPr>
          <p:nvPr>
            <p:ph type="sldNum" sz="quarter" idx="5"/>
          </p:nvPr>
        </p:nvSpPr>
        <p:spPr/>
        <p:txBody>
          <a:bodyPr/>
          <a:lstStyle/>
          <a:p>
            <a:fld id="{5932D21C-0030-468F-914A-7998914E578B}" type="slidenum">
              <a:rPr lang="fr-FR" smtClean="0"/>
              <a:t>59</a:t>
            </a:fld>
            <a:endParaRPr lang="fr-FR"/>
          </a:p>
        </p:txBody>
      </p:sp>
    </p:spTree>
    <p:extLst>
      <p:ext uri="{BB962C8B-B14F-4D97-AF65-F5344CB8AC3E}">
        <p14:creationId xmlns:p14="http://schemas.microsoft.com/office/powerpoint/2010/main" val="370643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a:t>
            </a:r>
            <a:r>
              <a:rPr lang="en-US" dirty="0" err="1"/>
              <a:t>protocole</a:t>
            </a:r>
            <a:r>
              <a:rPr lang="en-US" dirty="0"/>
              <a:t> TCP, qui </a:t>
            </a:r>
            <a:r>
              <a:rPr lang="en-US" dirty="0" err="1"/>
              <a:t>est</a:t>
            </a:r>
            <a:r>
              <a:rPr lang="en-US" dirty="0"/>
              <a:t> </a:t>
            </a:r>
            <a:r>
              <a:rPr lang="en-US" dirty="0" err="1"/>
              <a:t>encapsulé</a:t>
            </a:r>
            <a:r>
              <a:rPr lang="en-US" dirty="0"/>
              <a:t> par les </a:t>
            </a:r>
            <a:r>
              <a:rPr lang="en-US" dirty="0" err="1"/>
              <a:t>protocoles</a:t>
            </a:r>
            <a:r>
              <a:rPr lang="en-US" dirty="0"/>
              <a:t> IP et Ethernet tout </a:t>
            </a:r>
            <a:r>
              <a:rPr lang="en-US" dirty="0" err="1"/>
              <a:t>comme</a:t>
            </a:r>
            <a:r>
              <a:rPr lang="en-US" dirty="0"/>
              <a:t> le </a:t>
            </a:r>
            <a:r>
              <a:rPr lang="en-US" dirty="0" err="1"/>
              <a:t>protocole</a:t>
            </a:r>
            <a:r>
              <a:rPr lang="en-US" dirty="0"/>
              <a:t> UDP, </a:t>
            </a:r>
            <a:r>
              <a:rPr lang="en-US" dirty="0" err="1"/>
              <a:t>permet</a:t>
            </a:r>
            <a:r>
              <a:rPr lang="en-US" dirty="0"/>
              <a:t> la transmission </a:t>
            </a:r>
            <a:r>
              <a:rPr lang="en-US" dirty="0" err="1"/>
              <a:t>ordonnée</a:t>
            </a:r>
            <a:r>
              <a:rPr lang="en-US" dirty="0"/>
              <a:t> et </a:t>
            </a:r>
            <a:r>
              <a:rPr lang="en-US" dirty="0" err="1"/>
              <a:t>confirmée</a:t>
            </a:r>
            <a:r>
              <a:rPr lang="en-US" dirty="0"/>
              <a:t> des messages. Il utilize </a:t>
            </a:r>
            <a:r>
              <a:rPr lang="en-US" dirty="0" err="1"/>
              <a:t>aussi</a:t>
            </a:r>
            <a:r>
              <a:rPr lang="en-US" dirty="0"/>
              <a:t> le concept de ports.</a:t>
            </a:r>
            <a:endParaRPr lang="fr-FR" dirty="0"/>
          </a:p>
        </p:txBody>
      </p:sp>
      <p:sp>
        <p:nvSpPr>
          <p:cNvPr id="4" name="Slide Number Placeholder 3"/>
          <p:cNvSpPr>
            <a:spLocks noGrp="1"/>
          </p:cNvSpPr>
          <p:nvPr>
            <p:ph type="sldNum" sz="quarter" idx="5"/>
          </p:nvPr>
        </p:nvSpPr>
        <p:spPr/>
        <p:txBody>
          <a:bodyPr/>
          <a:lstStyle/>
          <a:p>
            <a:fld id="{5932D21C-0030-468F-914A-7998914E578B}" type="slidenum">
              <a:rPr lang="fr-FR" smtClean="0"/>
              <a:t>60</a:t>
            </a:fld>
            <a:endParaRPr lang="fr-FR"/>
          </a:p>
        </p:txBody>
      </p:sp>
    </p:spTree>
    <p:extLst>
      <p:ext uri="{BB962C8B-B14F-4D97-AF65-F5344CB8AC3E}">
        <p14:creationId xmlns:p14="http://schemas.microsoft.com/office/powerpoint/2010/main" val="323397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486400"/>
          </a:xfrm>
        </p:spPr>
        <p:txBody>
          <a:bodyPr/>
          <a:lstStyle/>
          <a:p>
            <a:r>
              <a:rPr lang="fr-FR" dirty="0"/>
              <a:t>Une connexion TCP est composée de trois étapes : l'initiation de la connexion (à gauche), la transmission active de messages (au milieu ) et la fermeture de la connexion (à droite). </a:t>
            </a:r>
          </a:p>
          <a:p>
            <a:r>
              <a:rPr lang="fr-FR" dirty="0"/>
              <a:t>Dans les trois parties de la figure ci-dessus, les deux flèches en bas représentent les deux machines (src, dst) avec le passage du temps. </a:t>
            </a:r>
          </a:p>
          <a:p>
            <a:r>
              <a:rPr lang="fr-FR" dirty="0"/>
              <a:t>Nous allons traiter en premier lieu l'ouverture et la fermeture d'une connexion TCP. L'ouverture consiste en 3 messages : SYN, SYN-ACK, ACK. Dans le premier message la machine à gauche initie le contact et attend la confirmation du récepteur. La machine à droit confirme avoir reçu la demande d'initialisation et demande à la première machine si elle est prête. La fin de l'ouverture est le message ACK, qui confirme le fait que la deuxième machine est bien à l'écoute.</a:t>
            </a:r>
          </a:p>
          <a:p>
            <a:r>
              <a:rPr lang="fr-FR" dirty="0"/>
              <a:t>Pour la fermeture de la connexion pareillement. Un nombre de messages peut, toutefois, encore passer avant que les deux machines étendent la connexion (une partie est prête à fermer; l'autre a encore des messages en cours).</a:t>
            </a:r>
          </a:p>
          <a:p>
            <a:endParaRPr lang="fr-FR" dirty="0"/>
          </a:p>
          <a:p>
            <a:r>
              <a:rPr lang="fr-FR" dirty="0"/>
              <a:t>La partie centrale est la transmission de messages. Pour assurer la correction de fautes et la transmission ordonnée de messages, chaque machine prenant partie à une échange sur TCP devra se souvenir de combien de messages elle a envoyé et combien elle en a reçu. Il peut y arriver que le nombre de messages reçus soit bien inférieur au nombre de messages envoyés (c'est le cas typique du web-</a:t>
            </a:r>
            <a:r>
              <a:rPr lang="fr-FR" dirty="0" err="1"/>
              <a:t>browsing</a:t>
            </a:r>
            <a:r>
              <a:rPr lang="fr-FR" dirty="0"/>
              <a:t> par exemple, où on reçoit beaucoup de données pour chaque click).</a:t>
            </a:r>
          </a:p>
          <a:p>
            <a:r>
              <a:rPr lang="fr-FR" dirty="0"/>
              <a:t>Dans ce contexte chaque machine a un compteur Seq et un compteur </a:t>
            </a:r>
            <a:r>
              <a:rPr lang="fr-FR" dirty="0" err="1"/>
              <a:t>Ack</a:t>
            </a:r>
            <a:r>
              <a:rPr lang="fr-FR" dirty="0"/>
              <a:t> (qui peuvent débuter à une valeur != 1). Le compteur Seq indique la valeur du compteur d'envois de la machine qui envoie ce message. La valeur ACK dénote le nombre du message attendu par la machine qui envoie le message. Donc dans la figure au milieu la première flèche indique le fait que la machine à gauche, ayant envoyé 122 de messages, maintenant envoie son 123</a:t>
            </a:r>
            <a:r>
              <a:rPr lang="fr-FR" baseline="30000" dirty="0"/>
              <a:t>ème</a:t>
            </a:r>
            <a:r>
              <a:rPr lang="fr-FR" dirty="0"/>
              <a:t> message. Elle a déjà reçu les 97 premiers messages de la machine à droite et attend le 98</a:t>
            </a:r>
            <a:r>
              <a:rPr lang="fr-FR" baseline="30000" dirty="0"/>
              <a:t>ème</a:t>
            </a:r>
            <a:r>
              <a:rPr lang="fr-FR" dirty="0"/>
              <a:t>. De même la deuxième flèche indique le fait que la machine à droite envoie maintenant le message 98 et attend le message 124.</a:t>
            </a:r>
          </a:p>
          <a:p>
            <a:endParaRPr lang="fr-FR" dirty="0"/>
          </a:p>
          <a:p>
            <a:endParaRPr lang="fr-FR" dirty="0"/>
          </a:p>
        </p:txBody>
      </p:sp>
      <p:sp>
        <p:nvSpPr>
          <p:cNvPr id="4" name="Slide Number Placeholder 3"/>
          <p:cNvSpPr>
            <a:spLocks noGrp="1"/>
          </p:cNvSpPr>
          <p:nvPr>
            <p:ph type="sldNum" sz="quarter" idx="5"/>
          </p:nvPr>
        </p:nvSpPr>
        <p:spPr/>
        <p:txBody>
          <a:bodyPr/>
          <a:lstStyle/>
          <a:p>
            <a:fld id="{5932D21C-0030-468F-914A-7998914E578B}" type="slidenum">
              <a:rPr lang="fr-FR" smtClean="0"/>
              <a:t>61</a:t>
            </a:fld>
            <a:endParaRPr lang="fr-FR"/>
          </a:p>
        </p:txBody>
      </p:sp>
    </p:spTree>
    <p:extLst>
      <p:ext uri="{BB962C8B-B14F-4D97-AF65-F5344CB8AC3E}">
        <p14:creationId xmlns:p14="http://schemas.microsoft.com/office/powerpoint/2010/main" val="376912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Tout </a:t>
            </a:r>
            <a:r>
              <a:rPr lang="en-US" dirty="0" err="1"/>
              <a:t>comme</a:t>
            </a:r>
            <a:r>
              <a:rPr lang="en-US" dirty="0"/>
              <a:t> pour les messages UDP, un message sur TCP </a:t>
            </a:r>
            <a:r>
              <a:rPr lang="en-US" dirty="0" err="1"/>
              <a:t>vient</a:t>
            </a:r>
            <a:r>
              <a:rPr lang="en-US" dirty="0"/>
              <a:t> </a:t>
            </a:r>
            <a:r>
              <a:rPr lang="en-US" dirty="0" err="1"/>
              <a:t>en</a:t>
            </a:r>
            <a:r>
              <a:rPr lang="en-US" dirty="0"/>
              <a:t> general </a:t>
            </a:r>
            <a:r>
              <a:rPr lang="en-US" dirty="0" err="1"/>
              <a:t>d'une</a:t>
            </a:r>
            <a:r>
              <a:rPr lang="en-US" dirty="0"/>
              <a:t> </a:t>
            </a:r>
            <a:r>
              <a:rPr lang="en-US" dirty="0" err="1"/>
              <a:t>couche</a:t>
            </a:r>
            <a:r>
              <a:rPr lang="en-US" dirty="0"/>
              <a:t> application (des exceptions </a:t>
            </a:r>
            <a:r>
              <a:rPr lang="en-US" dirty="0" err="1"/>
              <a:t>sont</a:t>
            </a:r>
            <a:r>
              <a:rPr lang="en-US" dirty="0"/>
              <a:t> les messages </a:t>
            </a:r>
            <a:r>
              <a:rPr lang="en-US" dirty="0" err="1"/>
              <a:t>purement</a:t>
            </a:r>
            <a:r>
              <a:rPr lang="en-US" dirty="0"/>
              <a:t> TCP, </a:t>
            </a:r>
            <a:r>
              <a:rPr lang="en-US" dirty="0" err="1"/>
              <a:t>comme</a:t>
            </a:r>
            <a:r>
              <a:rPr lang="en-US" dirty="0"/>
              <a:t> par </a:t>
            </a:r>
            <a:r>
              <a:rPr lang="en-US" dirty="0" err="1"/>
              <a:t>exemple</a:t>
            </a:r>
            <a:r>
              <a:rPr lang="en-US" dirty="0"/>
              <a:t> SYN, FIN, </a:t>
            </a:r>
            <a:r>
              <a:rPr lang="en-US" dirty="0" err="1"/>
              <a:t>ou</a:t>
            </a:r>
            <a:r>
              <a:rPr lang="en-US" dirty="0"/>
              <a:t> encore des messages qui ne font que confirmer </a:t>
            </a:r>
            <a:r>
              <a:rPr lang="en-US" dirty="0" err="1"/>
              <a:t>une</a:t>
            </a:r>
            <a:r>
              <a:rPr lang="en-US" dirty="0"/>
              <a:t> reception (de type ACK)). Les messages </a:t>
            </a:r>
            <a:r>
              <a:rPr lang="en-US" dirty="0" err="1"/>
              <a:t>sont</a:t>
            </a:r>
            <a:r>
              <a:rPr lang="en-US" dirty="0"/>
              <a:t> </a:t>
            </a:r>
            <a:r>
              <a:rPr lang="en-US" dirty="0" err="1"/>
              <a:t>encapsulés</a:t>
            </a:r>
            <a:r>
              <a:rPr lang="en-US" dirty="0"/>
              <a:t> dans </a:t>
            </a:r>
            <a:r>
              <a:rPr lang="en-US" dirty="0" err="1"/>
              <a:t>l'ordre</a:t>
            </a:r>
            <a:r>
              <a:rPr lang="en-US" dirty="0"/>
              <a:t> inverse des couches, </a:t>
            </a:r>
            <a:r>
              <a:rPr lang="en-US" dirty="0" err="1"/>
              <a:t>puis</a:t>
            </a:r>
            <a:r>
              <a:rPr lang="en-US" dirty="0"/>
              <a:t> dans le segment TCP, </a:t>
            </a:r>
            <a:r>
              <a:rPr lang="en-US" dirty="0" err="1"/>
              <a:t>lui</a:t>
            </a:r>
            <a:r>
              <a:rPr lang="en-US" dirty="0"/>
              <a:t> </a:t>
            </a:r>
            <a:r>
              <a:rPr lang="en-US" dirty="0" err="1"/>
              <a:t>même</a:t>
            </a:r>
            <a:r>
              <a:rPr lang="en-US" dirty="0"/>
              <a:t> </a:t>
            </a:r>
            <a:r>
              <a:rPr lang="en-US" dirty="0" err="1"/>
              <a:t>étant</a:t>
            </a:r>
            <a:r>
              <a:rPr lang="en-US" dirty="0"/>
              <a:t> </a:t>
            </a:r>
            <a:r>
              <a:rPr lang="en-US" dirty="0" err="1"/>
              <a:t>encapsulé</a:t>
            </a:r>
            <a:r>
              <a:rPr lang="en-US" dirty="0"/>
              <a:t> dans un packet IP, et </a:t>
            </a:r>
            <a:r>
              <a:rPr lang="en-US" dirty="0" err="1"/>
              <a:t>finalement</a:t>
            </a:r>
            <a:r>
              <a:rPr lang="en-US" dirty="0"/>
              <a:t> le tout dans </a:t>
            </a:r>
            <a:r>
              <a:rPr lang="en-US" dirty="0" err="1"/>
              <a:t>une</a:t>
            </a:r>
            <a:r>
              <a:rPr lang="en-US" dirty="0"/>
              <a:t> </a:t>
            </a:r>
            <a:r>
              <a:rPr lang="en-US" dirty="0" err="1"/>
              <a:t>trame</a:t>
            </a:r>
            <a:r>
              <a:rPr lang="en-US" dirty="0"/>
              <a:t> Ethernet.</a:t>
            </a:r>
            <a:endParaRPr lang="fr-FR" dirty="0"/>
          </a:p>
        </p:txBody>
      </p:sp>
      <p:sp>
        <p:nvSpPr>
          <p:cNvPr id="4" name="Slide Number Placeholder 3"/>
          <p:cNvSpPr>
            <a:spLocks noGrp="1"/>
          </p:cNvSpPr>
          <p:nvPr>
            <p:ph type="sldNum" sz="quarter" idx="5"/>
          </p:nvPr>
        </p:nvSpPr>
        <p:spPr/>
        <p:txBody>
          <a:bodyPr/>
          <a:lstStyle/>
          <a:p>
            <a:fld id="{5932D21C-0030-468F-914A-7998914E578B}" type="slidenum">
              <a:rPr lang="fr-FR" smtClean="0"/>
              <a:t>62</a:t>
            </a:fld>
            <a:endParaRPr lang="fr-FR"/>
          </a:p>
        </p:txBody>
      </p:sp>
    </p:spTree>
    <p:extLst>
      <p:ext uri="{BB962C8B-B14F-4D97-AF65-F5344CB8AC3E}">
        <p14:creationId xmlns:p14="http://schemas.microsoft.com/office/powerpoint/2010/main" val="32649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6696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435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254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73866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8628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3569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2036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0735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2162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584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3501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221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683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646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905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052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254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2/19/2023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0738666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gif"/><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0.gif"/></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0.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6F57-0B84-4E68-910C-212EE843575C}"/>
              </a:ext>
            </a:extLst>
          </p:cNvPr>
          <p:cNvSpPr>
            <a:spLocks noGrp="1"/>
          </p:cNvSpPr>
          <p:nvPr>
            <p:ph type="ctrTitle"/>
          </p:nvPr>
        </p:nvSpPr>
        <p:spPr>
          <a:xfrm>
            <a:off x="1154954" y="1447800"/>
            <a:ext cx="10610325" cy="3329581"/>
          </a:xfrm>
        </p:spPr>
        <p:txBody>
          <a:bodyPr/>
          <a:lstStyle/>
          <a:p>
            <a:r>
              <a:rPr lang="en-US" dirty="0"/>
              <a:t>R2.04 – </a:t>
            </a:r>
            <a:br>
              <a:rPr lang="en-US" dirty="0"/>
            </a:br>
            <a:r>
              <a:rPr lang="en-US" sz="6400" dirty="0"/>
              <a:t>Les bases des </a:t>
            </a:r>
            <a:r>
              <a:rPr lang="en-US" sz="6400" dirty="0" err="1"/>
              <a:t>réseaux</a:t>
            </a:r>
            <a:br>
              <a:rPr lang="en-US" sz="6400" dirty="0"/>
            </a:br>
            <a:endParaRPr lang="fr-FR" sz="6400" dirty="0"/>
          </a:p>
        </p:txBody>
      </p:sp>
      <p:sp>
        <p:nvSpPr>
          <p:cNvPr id="3" name="Subtitle 2">
            <a:extLst>
              <a:ext uri="{FF2B5EF4-FFF2-40B4-BE49-F238E27FC236}">
                <a16:creationId xmlns:a16="http://schemas.microsoft.com/office/drawing/2014/main" id="{43F91109-948C-4DF1-BAA6-467BBD14F17B}"/>
              </a:ext>
            </a:extLst>
          </p:cNvPr>
          <p:cNvSpPr>
            <a:spLocks noGrp="1"/>
          </p:cNvSpPr>
          <p:nvPr>
            <p:ph type="subTitle" idx="1"/>
          </p:nvPr>
        </p:nvSpPr>
        <p:spPr>
          <a:xfrm>
            <a:off x="1154954" y="4777379"/>
            <a:ext cx="10046445" cy="1380533"/>
          </a:xfrm>
        </p:spPr>
        <p:txBody>
          <a:bodyPr>
            <a:normAutofit/>
          </a:bodyPr>
          <a:lstStyle/>
          <a:p>
            <a:r>
              <a:rPr lang="en-US" b="1" dirty="0" err="1"/>
              <a:t>Responsable</a:t>
            </a:r>
            <a:r>
              <a:rPr lang="en-US" b="1" dirty="0"/>
              <a:t> : Cristina Onete </a:t>
            </a:r>
          </a:p>
          <a:p>
            <a:r>
              <a:rPr lang="en-US" b="1" dirty="0"/>
              <a:t>Materiel : https://www.onete.net/teaching.html</a:t>
            </a:r>
          </a:p>
          <a:p>
            <a:r>
              <a:rPr lang="en-US" b="1" dirty="0"/>
              <a:t>Email : cristina.Onete@gmail.com</a:t>
            </a:r>
            <a:endParaRPr lang="fr-FR" b="1" dirty="0"/>
          </a:p>
        </p:txBody>
      </p:sp>
    </p:spTree>
    <p:extLst>
      <p:ext uri="{BB962C8B-B14F-4D97-AF65-F5344CB8AC3E}">
        <p14:creationId xmlns:p14="http://schemas.microsoft.com/office/powerpoint/2010/main" val="190121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La couche physique</a:t>
            </a:r>
            <a:br>
              <a:rPr lang="en-US" sz="8000" b="0" i="0" kern="1200">
                <a:solidFill>
                  <a:schemeClr val="tx2"/>
                </a:solidFill>
                <a:latin typeface="+mj-lt"/>
                <a:ea typeface="+mj-ea"/>
                <a:cs typeface="+mj-cs"/>
              </a:rPr>
            </a:br>
            <a:endParaRPr lang="en-US" sz="8000" b="0" i="0" kern="1200">
              <a:solidFill>
                <a:schemeClr val="tx2"/>
              </a:solidFill>
              <a:latin typeface="+mj-lt"/>
              <a:ea typeface="+mj-ea"/>
              <a:cs typeface="+mj-cs"/>
            </a:endParaRPr>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b="0" i="0" kern="1200" cap="all">
              <a:solidFill>
                <a:schemeClr val="bg2"/>
              </a:solidFill>
              <a:latin typeface="+mj-lt"/>
              <a:ea typeface="+mj-ea"/>
              <a:cs typeface="+mj-cs"/>
            </a:endParaRPr>
          </a:p>
        </p:txBody>
      </p:sp>
    </p:spTree>
    <p:extLst>
      <p:ext uri="{BB962C8B-B14F-4D97-AF65-F5344CB8AC3E}">
        <p14:creationId xmlns:p14="http://schemas.microsoft.com/office/powerpoint/2010/main" val="422215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3940-AB1D-4397-9925-3F621B8B719C}"/>
              </a:ext>
            </a:extLst>
          </p:cNvPr>
          <p:cNvSpPr>
            <a:spLocks noGrp="1"/>
          </p:cNvSpPr>
          <p:nvPr>
            <p:ph type="title"/>
          </p:nvPr>
        </p:nvSpPr>
        <p:spPr/>
        <p:txBody>
          <a:bodyPr/>
          <a:lstStyle/>
          <a:p>
            <a:r>
              <a:rPr lang="en-US" dirty="0"/>
              <a:t>Description de la </a:t>
            </a:r>
            <a:r>
              <a:rPr lang="en-US" dirty="0" err="1"/>
              <a:t>couche</a:t>
            </a:r>
            <a:r>
              <a:rPr lang="en-US" dirty="0"/>
              <a:t> physique</a:t>
            </a:r>
            <a:endParaRPr lang="fr-FR" dirty="0"/>
          </a:p>
        </p:txBody>
      </p:sp>
      <p:sp>
        <p:nvSpPr>
          <p:cNvPr id="3" name="Content Placeholder 2">
            <a:extLst>
              <a:ext uri="{FF2B5EF4-FFF2-40B4-BE49-F238E27FC236}">
                <a16:creationId xmlns:a16="http://schemas.microsoft.com/office/drawing/2014/main" id="{6419EE9D-6EC5-40EC-AAAD-DB04869BC1AE}"/>
              </a:ext>
            </a:extLst>
          </p:cNvPr>
          <p:cNvSpPr>
            <a:spLocks noGrp="1"/>
          </p:cNvSpPr>
          <p:nvPr>
            <p:ph idx="1"/>
          </p:nvPr>
        </p:nvSpPr>
        <p:spPr>
          <a:xfrm>
            <a:off x="5056556" y="2052918"/>
            <a:ext cx="6319739" cy="4195481"/>
          </a:xfrm>
        </p:spPr>
        <p:txBody>
          <a:bodyPr/>
          <a:lstStyle/>
          <a:p>
            <a:endParaRPr lang="en-US" dirty="0"/>
          </a:p>
          <a:p>
            <a:r>
              <a:rPr lang="en-US" dirty="0"/>
              <a:t>T</a:t>
            </a:r>
            <a:r>
              <a:rPr lang="fr-FR" dirty="0" err="1"/>
              <a:t>oute</a:t>
            </a:r>
            <a:r>
              <a:rPr lang="fr-FR" dirty="0"/>
              <a:t> communication passe finalement par un medium physique</a:t>
            </a:r>
          </a:p>
          <a:p>
            <a:r>
              <a:rPr lang="fr-FR" dirty="0"/>
              <a:t>Communication possible seulement si une connexion physique directe existe</a:t>
            </a:r>
          </a:p>
          <a:p>
            <a:r>
              <a:rPr lang="fr-FR" dirty="0"/>
              <a:t>Types de couches physiques : </a:t>
            </a:r>
          </a:p>
          <a:p>
            <a:pPr lvl="1"/>
            <a:r>
              <a:rPr lang="fr-FR" dirty="0"/>
              <a:t>Cable (cuivre) : courant = 1; aucun courant = 0</a:t>
            </a:r>
          </a:p>
          <a:p>
            <a:pPr lvl="1"/>
            <a:r>
              <a:rPr lang="fr-FR" dirty="0"/>
              <a:t>Fibre : lumière = 1; pas de lumière = 0</a:t>
            </a:r>
          </a:p>
          <a:p>
            <a:pPr lvl="1"/>
            <a:r>
              <a:rPr lang="fr-FR" dirty="0"/>
              <a:t>Des ondes radio (connexion sans fil) </a:t>
            </a:r>
          </a:p>
        </p:txBody>
      </p:sp>
      <p:pic>
        <p:nvPicPr>
          <p:cNvPr id="4" name="Content Placeholder 6">
            <a:extLst>
              <a:ext uri="{FF2B5EF4-FFF2-40B4-BE49-F238E27FC236}">
                <a16:creationId xmlns:a16="http://schemas.microsoft.com/office/drawing/2014/main" id="{07A9AA59-FE4F-4265-97CC-BABB1BB92703}"/>
              </a:ext>
            </a:extLst>
          </p:cNvPr>
          <p:cNvPicPr>
            <a:picLocks noChangeAspect="1"/>
          </p:cNvPicPr>
          <p:nvPr/>
        </p:nvPicPr>
        <p:blipFill>
          <a:blip r:embed="rId2"/>
          <a:stretch>
            <a:fillRect/>
          </a:stretch>
        </p:blipFill>
        <p:spPr>
          <a:xfrm>
            <a:off x="768031" y="2738717"/>
            <a:ext cx="4000919" cy="2823882"/>
          </a:xfrm>
          <a:prstGeom prst="rect">
            <a:avLst/>
          </a:prstGeom>
        </p:spPr>
      </p:pic>
      <p:sp>
        <p:nvSpPr>
          <p:cNvPr id="5" name="Oval 4">
            <a:extLst>
              <a:ext uri="{FF2B5EF4-FFF2-40B4-BE49-F238E27FC236}">
                <a16:creationId xmlns:a16="http://schemas.microsoft.com/office/drawing/2014/main" id="{0405124C-B89C-4275-B87F-7EE8B180D5A5}"/>
              </a:ext>
            </a:extLst>
          </p:cNvPr>
          <p:cNvSpPr/>
          <p:nvPr/>
        </p:nvSpPr>
        <p:spPr>
          <a:xfrm>
            <a:off x="622665" y="5151120"/>
            <a:ext cx="4288525" cy="319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id="{FA065CC1-72D8-417A-BEFA-75BDD24121E0}"/>
              </a:ext>
            </a:extLst>
          </p:cNvPr>
          <p:cNvSpPr txBox="1"/>
          <p:nvPr/>
        </p:nvSpPr>
        <p:spPr>
          <a:xfrm>
            <a:off x="10440669" y="542947"/>
            <a:ext cx="714375" cy="600164"/>
          </a:xfrm>
          <a:prstGeom prst="rect">
            <a:avLst/>
          </a:prstGeom>
          <a:noFill/>
        </p:spPr>
        <p:txBody>
          <a:bodyPr wrap="square" rtlCol="0">
            <a:spAutoFit/>
          </a:bodyPr>
          <a:lstStyle/>
          <a:p>
            <a:r>
              <a:rPr lang="en-US" sz="3300" dirty="0"/>
              <a:t>11</a:t>
            </a:r>
            <a:endParaRPr lang="fr-FR" sz="3300" dirty="0"/>
          </a:p>
        </p:txBody>
      </p:sp>
      <p:sp>
        <p:nvSpPr>
          <p:cNvPr id="7" name="TextBox 6">
            <a:extLst>
              <a:ext uri="{FF2B5EF4-FFF2-40B4-BE49-F238E27FC236}">
                <a16:creationId xmlns:a16="http://schemas.microsoft.com/office/drawing/2014/main" id="{3325138D-097A-4330-8747-4E69BE825CD0}"/>
              </a:ext>
            </a:extLst>
          </p:cNvPr>
          <p:cNvSpPr txBox="1"/>
          <p:nvPr/>
        </p:nvSpPr>
        <p:spPr>
          <a:xfrm>
            <a:off x="4516119" y="6220616"/>
            <a:ext cx="6781800" cy="369332"/>
          </a:xfrm>
          <a:prstGeom prst="rect">
            <a:avLst/>
          </a:prstGeom>
          <a:solidFill>
            <a:srgbClr val="FFFF00"/>
          </a:solidFill>
        </p:spPr>
        <p:txBody>
          <a:bodyPr wrap="square" rtlCol="0">
            <a:spAutoFit/>
          </a:bodyPr>
          <a:lstStyle/>
          <a:p>
            <a:pPr algn="ctr"/>
            <a:r>
              <a:rPr lang="en-US" b="1" dirty="0">
                <a:solidFill>
                  <a:srgbClr val="FF0000"/>
                </a:solidFill>
              </a:rPr>
              <a:t>Nous </a:t>
            </a:r>
            <a:r>
              <a:rPr lang="en-US" b="1" dirty="0" err="1">
                <a:solidFill>
                  <a:srgbClr val="FF0000"/>
                </a:solidFill>
              </a:rPr>
              <a:t>ferons</a:t>
            </a:r>
            <a:r>
              <a:rPr lang="en-US" b="1" dirty="0">
                <a:solidFill>
                  <a:srgbClr val="FF0000"/>
                </a:solidFill>
              </a:rPr>
              <a:t> </a:t>
            </a:r>
            <a:r>
              <a:rPr lang="en-US" b="1" dirty="0" err="1">
                <a:solidFill>
                  <a:srgbClr val="FF0000"/>
                </a:solidFill>
              </a:rPr>
              <a:t>très</a:t>
            </a:r>
            <a:r>
              <a:rPr lang="en-US" b="1" dirty="0">
                <a:solidFill>
                  <a:srgbClr val="FF0000"/>
                </a:solidFill>
              </a:rPr>
              <a:t> </a:t>
            </a:r>
            <a:r>
              <a:rPr lang="en-US" b="1" dirty="0" err="1">
                <a:solidFill>
                  <a:srgbClr val="FF0000"/>
                </a:solidFill>
              </a:rPr>
              <a:t>peu</a:t>
            </a:r>
            <a:r>
              <a:rPr lang="en-US" b="1" dirty="0">
                <a:solidFill>
                  <a:srgbClr val="FF0000"/>
                </a:solidFill>
              </a:rPr>
              <a:t> à </a:t>
            </a:r>
            <a:r>
              <a:rPr lang="en-US" b="1" dirty="0" err="1">
                <a:solidFill>
                  <a:srgbClr val="FF0000"/>
                </a:solidFill>
              </a:rPr>
              <a:t>cette</a:t>
            </a:r>
            <a:r>
              <a:rPr lang="en-US" b="1" dirty="0">
                <a:solidFill>
                  <a:srgbClr val="FF0000"/>
                </a:solidFill>
              </a:rPr>
              <a:t> </a:t>
            </a:r>
            <a:r>
              <a:rPr lang="en-US" b="1" dirty="0" err="1">
                <a:solidFill>
                  <a:srgbClr val="FF0000"/>
                </a:solidFill>
              </a:rPr>
              <a:t>couche</a:t>
            </a:r>
            <a:r>
              <a:rPr lang="en-US" b="1" dirty="0">
                <a:solidFill>
                  <a:srgbClr val="FF0000"/>
                </a:solidFill>
              </a:rPr>
              <a:t> dans </a:t>
            </a:r>
            <a:r>
              <a:rPr lang="en-US" b="1" dirty="0" err="1">
                <a:solidFill>
                  <a:srgbClr val="FF0000"/>
                </a:solidFill>
              </a:rPr>
              <a:t>ce</a:t>
            </a:r>
            <a:r>
              <a:rPr lang="en-US" b="1" dirty="0">
                <a:solidFill>
                  <a:srgbClr val="FF0000"/>
                </a:solidFill>
              </a:rPr>
              <a:t> </a:t>
            </a:r>
            <a:r>
              <a:rPr lang="en-US" b="1" dirty="0" err="1">
                <a:solidFill>
                  <a:srgbClr val="FF0000"/>
                </a:solidFill>
              </a:rPr>
              <a:t>cours</a:t>
            </a:r>
            <a:endParaRPr lang="fr-FR" b="1" dirty="0">
              <a:solidFill>
                <a:srgbClr val="FF0000"/>
              </a:solidFill>
            </a:endParaRPr>
          </a:p>
        </p:txBody>
      </p:sp>
    </p:spTree>
    <p:extLst>
      <p:ext uri="{BB962C8B-B14F-4D97-AF65-F5344CB8AC3E}">
        <p14:creationId xmlns:p14="http://schemas.microsoft.com/office/powerpoint/2010/main" val="121921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76599E-785B-4556-9ECB-F556F9AE5A4C}"/>
              </a:ext>
            </a:extLst>
          </p:cNvPr>
          <p:cNvSpPr>
            <a:spLocks noGrp="1"/>
          </p:cNvSpPr>
          <p:nvPr>
            <p:ph type="title"/>
          </p:nvPr>
        </p:nvSpPr>
        <p:spPr/>
        <p:txBody>
          <a:bodyPr/>
          <a:lstStyle/>
          <a:p>
            <a:r>
              <a:rPr lang="en-US" dirty="0"/>
              <a:t>Medium </a:t>
            </a:r>
            <a:r>
              <a:rPr lang="en-US" dirty="0" err="1"/>
              <a:t>partagé</a:t>
            </a:r>
            <a:endParaRPr lang="fr-FR" dirty="0"/>
          </a:p>
        </p:txBody>
      </p:sp>
      <p:pic>
        <p:nvPicPr>
          <p:cNvPr id="7" name="Content Placeholder 6">
            <a:extLst>
              <a:ext uri="{FF2B5EF4-FFF2-40B4-BE49-F238E27FC236}">
                <a16:creationId xmlns:a16="http://schemas.microsoft.com/office/drawing/2014/main" id="{8AD4CBE0-BA50-465E-9002-67885799DF53}"/>
              </a:ext>
            </a:extLst>
          </p:cNvPr>
          <p:cNvPicPr>
            <a:picLocks noGrp="1" noChangeAspect="1"/>
          </p:cNvPicPr>
          <p:nvPr>
            <p:ph idx="1"/>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17000"/>
                    </a14:imgEffect>
                    <a14:imgEffect>
                      <a14:brightnessContrast bright="20000" contrast="-100000"/>
                    </a14:imgEffect>
                  </a14:imgLayer>
                </a14:imgProps>
              </a:ext>
            </a:extLst>
          </a:blip>
          <a:stretch>
            <a:fillRect/>
          </a:stretch>
        </p:blipFill>
        <p:spPr>
          <a:xfrm>
            <a:off x="729933" y="2442528"/>
            <a:ext cx="4857750" cy="2169001"/>
          </a:xfrm>
        </p:spPr>
      </p:pic>
      <p:sp>
        <p:nvSpPr>
          <p:cNvPr id="8" name="TextBox 7">
            <a:extLst>
              <a:ext uri="{FF2B5EF4-FFF2-40B4-BE49-F238E27FC236}">
                <a16:creationId xmlns:a16="http://schemas.microsoft.com/office/drawing/2014/main" id="{B16F78A1-CF92-4545-9D2E-2118A5C66886}"/>
              </a:ext>
            </a:extLst>
          </p:cNvPr>
          <p:cNvSpPr txBox="1"/>
          <p:nvPr/>
        </p:nvSpPr>
        <p:spPr>
          <a:xfrm>
            <a:off x="729933" y="5004753"/>
            <a:ext cx="6004560" cy="369332"/>
          </a:xfrm>
          <a:prstGeom prst="rect">
            <a:avLst/>
          </a:prstGeom>
          <a:noFill/>
        </p:spPr>
        <p:txBody>
          <a:bodyPr wrap="square" rtlCol="0">
            <a:spAutoFit/>
          </a:bodyPr>
          <a:lstStyle/>
          <a:p>
            <a:r>
              <a:rPr lang="en-US" dirty="0" err="1"/>
              <a:t>Ces</a:t>
            </a:r>
            <a:r>
              <a:rPr lang="en-US" dirty="0"/>
              <a:t> </a:t>
            </a:r>
            <a:r>
              <a:rPr lang="en-US" dirty="0" err="1"/>
              <a:t>ordinateurs</a:t>
            </a:r>
            <a:r>
              <a:rPr lang="en-US" dirty="0"/>
              <a:t> </a:t>
            </a:r>
            <a:r>
              <a:rPr lang="en-US" dirty="0" err="1"/>
              <a:t>partagent</a:t>
            </a:r>
            <a:r>
              <a:rPr lang="en-US" dirty="0"/>
              <a:t> un medium physique</a:t>
            </a:r>
            <a:endParaRPr lang="fr-FR" dirty="0"/>
          </a:p>
        </p:txBody>
      </p:sp>
      <p:sp>
        <p:nvSpPr>
          <p:cNvPr id="9" name="TextBox 8">
            <a:extLst>
              <a:ext uri="{FF2B5EF4-FFF2-40B4-BE49-F238E27FC236}">
                <a16:creationId xmlns:a16="http://schemas.microsoft.com/office/drawing/2014/main" id="{4F3BB232-CC61-4446-AE07-8A25E3D1022A}"/>
              </a:ext>
            </a:extLst>
          </p:cNvPr>
          <p:cNvSpPr txBox="1"/>
          <p:nvPr/>
        </p:nvSpPr>
        <p:spPr>
          <a:xfrm>
            <a:off x="6632893" y="2656284"/>
            <a:ext cx="4857750" cy="1477328"/>
          </a:xfrm>
          <a:prstGeom prst="rect">
            <a:avLst/>
          </a:prstGeom>
          <a:noFill/>
        </p:spPr>
        <p:txBody>
          <a:bodyPr wrap="square" rtlCol="0">
            <a:spAutoFit/>
          </a:bodyPr>
          <a:lstStyle/>
          <a:p>
            <a:r>
              <a:rPr lang="en-US" dirty="0"/>
              <a:t>Des </a:t>
            </a:r>
            <a:r>
              <a:rPr lang="en-US" dirty="0" err="1"/>
              <a:t>propriétés</a:t>
            </a:r>
            <a:r>
              <a:rPr lang="en-US" dirty="0"/>
              <a:t> </a:t>
            </a:r>
            <a:r>
              <a:rPr lang="en-US" dirty="0" err="1"/>
              <a:t>souhaitées</a:t>
            </a:r>
            <a:r>
              <a:rPr lang="en-US" dirty="0"/>
              <a:t> :</a:t>
            </a:r>
          </a:p>
          <a:p>
            <a:endParaRPr lang="en-US" dirty="0"/>
          </a:p>
          <a:p>
            <a:pPr marL="285750" indent="-285750">
              <a:buFont typeface="Arial" panose="020B0604020202020204" pitchFamily="34" charset="0"/>
              <a:buChar char="•"/>
            </a:pPr>
            <a:r>
              <a:rPr lang="en-US" dirty="0" err="1"/>
              <a:t>Détection</a:t>
            </a:r>
            <a:r>
              <a:rPr lang="en-US" dirty="0"/>
              <a:t> des collisions de </a:t>
            </a:r>
            <a:r>
              <a:rPr lang="en-US" dirty="0" err="1"/>
              <a:t>signaux</a:t>
            </a:r>
            <a:endParaRPr lang="en-US" dirty="0"/>
          </a:p>
          <a:p>
            <a:pPr marL="285750" indent="-285750">
              <a:buFont typeface="Arial" panose="020B0604020202020204" pitchFamily="34" charset="0"/>
              <a:buChar char="•"/>
            </a:pPr>
            <a:r>
              <a:rPr lang="en-US" dirty="0" err="1"/>
              <a:t>Détection</a:t>
            </a:r>
            <a:r>
              <a:rPr lang="en-US" dirty="0"/>
              <a:t> d'un signal déjà existent</a:t>
            </a:r>
          </a:p>
          <a:p>
            <a:pPr marL="285750" indent="-285750">
              <a:buFont typeface="Arial" panose="020B0604020202020204" pitchFamily="34" charset="0"/>
              <a:buChar char="•"/>
            </a:pPr>
            <a:r>
              <a:rPr lang="en-US" dirty="0"/>
              <a:t>Transmission </a:t>
            </a:r>
            <a:r>
              <a:rPr lang="en-US" dirty="0" err="1"/>
              <a:t>varidirectionnelle</a:t>
            </a:r>
            <a:r>
              <a:rPr lang="en-US" dirty="0"/>
              <a:t> </a:t>
            </a:r>
            <a:endParaRPr lang="fr-FR" dirty="0"/>
          </a:p>
        </p:txBody>
      </p:sp>
      <p:sp>
        <p:nvSpPr>
          <p:cNvPr id="10" name="TextBox 9">
            <a:extLst>
              <a:ext uri="{FF2B5EF4-FFF2-40B4-BE49-F238E27FC236}">
                <a16:creationId xmlns:a16="http://schemas.microsoft.com/office/drawing/2014/main" id="{9F1202E9-4476-4527-ACC9-71D4BDA7D444}"/>
              </a:ext>
            </a:extLst>
          </p:cNvPr>
          <p:cNvSpPr txBox="1"/>
          <p:nvPr/>
        </p:nvSpPr>
        <p:spPr>
          <a:xfrm>
            <a:off x="1534160" y="2184400"/>
            <a:ext cx="396240" cy="369332"/>
          </a:xfrm>
          <a:prstGeom prst="rect">
            <a:avLst/>
          </a:prstGeom>
          <a:noFill/>
        </p:spPr>
        <p:txBody>
          <a:bodyPr wrap="square" rtlCol="0">
            <a:spAutoFit/>
          </a:bodyPr>
          <a:lstStyle/>
          <a:p>
            <a:r>
              <a:rPr lang="en-US" b="1" dirty="0"/>
              <a:t>A</a:t>
            </a:r>
            <a:endParaRPr lang="fr-FR" b="1" dirty="0"/>
          </a:p>
        </p:txBody>
      </p:sp>
      <p:sp>
        <p:nvSpPr>
          <p:cNvPr id="11" name="TextBox 10">
            <a:extLst>
              <a:ext uri="{FF2B5EF4-FFF2-40B4-BE49-F238E27FC236}">
                <a16:creationId xmlns:a16="http://schemas.microsoft.com/office/drawing/2014/main" id="{2C29373F-B919-40CE-BF47-B175530668D1}"/>
              </a:ext>
            </a:extLst>
          </p:cNvPr>
          <p:cNvSpPr txBox="1"/>
          <p:nvPr/>
        </p:nvSpPr>
        <p:spPr>
          <a:xfrm>
            <a:off x="2489200" y="2194560"/>
            <a:ext cx="396240" cy="369332"/>
          </a:xfrm>
          <a:prstGeom prst="rect">
            <a:avLst/>
          </a:prstGeom>
          <a:noFill/>
        </p:spPr>
        <p:txBody>
          <a:bodyPr wrap="square" rtlCol="0">
            <a:spAutoFit/>
          </a:bodyPr>
          <a:lstStyle/>
          <a:p>
            <a:r>
              <a:rPr lang="en-US" b="1" dirty="0"/>
              <a:t>B</a:t>
            </a:r>
            <a:endParaRPr lang="fr-FR" b="1" dirty="0"/>
          </a:p>
        </p:txBody>
      </p:sp>
      <p:sp>
        <p:nvSpPr>
          <p:cNvPr id="12" name="TextBox 11">
            <a:extLst>
              <a:ext uri="{FF2B5EF4-FFF2-40B4-BE49-F238E27FC236}">
                <a16:creationId xmlns:a16="http://schemas.microsoft.com/office/drawing/2014/main" id="{9596AF9B-9A9B-499A-9D5B-A72AB99BEFF2}"/>
              </a:ext>
            </a:extLst>
          </p:cNvPr>
          <p:cNvSpPr txBox="1"/>
          <p:nvPr/>
        </p:nvSpPr>
        <p:spPr>
          <a:xfrm>
            <a:off x="3434080" y="2204720"/>
            <a:ext cx="396240" cy="369332"/>
          </a:xfrm>
          <a:prstGeom prst="rect">
            <a:avLst/>
          </a:prstGeom>
          <a:noFill/>
        </p:spPr>
        <p:txBody>
          <a:bodyPr wrap="square" rtlCol="0">
            <a:spAutoFit/>
          </a:bodyPr>
          <a:lstStyle/>
          <a:p>
            <a:r>
              <a:rPr lang="en-US" b="1" dirty="0"/>
              <a:t>C</a:t>
            </a:r>
            <a:endParaRPr lang="fr-FR" b="1" dirty="0"/>
          </a:p>
        </p:txBody>
      </p:sp>
      <p:sp>
        <p:nvSpPr>
          <p:cNvPr id="13" name="TextBox 12">
            <a:extLst>
              <a:ext uri="{FF2B5EF4-FFF2-40B4-BE49-F238E27FC236}">
                <a16:creationId xmlns:a16="http://schemas.microsoft.com/office/drawing/2014/main" id="{DF0F5940-9EE3-4B2E-9BF0-134F839BF359}"/>
              </a:ext>
            </a:extLst>
          </p:cNvPr>
          <p:cNvSpPr txBox="1"/>
          <p:nvPr/>
        </p:nvSpPr>
        <p:spPr>
          <a:xfrm>
            <a:off x="4419600" y="2204720"/>
            <a:ext cx="396240" cy="369332"/>
          </a:xfrm>
          <a:prstGeom prst="rect">
            <a:avLst/>
          </a:prstGeom>
          <a:noFill/>
        </p:spPr>
        <p:txBody>
          <a:bodyPr wrap="square" rtlCol="0">
            <a:spAutoFit/>
          </a:bodyPr>
          <a:lstStyle/>
          <a:p>
            <a:r>
              <a:rPr lang="en-US" b="1" dirty="0"/>
              <a:t>D</a:t>
            </a:r>
            <a:endParaRPr lang="fr-FR" b="1" dirty="0"/>
          </a:p>
        </p:txBody>
      </p:sp>
      <p:sp>
        <p:nvSpPr>
          <p:cNvPr id="14" name="TextBox 13">
            <a:extLst>
              <a:ext uri="{FF2B5EF4-FFF2-40B4-BE49-F238E27FC236}">
                <a16:creationId xmlns:a16="http://schemas.microsoft.com/office/drawing/2014/main" id="{B7F4A37C-C853-4A20-88DD-F217C1CC4279}"/>
              </a:ext>
            </a:extLst>
          </p:cNvPr>
          <p:cNvSpPr txBox="1"/>
          <p:nvPr/>
        </p:nvSpPr>
        <p:spPr>
          <a:xfrm>
            <a:off x="1046480" y="4541520"/>
            <a:ext cx="396240" cy="369332"/>
          </a:xfrm>
          <a:prstGeom prst="rect">
            <a:avLst/>
          </a:prstGeom>
          <a:noFill/>
        </p:spPr>
        <p:txBody>
          <a:bodyPr wrap="square" rtlCol="0">
            <a:spAutoFit/>
          </a:bodyPr>
          <a:lstStyle/>
          <a:p>
            <a:r>
              <a:rPr lang="en-US" b="1" dirty="0"/>
              <a:t>E</a:t>
            </a:r>
            <a:endParaRPr lang="fr-FR" b="1" dirty="0"/>
          </a:p>
        </p:txBody>
      </p:sp>
      <p:sp>
        <p:nvSpPr>
          <p:cNvPr id="15" name="TextBox 14">
            <a:extLst>
              <a:ext uri="{FF2B5EF4-FFF2-40B4-BE49-F238E27FC236}">
                <a16:creationId xmlns:a16="http://schemas.microsoft.com/office/drawing/2014/main" id="{0E224146-6BDD-4E19-B223-F8DD189F21ED}"/>
              </a:ext>
            </a:extLst>
          </p:cNvPr>
          <p:cNvSpPr txBox="1"/>
          <p:nvPr/>
        </p:nvSpPr>
        <p:spPr>
          <a:xfrm>
            <a:off x="2032000" y="4551680"/>
            <a:ext cx="396240" cy="369332"/>
          </a:xfrm>
          <a:prstGeom prst="rect">
            <a:avLst/>
          </a:prstGeom>
          <a:noFill/>
        </p:spPr>
        <p:txBody>
          <a:bodyPr wrap="square" rtlCol="0">
            <a:spAutoFit/>
          </a:bodyPr>
          <a:lstStyle/>
          <a:p>
            <a:r>
              <a:rPr lang="en-US" b="1" dirty="0"/>
              <a:t>F</a:t>
            </a:r>
            <a:endParaRPr lang="fr-FR" b="1" dirty="0"/>
          </a:p>
        </p:txBody>
      </p:sp>
      <p:sp>
        <p:nvSpPr>
          <p:cNvPr id="16" name="TextBox 15">
            <a:extLst>
              <a:ext uri="{FF2B5EF4-FFF2-40B4-BE49-F238E27FC236}">
                <a16:creationId xmlns:a16="http://schemas.microsoft.com/office/drawing/2014/main" id="{432919DD-1350-4DEB-B817-B8062C5F8EEB}"/>
              </a:ext>
            </a:extLst>
          </p:cNvPr>
          <p:cNvSpPr txBox="1"/>
          <p:nvPr/>
        </p:nvSpPr>
        <p:spPr>
          <a:xfrm>
            <a:off x="2987040" y="4561840"/>
            <a:ext cx="396240" cy="369332"/>
          </a:xfrm>
          <a:prstGeom prst="rect">
            <a:avLst/>
          </a:prstGeom>
          <a:noFill/>
        </p:spPr>
        <p:txBody>
          <a:bodyPr wrap="square" rtlCol="0">
            <a:spAutoFit/>
          </a:bodyPr>
          <a:lstStyle/>
          <a:p>
            <a:r>
              <a:rPr lang="en-US" b="1" dirty="0"/>
              <a:t>G</a:t>
            </a:r>
            <a:endParaRPr lang="fr-FR" b="1" dirty="0"/>
          </a:p>
        </p:txBody>
      </p:sp>
      <p:sp>
        <p:nvSpPr>
          <p:cNvPr id="17" name="TextBox 16">
            <a:extLst>
              <a:ext uri="{FF2B5EF4-FFF2-40B4-BE49-F238E27FC236}">
                <a16:creationId xmlns:a16="http://schemas.microsoft.com/office/drawing/2014/main" id="{66D2BE66-FB05-4F6C-94C6-2C8442CC3415}"/>
              </a:ext>
            </a:extLst>
          </p:cNvPr>
          <p:cNvSpPr txBox="1"/>
          <p:nvPr/>
        </p:nvSpPr>
        <p:spPr>
          <a:xfrm>
            <a:off x="3931920" y="4551680"/>
            <a:ext cx="396240" cy="369332"/>
          </a:xfrm>
          <a:prstGeom prst="rect">
            <a:avLst/>
          </a:prstGeom>
          <a:noFill/>
        </p:spPr>
        <p:txBody>
          <a:bodyPr wrap="square" rtlCol="0">
            <a:spAutoFit/>
          </a:bodyPr>
          <a:lstStyle/>
          <a:p>
            <a:r>
              <a:rPr lang="en-US" b="1" dirty="0"/>
              <a:t>H</a:t>
            </a:r>
            <a:endParaRPr lang="fr-FR" b="1" dirty="0"/>
          </a:p>
        </p:txBody>
      </p:sp>
      <p:sp>
        <p:nvSpPr>
          <p:cNvPr id="18" name="TextBox 17">
            <a:extLst>
              <a:ext uri="{FF2B5EF4-FFF2-40B4-BE49-F238E27FC236}">
                <a16:creationId xmlns:a16="http://schemas.microsoft.com/office/drawing/2014/main" id="{327E577B-1EB4-44EB-A5B7-4BD19DB41C75}"/>
              </a:ext>
            </a:extLst>
          </p:cNvPr>
          <p:cNvSpPr txBox="1"/>
          <p:nvPr/>
        </p:nvSpPr>
        <p:spPr>
          <a:xfrm>
            <a:off x="4947920" y="4561840"/>
            <a:ext cx="396240" cy="369332"/>
          </a:xfrm>
          <a:prstGeom prst="rect">
            <a:avLst/>
          </a:prstGeom>
          <a:noFill/>
        </p:spPr>
        <p:txBody>
          <a:bodyPr wrap="square" rtlCol="0">
            <a:spAutoFit/>
          </a:bodyPr>
          <a:lstStyle/>
          <a:p>
            <a:r>
              <a:rPr lang="en-US" b="1" dirty="0"/>
              <a:t>I</a:t>
            </a:r>
            <a:endParaRPr lang="fr-FR" b="1" dirty="0"/>
          </a:p>
        </p:txBody>
      </p:sp>
      <p:sp>
        <p:nvSpPr>
          <p:cNvPr id="19" name="TextBox 18">
            <a:extLst>
              <a:ext uri="{FF2B5EF4-FFF2-40B4-BE49-F238E27FC236}">
                <a16:creationId xmlns:a16="http://schemas.microsoft.com/office/drawing/2014/main" id="{B1FFD761-76AE-4457-B4C9-B6BE50A3A777}"/>
              </a:ext>
            </a:extLst>
          </p:cNvPr>
          <p:cNvSpPr txBox="1"/>
          <p:nvPr/>
        </p:nvSpPr>
        <p:spPr>
          <a:xfrm>
            <a:off x="10440669" y="542947"/>
            <a:ext cx="714375" cy="600164"/>
          </a:xfrm>
          <a:prstGeom prst="rect">
            <a:avLst/>
          </a:prstGeom>
          <a:noFill/>
        </p:spPr>
        <p:txBody>
          <a:bodyPr wrap="square" rtlCol="0">
            <a:spAutoFit/>
          </a:bodyPr>
          <a:lstStyle/>
          <a:p>
            <a:r>
              <a:rPr lang="en-US" sz="3300" dirty="0"/>
              <a:t>12</a:t>
            </a:r>
            <a:endParaRPr lang="fr-FR" sz="3300" dirty="0"/>
          </a:p>
        </p:txBody>
      </p:sp>
    </p:spTree>
    <p:extLst>
      <p:ext uri="{BB962C8B-B14F-4D97-AF65-F5344CB8AC3E}">
        <p14:creationId xmlns:p14="http://schemas.microsoft.com/office/powerpoint/2010/main" val="36444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D1F4-EE07-43FA-9236-5B5704D1C218}"/>
              </a:ext>
            </a:extLst>
          </p:cNvPr>
          <p:cNvSpPr>
            <a:spLocks noGrp="1"/>
          </p:cNvSpPr>
          <p:nvPr>
            <p:ph type="title"/>
          </p:nvPr>
        </p:nvSpPr>
        <p:spPr/>
        <p:txBody>
          <a:bodyPr/>
          <a:lstStyle/>
          <a:p>
            <a:r>
              <a:rPr lang="en-US" dirty="0"/>
              <a:t>Le </a:t>
            </a:r>
            <a:r>
              <a:rPr lang="en-US" dirty="0" err="1"/>
              <a:t>protocole</a:t>
            </a:r>
            <a:r>
              <a:rPr lang="en-US" dirty="0"/>
              <a:t> CSMA/CD</a:t>
            </a:r>
            <a:endParaRPr lang="fr-FR" dirty="0"/>
          </a:p>
        </p:txBody>
      </p:sp>
      <p:sp>
        <p:nvSpPr>
          <p:cNvPr id="3" name="Content Placeholder 2">
            <a:extLst>
              <a:ext uri="{FF2B5EF4-FFF2-40B4-BE49-F238E27FC236}">
                <a16:creationId xmlns:a16="http://schemas.microsoft.com/office/drawing/2014/main" id="{EA9812C5-45CC-4FF9-9873-B5165C25A04A}"/>
              </a:ext>
            </a:extLst>
          </p:cNvPr>
          <p:cNvSpPr>
            <a:spLocks noGrp="1"/>
          </p:cNvSpPr>
          <p:nvPr>
            <p:ph idx="1"/>
          </p:nvPr>
        </p:nvSpPr>
        <p:spPr/>
        <p:txBody>
          <a:bodyPr/>
          <a:lstStyle/>
          <a:p>
            <a:r>
              <a:rPr lang="en-US" dirty="0"/>
              <a:t>= "Carrier sense multiple access/Collision Detection"</a:t>
            </a:r>
          </a:p>
          <a:p>
            <a:pPr lvl="1"/>
            <a:r>
              <a:rPr lang="en-US" dirty="0"/>
              <a:t>Carrier sense : </a:t>
            </a:r>
            <a:r>
              <a:rPr lang="en-US" dirty="0" err="1"/>
              <a:t>l'émmeteur</a:t>
            </a:r>
            <a:r>
              <a:rPr lang="en-US" dirty="0"/>
              <a:t> </a:t>
            </a:r>
            <a:r>
              <a:rPr lang="en-US" dirty="0" err="1"/>
              <a:t>écoute</a:t>
            </a:r>
            <a:r>
              <a:rPr lang="en-US" dirty="0"/>
              <a:t> </a:t>
            </a:r>
            <a:r>
              <a:rPr lang="en-US" dirty="0" err="1"/>
              <a:t>avant</a:t>
            </a:r>
            <a:endParaRPr lang="en-US" dirty="0"/>
          </a:p>
          <a:p>
            <a:pPr marL="457200" lvl="1" indent="0">
              <a:buNone/>
            </a:pPr>
            <a:r>
              <a:rPr lang="en-US" dirty="0"/>
              <a:t>	</a:t>
            </a:r>
            <a:r>
              <a:rPr lang="en-US" dirty="0" err="1"/>
              <a:t>d'envoyer</a:t>
            </a:r>
            <a:r>
              <a:rPr lang="en-US" dirty="0"/>
              <a:t>, pour </a:t>
            </a:r>
            <a:r>
              <a:rPr lang="en-US" dirty="0" err="1"/>
              <a:t>détecter</a:t>
            </a:r>
            <a:r>
              <a:rPr lang="en-US" dirty="0"/>
              <a:t> des transmissions</a:t>
            </a:r>
          </a:p>
          <a:p>
            <a:pPr lvl="1"/>
            <a:endParaRPr lang="en-US" dirty="0"/>
          </a:p>
          <a:p>
            <a:pPr lvl="1"/>
            <a:r>
              <a:rPr lang="en-US" dirty="0"/>
              <a:t>M</a:t>
            </a:r>
            <a:r>
              <a:rPr lang="fr-FR" dirty="0" err="1"/>
              <a:t>ultiple</a:t>
            </a:r>
            <a:r>
              <a:rPr lang="fr-FR" dirty="0"/>
              <a:t> </a:t>
            </a:r>
            <a:r>
              <a:rPr lang="fr-FR" dirty="0" err="1"/>
              <a:t>access</a:t>
            </a:r>
            <a:r>
              <a:rPr lang="fr-FR" dirty="0"/>
              <a:t> : medium partagé par des</a:t>
            </a:r>
          </a:p>
          <a:p>
            <a:pPr marL="457200" lvl="1" indent="0">
              <a:buNone/>
            </a:pPr>
            <a:r>
              <a:rPr lang="en-US" dirty="0"/>
              <a:t>	des divers </a:t>
            </a:r>
            <a:r>
              <a:rPr lang="en-US" dirty="0" err="1"/>
              <a:t>périphériques</a:t>
            </a:r>
            <a:endParaRPr lang="en-US" dirty="0"/>
          </a:p>
          <a:p>
            <a:pPr lvl="1"/>
            <a:endParaRPr lang="en-US" dirty="0"/>
          </a:p>
          <a:p>
            <a:pPr lvl="1"/>
            <a:r>
              <a:rPr lang="en-US" dirty="0"/>
              <a:t>C</a:t>
            </a:r>
            <a:r>
              <a:rPr lang="fr-FR" dirty="0" err="1"/>
              <a:t>ollision</a:t>
            </a:r>
            <a:r>
              <a:rPr lang="fr-FR" dirty="0"/>
              <a:t> </a:t>
            </a:r>
            <a:r>
              <a:rPr lang="fr-FR" dirty="0" err="1"/>
              <a:t>detection</a:t>
            </a:r>
            <a:r>
              <a:rPr lang="fr-FR" dirty="0"/>
              <a:t> : dès qu'une collision est</a:t>
            </a:r>
          </a:p>
          <a:p>
            <a:pPr marL="457200" lvl="1" indent="0">
              <a:buNone/>
            </a:pPr>
            <a:r>
              <a:rPr lang="en-US" dirty="0"/>
              <a:t>	</a:t>
            </a:r>
            <a:r>
              <a:rPr lang="fr-FR" dirty="0"/>
              <a:t>détectée, la transmission s'arrête pour une</a:t>
            </a:r>
          </a:p>
          <a:p>
            <a:pPr marL="457200" lvl="1" indent="0">
              <a:buNone/>
            </a:pPr>
            <a:r>
              <a:rPr lang="en-US" dirty="0"/>
              <a:t>	</a:t>
            </a:r>
            <a:r>
              <a:rPr lang="fr-FR" dirty="0" err="1"/>
              <a:t>ré-transmission</a:t>
            </a:r>
            <a:r>
              <a:rPr lang="fr-FR" dirty="0"/>
              <a:t> </a:t>
            </a:r>
          </a:p>
        </p:txBody>
      </p:sp>
      <p:pic>
        <p:nvPicPr>
          <p:cNvPr id="5" name="Picture 4">
            <a:extLst>
              <a:ext uri="{FF2B5EF4-FFF2-40B4-BE49-F238E27FC236}">
                <a16:creationId xmlns:a16="http://schemas.microsoft.com/office/drawing/2014/main" id="{BFB4751E-37F2-4A51-A9BC-0574BBAD5C2A}"/>
              </a:ext>
            </a:extLst>
          </p:cNvPr>
          <p:cNvPicPr>
            <a:picLocks noChangeAspect="1"/>
          </p:cNvPicPr>
          <p:nvPr/>
        </p:nvPicPr>
        <p:blipFill>
          <a:blip r:embed="rId2"/>
          <a:stretch>
            <a:fillRect/>
          </a:stretch>
        </p:blipFill>
        <p:spPr>
          <a:xfrm>
            <a:off x="6981507" y="2768701"/>
            <a:ext cx="4804093" cy="3210776"/>
          </a:xfrm>
          <a:prstGeom prst="rect">
            <a:avLst/>
          </a:prstGeom>
        </p:spPr>
      </p:pic>
      <p:sp>
        <p:nvSpPr>
          <p:cNvPr id="6" name="TextBox 5">
            <a:extLst>
              <a:ext uri="{FF2B5EF4-FFF2-40B4-BE49-F238E27FC236}">
                <a16:creationId xmlns:a16="http://schemas.microsoft.com/office/drawing/2014/main" id="{7F1D0035-DDE2-4E82-981D-2B9361E72457}"/>
              </a:ext>
            </a:extLst>
          </p:cNvPr>
          <p:cNvSpPr txBox="1"/>
          <p:nvPr/>
        </p:nvSpPr>
        <p:spPr>
          <a:xfrm>
            <a:off x="10440669" y="542947"/>
            <a:ext cx="714375" cy="600164"/>
          </a:xfrm>
          <a:prstGeom prst="rect">
            <a:avLst/>
          </a:prstGeom>
          <a:noFill/>
        </p:spPr>
        <p:txBody>
          <a:bodyPr wrap="square" rtlCol="0">
            <a:spAutoFit/>
          </a:bodyPr>
          <a:lstStyle/>
          <a:p>
            <a:r>
              <a:rPr lang="en-US" sz="3300" dirty="0"/>
              <a:t>13</a:t>
            </a:r>
            <a:endParaRPr lang="fr-FR" sz="3300" dirty="0"/>
          </a:p>
        </p:txBody>
      </p:sp>
    </p:spTree>
    <p:extLst>
      <p:ext uri="{BB962C8B-B14F-4D97-AF65-F5344CB8AC3E}">
        <p14:creationId xmlns:p14="http://schemas.microsoft.com/office/powerpoint/2010/main" val="89167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C5AF-1BB2-4F05-A328-0D1970BD556B}"/>
              </a:ext>
            </a:extLst>
          </p:cNvPr>
          <p:cNvSpPr>
            <a:spLocks noGrp="1"/>
          </p:cNvSpPr>
          <p:nvPr>
            <p:ph type="title"/>
          </p:nvPr>
        </p:nvSpPr>
        <p:spPr/>
        <p:txBody>
          <a:bodyPr/>
          <a:lstStyle/>
          <a:p>
            <a:r>
              <a:rPr lang="en-US" dirty="0" err="1"/>
              <a:t>Eléments</a:t>
            </a:r>
            <a:r>
              <a:rPr lang="en-US" dirty="0"/>
              <a:t> de </a:t>
            </a:r>
            <a:r>
              <a:rPr lang="en-US" dirty="0" err="1"/>
              <a:t>topologie</a:t>
            </a:r>
            <a:endParaRPr lang="fr-FR" dirty="0"/>
          </a:p>
        </p:txBody>
      </p:sp>
      <p:sp>
        <p:nvSpPr>
          <p:cNvPr id="3" name="Content Placeholder 2">
            <a:extLst>
              <a:ext uri="{FF2B5EF4-FFF2-40B4-BE49-F238E27FC236}">
                <a16:creationId xmlns:a16="http://schemas.microsoft.com/office/drawing/2014/main" id="{F9695569-82C7-4110-A8DC-D1D533B7001D}"/>
              </a:ext>
            </a:extLst>
          </p:cNvPr>
          <p:cNvSpPr>
            <a:spLocks noGrp="1"/>
          </p:cNvSpPr>
          <p:nvPr>
            <p:ph idx="1"/>
          </p:nvPr>
        </p:nvSpPr>
        <p:spPr/>
        <p:txBody>
          <a:bodyPr/>
          <a:lstStyle/>
          <a:p>
            <a:r>
              <a:rPr lang="en-US" dirty="0"/>
              <a:t>Au </a:t>
            </a:r>
            <a:r>
              <a:rPr lang="en-US" dirty="0" err="1"/>
              <a:t>delà</a:t>
            </a:r>
            <a:r>
              <a:rPr lang="en-US" dirty="0"/>
              <a:t> des cables </a:t>
            </a:r>
            <a:r>
              <a:rPr lang="en-US" dirty="0" err="1"/>
              <a:t>typiques</a:t>
            </a:r>
            <a:r>
              <a:rPr lang="en-US" dirty="0"/>
              <a:t> : </a:t>
            </a:r>
            <a:r>
              <a:rPr lang="en-US" dirty="0" err="1"/>
              <a:t>cuivre</a:t>
            </a:r>
            <a:r>
              <a:rPr lang="en-US" dirty="0"/>
              <a:t>, </a:t>
            </a:r>
            <a:r>
              <a:rPr lang="en-US" dirty="0" err="1"/>
              <a:t>fibre</a:t>
            </a:r>
            <a:r>
              <a:rPr lang="en-US" dirty="0"/>
              <a:t>, ...</a:t>
            </a:r>
          </a:p>
          <a:p>
            <a:r>
              <a:rPr lang="en-US" dirty="0"/>
              <a:t>Il y a </a:t>
            </a:r>
            <a:r>
              <a:rPr lang="en-US" dirty="0" err="1"/>
              <a:t>également</a:t>
            </a:r>
            <a:r>
              <a:rPr lang="en-US" dirty="0"/>
              <a:t> des </a:t>
            </a:r>
            <a:r>
              <a:rPr lang="en-US" dirty="0" err="1"/>
              <a:t>connecteurs</a:t>
            </a:r>
            <a:r>
              <a:rPr lang="en-US" dirty="0"/>
              <a:t> : </a:t>
            </a:r>
          </a:p>
          <a:p>
            <a:pPr lvl="1"/>
            <a:r>
              <a:rPr lang="en-US" dirty="0"/>
              <a:t>Hub </a:t>
            </a:r>
            <a:r>
              <a:rPr lang="en-US" dirty="0" err="1"/>
              <a:t>ou</a:t>
            </a:r>
            <a:r>
              <a:rPr lang="en-US" dirty="0"/>
              <a:t> Switch </a:t>
            </a:r>
          </a:p>
          <a:p>
            <a:endParaRPr lang="en-US" dirty="0"/>
          </a:p>
          <a:p>
            <a:r>
              <a:rPr lang="en-US" dirty="0"/>
              <a:t>T</a:t>
            </a:r>
            <a:r>
              <a:rPr lang="fr-FR" dirty="0" err="1"/>
              <a:t>opologies</a:t>
            </a:r>
            <a:r>
              <a:rPr lang="fr-FR" dirty="0"/>
              <a:t> typiques :</a:t>
            </a:r>
          </a:p>
        </p:txBody>
      </p:sp>
      <p:pic>
        <p:nvPicPr>
          <p:cNvPr id="7" name="Picture 6">
            <a:extLst>
              <a:ext uri="{FF2B5EF4-FFF2-40B4-BE49-F238E27FC236}">
                <a16:creationId xmlns:a16="http://schemas.microsoft.com/office/drawing/2014/main" id="{5EFF6DBC-84BC-40A4-8ACD-CCA9D51D5875}"/>
              </a:ext>
            </a:extLst>
          </p:cNvPr>
          <p:cNvPicPr>
            <a:picLocks noChangeAspect="1"/>
          </p:cNvPicPr>
          <p:nvPr/>
        </p:nvPicPr>
        <p:blipFill>
          <a:blip r:embed="rId2"/>
          <a:stretch>
            <a:fillRect/>
          </a:stretch>
        </p:blipFill>
        <p:spPr>
          <a:xfrm>
            <a:off x="5991497" y="2880004"/>
            <a:ext cx="1712686" cy="749300"/>
          </a:xfrm>
          <a:prstGeom prst="rect">
            <a:avLst/>
          </a:prstGeom>
        </p:spPr>
      </p:pic>
      <p:pic>
        <p:nvPicPr>
          <p:cNvPr id="9" name="Picture 8">
            <a:extLst>
              <a:ext uri="{FF2B5EF4-FFF2-40B4-BE49-F238E27FC236}">
                <a16:creationId xmlns:a16="http://schemas.microsoft.com/office/drawing/2014/main" id="{A0726C7E-593B-4BFE-BA32-9E497D45EA4A}"/>
              </a:ext>
            </a:extLst>
          </p:cNvPr>
          <p:cNvPicPr>
            <a:picLocks noChangeAspect="1"/>
          </p:cNvPicPr>
          <p:nvPr/>
        </p:nvPicPr>
        <p:blipFill>
          <a:blip r:embed="rId3"/>
          <a:stretch>
            <a:fillRect/>
          </a:stretch>
        </p:blipFill>
        <p:spPr>
          <a:xfrm>
            <a:off x="4508420" y="2819566"/>
            <a:ext cx="1143160" cy="809738"/>
          </a:xfrm>
          <a:prstGeom prst="rect">
            <a:avLst/>
          </a:prstGeom>
        </p:spPr>
      </p:pic>
      <p:pic>
        <p:nvPicPr>
          <p:cNvPr id="10" name="Content Placeholder 6">
            <a:extLst>
              <a:ext uri="{FF2B5EF4-FFF2-40B4-BE49-F238E27FC236}">
                <a16:creationId xmlns:a16="http://schemas.microsoft.com/office/drawing/2014/main" id="{9B9B2E2F-0702-4975-B0FC-02E32A47322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17000"/>
                    </a14:imgEffect>
                    <a14:imgEffect>
                      <a14:brightnessContrast bright="20000" contrast="-100000"/>
                    </a14:imgEffect>
                  </a14:imgLayer>
                </a14:imgProps>
              </a:ext>
            </a:extLst>
          </a:blip>
          <a:stretch>
            <a:fillRect/>
          </a:stretch>
        </p:blipFill>
        <p:spPr>
          <a:xfrm>
            <a:off x="1103312" y="4487224"/>
            <a:ext cx="3008947" cy="1343505"/>
          </a:xfrm>
          <a:prstGeom prst="rect">
            <a:avLst/>
          </a:prstGeom>
        </p:spPr>
      </p:pic>
      <p:cxnSp>
        <p:nvCxnSpPr>
          <p:cNvPr id="11" name="Straight Arrow Connector 10">
            <a:extLst>
              <a:ext uri="{FF2B5EF4-FFF2-40B4-BE49-F238E27FC236}">
                <a16:creationId xmlns:a16="http://schemas.microsoft.com/office/drawing/2014/main" id="{E20F9AC8-EB42-4B4F-AF61-14010FC264A3}"/>
              </a:ext>
            </a:extLst>
          </p:cNvPr>
          <p:cNvCxnSpPr>
            <a:cxnSpLocks/>
          </p:cNvCxnSpPr>
          <p:nvPr/>
        </p:nvCxnSpPr>
        <p:spPr>
          <a:xfrm flipH="1" flipV="1">
            <a:off x="4197856" y="4975365"/>
            <a:ext cx="538434" cy="521195"/>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7EB70833-EC5F-4244-B1CC-67D15FCCB572}"/>
              </a:ext>
            </a:extLst>
          </p:cNvPr>
          <p:cNvSpPr txBox="1"/>
          <p:nvPr/>
        </p:nvSpPr>
        <p:spPr>
          <a:xfrm>
            <a:off x="2903219" y="5471792"/>
            <a:ext cx="3893821" cy="923330"/>
          </a:xfrm>
          <a:prstGeom prst="rect">
            <a:avLst/>
          </a:prstGeom>
          <a:noFill/>
        </p:spPr>
        <p:txBody>
          <a:bodyPr wrap="square" rtlCol="0">
            <a:spAutoFit/>
          </a:bodyPr>
          <a:lstStyle/>
          <a:p>
            <a:pPr algn="ctr"/>
            <a:r>
              <a:rPr lang="en-US" dirty="0"/>
              <a:t>bus topology</a:t>
            </a:r>
          </a:p>
          <a:p>
            <a:endParaRPr lang="en-US" dirty="0"/>
          </a:p>
          <a:p>
            <a:r>
              <a:rPr lang="en-US" dirty="0"/>
              <a:t>haute </a:t>
            </a:r>
            <a:r>
              <a:rPr lang="en-US" dirty="0" err="1"/>
              <a:t>probabilité</a:t>
            </a:r>
            <a:r>
              <a:rPr lang="en-US" dirty="0"/>
              <a:t> de collisions</a:t>
            </a:r>
            <a:endParaRPr lang="fr-FR" dirty="0"/>
          </a:p>
        </p:txBody>
      </p:sp>
      <p:pic>
        <p:nvPicPr>
          <p:cNvPr id="15" name="Picture 14">
            <a:extLst>
              <a:ext uri="{FF2B5EF4-FFF2-40B4-BE49-F238E27FC236}">
                <a16:creationId xmlns:a16="http://schemas.microsoft.com/office/drawing/2014/main" id="{7F728FD4-1274-45BA-BDA0-EB4843E84F15}"/>
              </a:ext>
            </a:extLst>
          </p:cNvPr>
          <p:cNvPicPr>
            <a:picLocks noChangeAspect="1"/>
          </p:cNvPicPr>
          <p:nvPr/>
        </p:nvPicPr>
        <p:blipFill>
          <a:blip r:embed="rId6"/>
          <a:stretch>
            <a:fillRect/>
          </a:stretch>
        </p:blipFill>
        <p:spPr>
          <a:xfrm>
            <a:off x="8868607" y="4286267"/>
            <a:ext cx="2352675" cy="2114550"/>
          </a:xfrm>
          <a:prstGeom prst="rect">
            <a:avLst/>
          </a:prstGeom>
        </p:spPr>
      </p:pic>
      <p:cxnSp>
        <p:nvCxnSpPr>
          <p:cNvPr id="16" name="Straight Arrow Connector 15">
            <a:extLst>
              <a:ext uri="{FF2B5EF4-FFF2-40B4-BE49-F238E27FC236}">
                <a16:creationId xmlns:a16="http://schemas.microsoft.com/office/drawing/2014/main" id="{DDBC908C-FCB4-4614-BA82-48C7BDD4BCFF}"/>
              </a:ext>
            </a:extLst>
          </p:cNvPr>
          <p:cNvCxnSpPr>
            <a:cxnSpLocks/>
          </p:cNvCxnSpPr>
          <p:nvPr/>
        </p:nvCxnSpPr>
        <p:spPr>
          <a:xfrm flipV="1">
            <a:off x="7984587" y="5200471"/>
            <a:ext cx="884020" cy="137160"/>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20" name="TextBox 19">
            <a:extLst>
              <a:ext uri="{FF2B5EF4-FFF2-40B4-BE49-F238E27FC236}">
                <a16:creationId xmlns:a16="http://schemas.microsoft.com/office/drawing/2014/main" id="{CD6448CF-1C72-4F4E-9804-A7DC190D9FF0}"/>
              </a:ext>
            </a:extLst>
          </p:cNvPr>
          <p:cNvSpPr txBox="1"/>
          <p:nvPr/>
        </p:nvSpPr>
        <p:spPr>
          <a:xfrm>
            <a:off x="5717639" y="5337631"/>
            <a:ext cx="3893821" cy="369332"/>
          </a:xfrm>
          <a:prstGeom prst="rect">
            <a:avLst/>
          </a:prstGeom>
          <a:noFill/>
        </p:spPr>
        <p:txBody>
          <a:bodyPr wrap="square" rtlCol="0">
            <a:spAutoFit/>
          </a:bodyPr>
          <a:lstStyle/>
          <a:p>
            <a:pPr algn="ctr"/>
            <a:r>
              <a:rPr lang="en-US" dirty="0"/>
              <a:t>star topology</a:t>
            </a:r>
          </a:p>
        </p:txBody>
      </p:sp>
      <p:sp>
        <p:nvSpPr>
          <p:cNvPr id="21" name="TextBox 20">
            <a:extLst>
              <a:ext uri="{FF2B5EF4-FFF2-40B4-BE49-F238E27FC236}">
                <a16:creationId xmlns:a16="http://schemas.microsoft.com/office/drawing/2014/main" id="{100A3C0D-EE80-4701-BEEC-65E1FBD559EC}"/>
              </a:ext>
            </a:extLst>
          </p:cNvPr>
          <p:cNvSpPr txBox="1"/>
          <p:nvPr/>
        </p:nvSpPr>
        <p:spPr>
          <a:xfrm>
            <a:off x="10440669" y="542947"/>
            <a:ext cx="714375" cy="600164"/>
          </a:xfrm>
          <a:prstGeom prst="rect">
            <a:avLst/>
          </a:prstGeom>
          <a:noFill/>
        </p:spPr>
        <p:txBody>
          <a:bodyPr wrap="square" rtlCol="0">
            <a:spAutoFit/>
          </a:bodyPr>
          <a:lstStyle/>
          <a:p>
            <a:r>
              <a:rPr lang="en-US" sz="3300" dirty="0"/>
              <a:t>14</a:t>
            </a:r>
            <a:endParaRPr lang="fr-FR" sz="3300" dirty="0"/>
          </a:p>
        </p:txBody>
      </p:sp>
    </p:spTree>
    <p:extLst>
      <p:ext uri="{BB962C8B-B14F-4D97-AF65-F5344CB8AC3E}">
        <p14:creationId xmlns:p14="http://schemas.microsoft.com/office/powerpoint/2010/main" val="294944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2C8E-5891-44BA-AAC8-ABC149779A45}"/>
              </a:ext>
            </a:extLst>
          </p:cNvPr>
          <p:cNvSpPr>
            <a:spLocks noGrp="1"/>
          </p:cNvSpPr>
          <p:nvPr>
            <p:ph type="title"/>
          </p:nvPr>
        </p:nvSpPr>
        <p:spPr/>
        <p:txBody>
          <a:bodyPr/>
          <a:lstStyle/>
          <a:p>
            <a:r>
              <a:rPr lang="en-US" dirty="0"/>
              <a:t>Hub vs. switch</a:t>
            </a:r>
            <a:endParaRPr lang="fr-FR" dirty="0"/>
          </a:p>
        </p:txBody>
      </p:sp>
      <p:graphicFrame>
        <p:nvGraphicFramePr>
          <p:cNvPr id="8" name="Content Placeholder 2">
            <a:extLst>
              <a:ext uri="{FF2B5EF4-FFF2-40B4-BE49-F238E27FC236}">
                <a16:creationId xmlns:a16="http://schemas.microsoft.com/office/drawing/2014/main" id="{8823981A-C50B-738F-18AF-6147CF493256}"/>
              </a:ext>
            </a:extLst>
          </p:cNvPr>
          <p:cNvGraphicFramePr>
            <a:graphicFrameLocks noGrp="1"/>
          </p:cNvGraphicFramePr>
          <p:nvPr>
            <p:ph idx="1"/>
            <p:extLst>
              <p:ext uri="{D42A27DB-BD31-4B8C-83A1-F6EECF244321}">
                <p14:modId xmlns:p14="http://schemas.microsoft.com/office/powerpoint/2010/main" val="963194847"/>
              </p:ext>
            </p:extLst>
          </p:nvPr>
        </p:nvGraphicFramePr>
        <p:xfrm>
          <a:off x="1103312" y="2052918"/>
          <a:ext cx="10419453"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24A05EF-E87A-4220-8E99-33BC53110916}"/>
              </a:ext>
            </a:extLst>
          </p:cNvPr>
          <p:cNvSpPr txBox="1"/>
          <p:nvPr/>
        </p:nvSpPr>
        <p:spPr>
          <a:xfrm>
            <a:off x="10440669" y="542947"/>
            <a:ext cx="714375" cy="600164"/>
          </a:xfrm>
          <a:prstGeom prst="rect">
            <a:avLst/>
          </a:prstGeom>
          <a:noFill/>
        </p:spPr>
        <p:txBody>
          <a:bodyPr wrap="square" rtlCol="0">
            <a:spAutoFit/>
          </a:bodyPr>
          <a:lstStyle/>
          <a:p>
            <a:r>
              <a:rPr lang="en-US" sz="3300" dirty="0"/>
              <a:t>15</a:t>
            </a:r>
            <a:endParaRPr lang="fr-FR" sz="3300" dirty="0"/>
          </a:p>
        </p:txBody>
      </p:sp>
      <p:pic>
        <p:nvPicPr>
          <p:cNvPr id="7" name="Picture 6">
            <a:extLst>
              <a:ext uri="{FF2B5EF4-FFF2-40B4-BE49-F238E27FC236}">
                <a16:creationId xmlns:a16="http://schemas.microsoft.com/office/drawing/2014/main" id="{C3D04451-8722-FC7C-7AB4-4A66959BB17B}"/>
              </a:ext>
            </a:extLst>
          </p:cNvPr>
          <p:cNvPicPr>
            <a:picLocks noChangeAspect="1"/>
          </p:cNvPicPr>
          <p:nvPr/>
        </p:nvPicPr>
        <p:blipFill>
          <a:blip r:embed="rId7">
            <a:duotone>
              <a:prstClr val="black"/>
              <a:schemeClr val="accent2">
                <a:tint val="45000"/>
                <a:satMod val="400000"/>
              </a:schemeClr>
            </a:duotone>
          </a:blip>
          <a:stretch>
            <a:fillRect/>
          </a:stretch>
        </p:blipFill>
        <p:spPr>
          <a:xfrm>
            <a:off x="3725506" y="2358186"/>
            <a:ext cx="1143160" cy="809738"/>
          </a:xfrm>
          <a:prstGeom prst="rect">
            <a:avLst/>
          </a:prstGeom>
        </p:spPr>
      </p:pic>
      <p:pic>
        <p:nvPicPr>
          <p:cNvPr id="9" name="Picture 8">
            <a:extLst>
              <a:ext uri="{FF2B5EF4-FFF2-40B4-BE49-F238E27FC236}">
                <a16:creationId xmlns:a16="http://schemas.microsoft.com/office/drawing/2014/main" id="{BB323715-167B-928F-0C82-FD70CC8A332A}"/>
              </a:ext>
            </a:extLst>
          </p:cNvPr>
          <p:cNvPicPr>
            <a:picLocks noChangeAspect="1"/>
          </p:cNvPicPr>
          <p:nvPr/>
        </p:nvPicPr>
        <p:blipFill>
          <a:blip r:embed="rId8">
            <a:duotone>
              <a:schemeClr val="accent6">
                <a:shade val="45000"/>
                <a:satMod val="135000"/>
              </a:schemeClr>
              <a:prstClr val="white"/>
            </a:duotone>
          </a:blip>
          <a:stretch>
            <a:fillRect/>
          </a:stretch>
        </p:blipFill>
        <p:spPr>
          <a:xfrm>
            <a:off x="2135150" y="5698769"/>
            <a:ext cx="1712686" cy="749300"/>
          </a:xfrm>
          <a:prstGeom prst="rect">
            <a:avLst/>
          </a:prstGeom>
        </p:spPr>
      </p:pic>
    </p:spTree>
    <p:extLst>
      <p:ext uri="{BB962C8B-B14F-4D97-AF65-F5344CB8AC3E}">
        <p14:creationId xmlns:p14="http://schemas.microsoft.com/office/powerpoint/2010/main" val="397874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La couche liaison</a:t>
            </a:r>
            <a:br>
              <a:rPr lang="en-US" sz="8000" b="0" i="0" kern="1200">
                <a:solidFill>
                  <a:schemeClr val="tx2"/>
                </a:solidFill>
                <a:latin typeface="+mj-lt"/>
                <a:ea typeface="+mj-ea"/>
                <a:cs typeface="+mj-cs"/>
              </a:rPr>
            </a:br>
            <a:endParaRPr lang="en-US" sz="8000" b="0" i="0" kern="1200">
              <a:solidFill>
                <a:schemeClr val="tx2"/>
              </a:solidFill>
              <a:latin typeface="+mj-lt"/>
              <a:ea typeface="+mj-ea"/>
              <a:cs typeface="+mj-cs"/>
            </a:endParaRPr>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b="0" i="0" kern="1200" cap="all">
              <a:solidFill>
                <a:schemeClr val="bg2"/>
              </a:solidFill>
              <a:latin typeface="+mj-lt"/>
              <a:ea typeface="+mj-ea"/>
              <a:cs typeface="+mj-cs"/>
            </a:endParaRPr>
          </a:p>
        </p:txBody>
      </p:sp>
    </p:spTree>
    <p:extLst>
      <p:ext uri="{BB962C8B-B14F-4D97-AF65-F5344CB8AC3E}">
        <p14:creationId xmlns:p14="http://schemas.microsoft.com/office/powerpoint/2010/main" val="3737416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9BA8-8F7C-4300-B554-FD827A19C191}"/>
              </a:ext>
            </a:extLst>
          </p:cNvPr>
          <p:cNvSpPr>
            <a:spLocks noGrp="1"/>
          </p:cNvSpPr>
          <p:nvPr>
            <p:ph type="title"/>
          </p:nvPr>
        </p:nvSpPr>
        <p:spPr/>
        <p:txBody>
          <a:bodyPr/>
          <a:lstStyle/>
          <a:p>
            <a:r>
              <a:rPr lang="en-US" dirty="0"/>
              <a:t>La </a:t>
            </a:r>
            <a:r>
              <a:rPr lang="en-US" dirty="0" err="1"/>
              <a:t>couche</a:t>
            </a:r>
            <a:r>
              <a:rPr lang="en-US" dirty="0"/>
              <a:t> liaison</a:t>
            </a:r>
            <a:endParaRPr lang="fr-FR" dirty="0"/>
          </a:p>
        </p:txBody>
      </p:sp>
      <p:sp>
        <p:nvSpPr>
          <p:cNvPr id="4" name="Content Placeholder 2">
            <a:extLst>
              <a:ext uri="{FF2B5EF4-FFF2-40B4-BE49-F238E27FC236}">
                <a16:creationId xmlns:a16="http://schemas.microsoft.com/office/drawing/2014/main" id="{1D5626CB-94E6-4F0C-910E-FF4607B0B623}"/>
              </a:ext>
            </a:extLst>
          </p:cNvPr>
          <p:cNvSpPr txBox="1">
            <a:spLocks/>
          </p:cNvSpPr>
          <p:nvPr/>
        </p:nvSpPr>
        <p:spPr>
          <a:xfrm>
            <a:off x="5056556" y="2052918"/>
            <a:ext cx="6678244"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u="sng" dirty="0"/>
              <a:t>La </a:t>
            </a:r>
            <a:r>
              <a:rPr lang="en-US" b="1" u="sng" dirty="0" err="1"/>
              <a:t>couche</a:t>
            </a:r>
            <a:r>
              <a:rPr lang="en-US" b="1" u="sng" dirty="0"/>
              <a:t> liaison</a:t>
            </a:r>
          </a:p>
          <a:p>
            <a:endParaRPr lang="en-US" dirty="0"/>
          </a:p>
          <a:p>
            <a:r>
              <a:rPr lang="en-US" dirty="0" err="1"/>
              <a:t>S'applique</a:t>
            </a:r>
            <a:r>
              <a:rPr lang="en-US" dirty="0"/>
              <a:t> encore </a:t>
            </a:r>
            <a:r>
              <a:rPr lang="en-US" dirty="0" err="1"/>
              <a:t>seulement</a:t>
            </a:r>
            <a:r>
              <a:rPr lang="en-US" dirty="0"/>
              <a:t> aux </a:t>
            </a:r>
            <a:r>
              <a:rPr lang="en-US" dirty="0" err="1"/>
              <a:t>périphériques</a:t>
            </a:r>
            <a:r>
              <a:rPr lang="en-US" dirty="0"/>
              <a:t> </a:t>
            </a:r>
            <a:r>
              <a:rPr lang="en-US" dirty="0" err="1"/>
              <a:t>physiquement</a:t>
            </a:r>
            <a:r>
              <a:rPr lang="en-US" dirty="0"/>
              <a:t> </a:t>
            </a:r>
            <a:r>
              <a:rPr lang="en-US" dirty="0" err="1"/>
              <a:t>connectés</a:t>
            </a:r>
            <a:endParaRPr lang="fr-FR" dirty="0"/>
          </a:p>
          <a:p>
            <a:r>
              <a:rPr lang="fr-FR" b="1" dirty="0"/>
              <a:t>Objectif</a:t>
            </a:r>
            <a:r>
              <a:rPr lang="fr-FR" dirty="0"/>
              <a:t> : gérer la communication simultanée par des divers périphériques sur le même medium physique</a:t>
            </a:r>
            <a:endParaRPr lang="fr-FR" i="1" dirty="0"/>
          </a:p>
          <a:p>
            <a:r>
              <a:rPr lang="fr-FR" dirty="0"/>
              <a:t>Signaux (bits)  </a:t>
            </a:r>
            <a:r>
              <a:rPr lang="fr-FR" dirty="0">
                <a:sym typeface="Wingdings" panose="05000000000000000000" pitchFamily="2" charset="2"/>
              </a:rPr>
              <a:t> trames</a:t>
            </a:r>
          </a:p>
          <a:p>
            <a:r>
              <a:rPr lang="en-US" dirty="0" err="1">
                <a:sym typeface="Wingdings" panose="05000000000000000000" pitchFamily="2" charset="2"/>
              </a:rPr>
              <a:t>Protocoles</a:t>
            </a:r>
            <a:r>
              <a:rPr lang="en-US" dirty="0">
                <a:sym typeface="Wingdings" panose="05000000000000000000" pitchFamily="2" charset="2"/>
              </a:rPr>
              <a:t> de transmission </a:t>
            </a:r>
            <a:r>
              <a:rPr lang="en-US" dirty="0" err="1">
                <a:sym typeface="Wingdings" panose="05000000000000000000" pitchFamily="2" charset="2"/>
              </a:rPr>
              <a:t>simultanée</a:t>
            </a:r>
            <a:r>
              <a:rPr lang="en-US" dirty="0">
                <a:sym typeface="Wingdings" panose="05000000000000000000" pitchFamily="2" charset="2"/>
              </a:rPr>
              <a:t> : </a:t>
            </a:r>
          </a:p>
          <a:p>
            <a:pPr lvl="1"/>
            <a:r>
              <a:rPr lang="en-US" dirty="0">
                <a:sym typeface="Wingdings" panose="05000000000000000000" pitchFamily="2" charset="2"/>
              </a:rPr>
              <a:t>Par </a:t>
            </a:r>
            <a:r>
              <a:rPr lang="en-US" dirty="0" err="1">
                <a:sym typeface="Wingdings" panose="05000000000000000000" pitchFamily="2" charset="2"/>
              </a:rPr>
              <a:t>exemple</a:t>
            </a:r>
            <a:r>
              <a:rPr lang="en-US" dirty="0">
                <a:sym typeface="Wingdings" panose="05000000000000000000" pitchFamily="2" charset="2"/>
              </a:rPr>
              <a:t> Ethernet</a:t>
            </a:r>
            <a:endParaRPr lang="fr-FR" dirty="0"/>
          </a:p>
        </p:txBody>
      </p:sp>
      <p:pic>
        <p:nvPicPr>
          <p:cNvPr id="5" name="Content Placeholder 6">
            <a:extLst>
              <a:ext uri="{FF2B5EF4-FFF2-40B4-BE49-F238E27FC236}">
                <a16:creationId xmlns:a16="http://schemas.microsoft.com/office/drawing/2014/main" id="{FCA766F1-1C69-4070-9D38-15D2E069C9F8}"/>
              </a:ext>
            </a:extLst>
          </p:cNvPr>
          <p:cNvPicPr>
            <a:picLocks noChangeAspect="1"/>
          </p:cNvPicPr>
          <p:nvPr/>
        </p:nvPicPr>
        <p:blipFill>
          <a:blip r:embed="rId2"/>
          <a:stretch>
            <a:fillRect/>
          </a:stretch>
        </p:blipFill>
        <p:spPr>
          <a:xfrm>
            <a:off x="768031" y="2738717"/>
            <a:ext cx="4000919" cy="2823882"/>
          </a:xfrm>
          <a:prstGeom prst="rect">
            <a:avLst/>
          </a:prstGeom>
        </p:spPr>
      </p:pic>
      <p:sp>
        <p:nvSpPr>
          <p:cNvPr id="6" name="Oval 5">
            <a:extLst>
              <a:ext uri="{FF2B5EF4-FFF2-40B4-BE49-F238E27FC236}">
                <a16:creationId xmlns:a16="http://schemas.microsoft.com/office/drawing/2014/main" id="{14F840AE-EAFE-447A-904C-3A08C0DED296}"/>
              </a:ext>
            </a:extLst>
          </p:cNvPr>
          <p:cNvSpPr/>
          <p:nvPr/>
        </p:nvSpPr>
        <p:spPr>
          <a:xfrm>
            <a:off x="622665" y="4836160"/>
            <a:ext cx="4288525" cy="319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BBFB77A1-6710-4A3B-B899-5062CFE8145B}"/>
              </a:ext>
            </a:extLst>
          </p:cNvPr>
          <p:cNvSpPr txBox="1"/>
          <p:nvPr/>
        </p:nvSpPr>
        <p:spPr>
          <a:xfrm>
            <a:off x="10440669" y="542947"/>
            <a:ext cx="714375" cy="600164"/>
          </a:xfrm>
          <a:prstGeom prst="rect">
            <a:avLst/>
          </a:prstGeom>
          <a:noFill/>
        </p:spPr>
        <p:txBody>
          <a:bodyPr wrap="square" rtlCol="0">
            <a:spAutoFit/>
          </a:bodyPr>
          <a:lstStyle/>
          <a:p>
            <a:r>
              <a:rPr lang="en-US" sz="3300" dirty="0"/>
              <a:t>17</a:t>
            </a:r>
            <a:endParaRPr lang="fr-FR" sz="3300" dirty="0"/>
          </a:p>
        </p:txBody>
      </p:sp>
      <p:sp>
        <p:nvSpPr>
          <p:cNvPr id="8" name="TextBox 7">
            <a:extLst>
              <a:ext uri="{FF2B5EF4-FFF2-40B4-BE49-F238E27FC236}">
                <a16:creationId xmlns:a16="http://schemas.microsoft.com/office/drawing/2014/main" id="{B53B2D1E-7278-4C4B-988A-A87D1B665F5B}"/>
              </a:ext>
            </a:extLst>
          </p:cNvPr>
          <p:cNvSpPr txBox="1"/>
          <p:nvPr/>
        </p:nvSpPr>
        <p:spPr>
          <a:xfrm>
            <a:off x="3544568" y="6035950"/>
            <a:ext cx="8094981" cy="369332"/>
          </a:xfrm>
          <a:prstGeom prst="rect">
            <a:avLst/>
          </a:prstGeom>
          <a:solidFill>
            <a:srgbClr val="FFFF00"/>
          </a:solidFill>
        </p:spPr>
        <p:txBody>
          <a:bodyPr wrap="square" rtlCol="0">
            <a:spAutoFit/>
          </a:bodyPr>
          <a:lstStyle/>
          <a:p>
            <a:pPr algn="ctr"/>
            <a:r>
              <a:rPr lang="en-US" b="1" dirty="0">
                <a:solidFill>
                  <a:srgbClr val="FF0000"/>
                </a:solidFill>
              </a:rPr>
              <a:t>À </a:t>
            </a:r>
            <a:r>
              <a:rPr lang="en-US" b="1" dirty="0" err="1">
                <a:solidFill>
                  <a:srgbClr val="FF0000"/>
                </a:solidFill>
              </a:rPr>
              <a:t>cette</a:t>
            </a:r>
            <a:r>
              <a:rPr lang="en-US" b="1" dirty="0">
                <a:solidFill>
                  <a:srgbClr val="FF0000"/>
                </a:solidFill>
              </a:rPr>
              <a:t> </a:t>
            </a:r>
            <a:r>
              <a:rPr lang="en-US" b="1" dirty="0" err="1">
                <a:solidFill>
                  <a:srgbClr val="FF0000"/>
                </a:solidFill>
              </a:rPr>
              <a:t>couche</a:t>
            </a:r>
            <a:r>
              <a:rPr lang="en-US" b="1" dirty="0">
                <a:solidFill>
                  <a:srgbClr val="FF0000"/>
                </a:solidFill>
              </a:rPr>
              <a:t> : transmissions intra-</a:t>
            </a:r>
            <a:r>
              <a:rPr lang="en-US" b="1" dirty="0" err="1">
                <a:solidFill>
                  <a:srgbClr val="FF0000"/>
                </a:solidFill>
              </a:rPr>
              <a:t>réseau</a:t>
            </a:r>
            <a:r>
              <a:rPr lang="en-US" b="1" dirty="0">
                <a:solidFill>
                  <a:srgbClr val="FF0000"/>
                </a:solidFill>
              </a:rPr>
              <a:t>, </a:t>
            </a:r>
            <a:r>
              <a:rPr lang="en-US" b="1" dirty="0" err="1">
                <a:solidFill>
                  <a:srgbClr val="FF0000"/>
                </a:solidFill>
              </a:rPr>
              <a:t>protocole</a:t>
            </a:r>
            <a:r>
              <a:rPr lang="en-US" b="1" dirty="0">
                <a:solidFill>
                  <a:srgbClr val="FF0000"/>
                </a:solidFill>
              </a:rPr>
              <a:t> ARP, @MAC </a:t>
            </a:r>
            <a:endParaRPr lang="fr-FR" b="1" dirty="0">
              <a:solidFill>
                <a:srgbClr val="FF0000"/>
              </a:solidFill>
            </a:endParaRPr>
          </a:p>
        </p:txBody>
      </p:sp>
    </p:spTree>
    <p:extLst>
      <p:ext uri="{BB962C8B-B14F-4D97-AF65-F5344CB8AC3E}">
        <p14:creationId xmlns:p14="http://schemas.microsoft.com/office/powerpoint/2010/main" val="215327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F3FC80-4E47-4B23-99EC-2035EAFC5081}"/>
              </a:ext>
            </a:extLst>
          </p:cNvPr>
          <p:cNvSpPr>
            <a:spLocks noGrp="1"/>
          </p:cNvSpPr>
          <p:nvPr>
            <p:ph type="title"/>
          </p:nvPr>
        </p:nvSpPr>
        <p:spPr/>
        <p:txBody>
          <a:bodyPr/>
          <a:lstStyle/>
          <a:p>
            <a:r>
              <a:rPr lang="en-US" dirty="0"/>
              <a:t>Les </a:t>
            </a:r>
            <a:r>
              <a:rPr lang="en-US" dirty="0" err="1"/>
              <a:t>adresses</a:t>
            </a:r>
            <a:r>
              <a:rPr lang="en-US" dirty="0"/>
              <a:t> MAC</a:t>
            </a:r>
            <a:endParaRPr lang="fr-FR" dirty="0"/>
          </a:p>
        </p:txBody>
      </p:sp>
      <p:sp>
        <p:nvSpPr>
          <p:cNvPr id="5" name="Content Placeholder 4">
            <a:extLst>
              <a:ext uri="{FF2B5EF4-FFF2-40B4-BE49-F238E27FC236}">
                <a16:creationId xmlns:a16="http://schemas.microsoft.com/office/drawing/2014/main" id="{1AE834B4-F143-4129-A91F-6CEF4E52F3C0}"/>
              </a:ext>
            </a:extLst>
          </p:cNvPr>
          <p:cNvSpPr>
            <a:spLocks noGrp="1"/>
          </p:cNvSpPr>
          <p:nvPr>
            <p:ph idx="1"/>
          </p:nvPr>
        </p:nvSpPr>
        <p:spPr>
          <a:xfrm>
            <a:off x="1103312" y="1646518"/>
            <a:ext cx="9899968" cy="4195481"/>
          </a:xfrm>
        </p:spPr>
        <p:txBody>
          <a:bodyPr/>
          <a:lstStyle/>
          <a:p>
            <a:r>
              <a:rPr lang="en-US" dirty="0" err="1"/>
              <a:t>Communiquer</a:t>
            </a:r>
            <a:r>
              <a:rPr lang="en-US" dirty="0"/>
              <a:t> à la </a:t>
            </a:r>
            <a:r>
              <a:rPr lang="en-US" dirty="0" err="1"/>
              <a:t>couche</a:t>
            </a:r>
            <a:r>
              <a:rPr lang="en-US" dirty="0"/>
              <a:t> liaison : comment </a:t>
            </a:r>
            <a:r>
              <a:rPr lang="en-US" dirty="0" err="1"/>
              <a:t>adresser</a:t>
            </a:r>
            <a:r>
              <a:rPr lang="en-US" dirty="0"/>
              <a:t> des messages ?</a:t>
            </a:r>
          </a:p>
          <a:p>
            <a:r>
              <a:rPr lang="en-US" dirty="0"/>
              <a:t>Les </a:t>
            </a:r>
            <a:r>
              <a:rPr lang="en-US" dirty="0" err="1"/>
              <a:t>adresses</a:t>
            </a:r>
            <a:r>
              <a:rPr lang="en-US" dirty="0"/>
              <a:t> MAC :</a:t>
            </a:r>
          </a:p>
          <a:p>
            <a:pPr lvl="1"/>
            <a:r>
              <a:rPr lang="en-US" dirty="0"/>
              <a:t>48 bits = 6 octets </a:t>
            </a:r>
            <a:r>
              <a:rPr lang="en-US" dirty="0" err="1"/>
              <a:t>en</a:t>
            </a:r>
            <a:r>
              <a:rPr lang="en-US" dirty="0"/>
              <a:t> </a:t>
            </a:r>
            <a:r>
              <a:rPr lang="en-US" dirty="0" err="1"/>
              <a:t>deux</a:t>
            </a:r>
            <a:r>
              <a:rPr lang="en-US" dirty="0"/>
              <a:t> parties</a:t>
            </a:r>
          </a:p>
          <a:p>
            <a:pPr lvl="1"/>
            <a:r>
              <a:rPr lang="en-US" dirty="0"/>
              <a:t>unique et </a:t>
            </a:r>
            <a:r>
              <a:rPr lang="en-US" dirty="0" err="1"/>
              <a:t>permanente</a:t>
            </a:r>
            <a:r>
              <a:rPr lang="en-US" dirty="0"/>
              <a:t> </a:t>
            </a:r>
          </a:p>
          <a:p>
            <a:r>
              <a:rPr lang="en-US" dirty="0" err="1"/>
              <a:t>Adresses</a:t>
            </a:r>
            <a:r>
              <a:rPr lang="en-US" dirty="0"/>
              <a:t> </a:t>
            </a:r>
            <a:r>
              <a:rPr lang="en-US" dirty="0" err="1"/>
              <a:t>spéciales</a:t>
            </a:r>
            <a:r>
              <a:rPr lang="en-US" dirty="0"/>
              <a:t> : FF : FF : FF : FF : FF : FF    pour broadcast</a:t>
            </a:r>
          </a:p>
          <a:p>
            <a:pPr marL="0" indent="0">
              <a:buNone/>
            </a:pPr>
            <a:r>
              <a:rPr lang="en-US" dirty="0"/>
              <a:t>						 33: 33 : xx : xx : xx : xx    pour multicast</a:t>
            </a:r>
            <a:endParaRPr lang="fr-FR" dirty="0"/>
          </a:p>
        </p:txBody>
      </p:sp>
      <p:sp>
        <p:nvSpPr>
          <p:cNvPr id="6" name="TextBox 5">
            <a:extLst>
              <a:ext uri="{FF2B5EF4-FFF2-40B4-BE49-F238E27FC236}">
                <a16:creationId xmlns:a16="http://schemas.microsoft.com/office/drawing/2014/main" id="{40D4BDCF-E73E-4C09-9704-F0F1EF6EECF7}"/>
              </a:ext>
            </a:extLst>
          </p:cNvPr>
          <p:cNvSpPr txBox="1"/>
          <p:nvPr/>
        </p:nvSpPr>
        <p:spPr>
          <a:xfrm>
            <a:off x="3899376" y="5020252"/>
            <a:ext cx="4175760" cy="461665"/>
          </a:xfrm>
          <a:prstGeom prst="rect">
            <a:avLst/>
          </a:prstGeom>
          <a:noFill/>
        </p:spPr>
        <p:txBody>
          <a:bodyPr wrap="square" rtlCol="0">
            <a:spAutoFit/>
          </a:bodyPr>
          <a:lstStyle/>
          <a:p>
            <a:r>
              <a:rPr lang="en-US" sz="2400" b="1" dirty="0"/>
              <a:t>00 – 50 – 56 – C0 – C6 – 01 </a:t>
            </a:r>
            <a:endParaRPr lang="fr-FR" sz="2400" b="1" dirty="0"/>
          </a:p>
        </p:txBody>
      </p:sp>
      <p:sp>
        <p:nvSpPr>
          <p:cNvPr id="7" name="Left Brace 6">
            <a:extLst>
              <a:ext uri="{FF2B5EF4-FFF2-40B4-BE49-F238E27FC236}">
                <a16:creationId xmlns:a16="http://schemas.microsoft.com/office/drawing/2014/main" id="{CFFE042C-B93F-4E4D-8EC1-32F75EFF13A9}"/>
              </a:ext>
            </a:extLst>
          </p:cNvPr>
          <p:cNvSpPr/>
          <p:nvPr/>
        </p:nvSpPr>
        <p:spPr>
          <a:xfrm rot="16200000">
            <a:off x="4693145" y="4688148"/>
            <a:ext cx="214910" cy="1802448"/>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Left Brace 7">
            <a:extLst>
              <a:ext uri="{FF2B5EF4-FFF2-40B4-BE49-F238E27FC236}">
                <a16:creationId xmlns:a16="http://schemas.microsoft.com/office/drawing/2014/main" id="{8DE7D47B-E94B-420B-A09C-B6FF95AE198B}"/>
              </a:ext>
            </a:extLst>
          </p:cNvPr>
          <p:cNvSpPr/>
          <p:nvPr/>
        </p:nvSpPr>
        <p:spPr>
          <a:xfrm rot="5400000">
            <a:off x="6781025" y="4007411"/>
            <a:ext cx="214910" cy="1802448"/>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TextBox 8">
            <a:extLst>
              <a:ext uri="{FF2B5EF4-FFF2-40B4-BE49-F238E27FC236}">
                <a16:creationId xmlns:a16="http://schemas.microsoft.com/office/drawing/2014/main" id="{A2C800EA-1CD9-4D63-96FA-62AD512EEA7D}"/>
              </a:ext>
            </a:extLst>
          </p:cNvPr>
          <p:cNvSpPr txBox="1"/>
          <p:nvPr/>
        </p:nvSpPr>
        <p:spPr>
          <a:xfrm>
            <a:off x="2631440" y="5700989"/>
            <a:ext cx="4480560" cy="923330"/>
          </a:xfrm>
          <a:prstGeom prst="rect">
            <a:avLst/>
          </a:prstGeom>
          <a:noFill/>
        </p:spPr>
        <p:txBody>
          <a:bodyPr wrap="square" rtlCol="0">
            <a:spAutoFit/>
          </a:bodyPr>
          <a:lstStyle/>
          <a:p>
            <a:pPr algn="ctr"/>
            <a:r>
              <a:rPr lang="en-US" dirty="0">
                <a:solidFill>
                  <a:srgbClr val="FFFF00"/>
                </a:solidFill>
              </a:rPr>
              <a:t>3 octets</a:t>
            </a:r>
          </a:p>
          <a:p>
            <a:pPr algn="ctr"/>
            <a:r>
              <a:rPr lang="en-US" dirty="0" err="1">
                <a:solidFill>
                  <a:srgbClr val="FFFF00"/>
                </a:solidFill>
              </a:rPr>
              <a:t>Organisationally</a:t>
            </a:r>
            <a:r>
              <a:rPr lang="en-US" dirty="0">
                <a:solidFill>
                  <a:srgbClr val="FFFF00"/>
                </a:solidFill>
              </a:rPr>
              <a:t> Unique Identifier</a:t>
            </a:r>
          </a:p>
          <a:p>
            <a:pPr algn="ctr"/>
            <a:r>
              <a:rPr lang="en-US" dirty="0" err="1">
                <a:solidFill>
                  <a:srgbClr val="FFFF00"/>
                </a:solidFill>
              </a:rPr>
              <a:t>identifie</a:t>
            </a:r>
            <a:r>
              <a:rPr lang="en-US" dirty="0">
                <a:solidFill>
                  <a:srgbClr val="FFFF00"/>
                </a:solidFill>
              </a:rPr>
              <a:t> le </a:t>
            </a:r>
            <a:r>
              <a:rPr lang="en-US" dirty="0" err="1">
                <a:solidFill>
                  <a:srgbClr val="FFFF00"/>
                </a:solidFill>
              </a:rPr>
              <a:t>fournisseur</a:t>
            </a:r>
            <a:endParaRPr lang="fr-FR" dirty="0">
              <a:solidFill>
                <a:srgbClr val="FFFF00"/>
              </a:solidFill>
            </a:endParaRPr>
          </a:p>
        </p:txBody>
      </p:sp>
      <p:sp>
        <p:nvSpPr>
          <p:cNvPr id="10" name="TextBox 9">
            <a:extLst>
              <a:ext uri="{FF2B5EF4-FFF2-40B4-BE49-F238E27FC236}">
                <a16:creationId xmlns:a16="http://schemas.microsoft.com/office/drawing/2014/main" id="{0737545A-850E-449F-982B-F76985EA5181}"/>
              </a:ext>
            </a:extLst>
          </p:cNvPr>
          <p:cNvSpPr txBox="1"/>
          <p:nvPr/>
        </p:nvSpPr>
        <p:spPr>
          <a:xfrm>
            <a:off x="4632960" y="4116029"/>
            <a:ext cx="4480560" cy="646331"/>
          </a:xfrm>
          <a:prstGeom prst="rect">
            <a:avLst/>
          </a:prstGeom>
          <a:noFill/>
        </p:spPr>
        <p:txBody>
          <a:bodyPr wrap="square" rtlCol="0">
            <a:spAutoFit/>
          </a:bodyPr>
          <a:lstStyle/>
          <a:p>
            <a:pPr algn="ctr"/>
            <a:r>
              <a:rPr lang="en-US" dirty="0">
                <a:solidFill>
                  <a:srgbClr val="FFFF00"/>
                </a:solidFill>
              </a:rPr>
              <a:t>3 octets</a:t>
            </a:r>
          </a:p>
          <a:p>
            <a:pPr algn="ctr"/>
            <a:r>
              <a:rPr lang="en-US" dirty="0">
                <a:solidFill>
                  <a:srgbClr val="FFFF00"/>
                </a:solidFill>
              </a:rPr>
              <a:t>Network Interface Controller</a:t>
            </a:r>
          </a:p>
        </p:txBody>
      </p:sp>
      <p:sp>
        <p:nvSpPr>
          <p:cNvPr id="11" name="TextBox 10">
            <a:extLst>
              <a:ext uri="{FF2B5EF4-FFF2-40B4-BE49-F238E27FC236}">
                <a16:creationId xmlns:a16="http://schemas.microsoft.com/office/drawing/2014/main" id="{328AB2C8-F59D-455F-9AC0-B04041AA0240}"/>
              </a:ext>
            </a:extLst>
          </p:cNvPr>
          <p:cNvSpPr txBox="1"/>
          <p:nvPr/>
        </p:nvSpPr>
        <p:spPr>
          <a:xfrm>
            <a:off x="10440669" y="542947"/>
            <a:ext cx="714375" cy="600164"/>
          </a:xfrm>
          <a:prstGeom prst="rect">
            <a:avLst/>
          </a:prstGeom>
          <a:noFill/>
        </p:spPr>
        <p:txBody>
          <a:bodyPr wrap="square" rtlCol="0">
            <a:spAutoFit/>
          </a:bodyPr>
          <a:lstStyle/>
          <a:p>
            <a:r>
              <a:rPr lang="en-US" sz="3300" dirty="0"/>
              <a:t>18</a:t>
            </a:r>
            <a:endParaRPr lang="fr-FR" sz="3300" dirty="0"/>
          </a:p>
        </p:txBody>
      </p:sp>
    </p:spTree>
    <p:extLst>
      <p:ext uri="{BB962C8B-B14F-4D97-AF65-F5344CB8AC3E}">
        <p14:creationId xmlns:p14="http://schemas.microsoft.com/office/powerpoint/2010/main" val="20166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4864-18F5-48C2-AE74-3053AE6CCCF2}"/>
              </a:ext>
            </a:extLst>
          </p:cNvPr>
          <p:cNvSpPr>
            <a:spLocks noGrp="1"/>
          </p:cNvSpPr>
          <p:nvPr>
            <p:ph type="title"/>
          </p:nvPr>
        </p:nvSpPr>
        <p:spPr/>
        <p:txBody>
          <a:bodyPr/>
          <a:lstStyle/>
          <a:p>
            <a:r>
              <a:rPr lang="en-US" dirty="0" err="1"/>
              <a:t>Trouver</a:t>
            </a:r>
            <a:r>
              <a:rPr lang="en-US" dirty="0"/>
              <a:t> les </a:t>
            </a:r>
            <a:r>
              <a:rPr lang="en-US" dirty="0" err="1"/>
              <a:t>adresses</a:t>
            </a:r>
            <a:r>
              <a:rPr lang="en-US" dirty="0"/>
              <a:t> MAC</a:t>
            </a:r>
            <a:endParaRPr lang="fr-FR" dirty="0"/>
          </a:p>
        </p:txBody>
      </p:sp>
      <p:sp>
        <p:nvSpPr>
          <p:cNvPr id="3" name="Content Placeholder 2">
            <a:extLst>
              <a:ext uri="{FF2B5EF4-FFF2-40B4-BE49-F238E27FC236}">
                <a16:creationId xmlns:a16="http://schemas.microsoft.com/office/drawing/2014/main" id="{B3048D5E-9824-4980-BC7C-80BD935C04FE}"/>
              </a:ext>
            </a:extLst>
          </p:cNvPr>
          <p:cNvSpPr>
            <a:spLocks noGrp="1"/>
          </p:cNvSpPr>
          <p:nvPr>
            <p:ph idx="1"/>
          </p:nvPr>
        </p:nvSpPr>
        <p:spPr>
          <a:xfrm>
            <a:off x="1103312" y="2052918"/>
            <a:ext cx="10672128" cy="4195481"/>
          </a:xfrm>
        </p:spPr>
        <p:txBody>
          <a:bodyPr/>
          <a:lstStyle/>
          <a:p>
            <a:r>
              <a:rPr lang="en-US" dirty="0"/>
              <a:t>Communication </a:t>
            </a:r>
            <a:r>
              <a:rPr lang="en-US" dirty="0" err="1"/>
              <a:t>en</a:t>
            </a:r>
            <a:r>
              <a:rPr lang="en-US" dirty="0"/>
              <a:t> </a:t>
            </a:r>
            <a:r>
              <a:rPr lang="en-US" dirty="0" err="1"/>
              <a:t>réseau</a:t>
            </a:r>
            <a:r>
              <a:rPr lang="en-US" dirty="0"/>
              <a:t> : interfaces </a:t>
            </a:r>
            <a:r>
              <a:rPr lang="en-US" dirty="0" err="1"/>
              <a:t>réseau</a:t>
            </a:r>
            <a:r>
              <a:rPr lang="en-US" dirty="0"/>
              <a:t> </a:t>
            </a:r>
          </a:p>
          <a:p>
            <a:pPr lvl="1">
              <a:buFont typeface="Wingdings" panose="05000000000000000000" pitchFamily="2" charset="2"/>
              <a:buChar char="v"/>
            </a:pPr>
            <a:r>
              <a:rPr lang="en-US" dirty="0"/>
              <a:t> Des </a:t>
            </a:r>
            <a:r>
              <a:rPr lang="en-US" dirty="0" err="1"/>
              <a:t>identifiants</a:t>
            </a:r>
            <a:r>
              <a:rPr lang="en-US" dirty="0"/>
              <a:t> </a:t>
            </a:r>
            <a:r>
              <a:rPr lang="en-US" dirty="0" err="1"/>
              <a:t>numériques</a:t>
            </a:r>
            <a:r>
              <a:rPr lang="en-US" dirty="0"/>
              <a:t> </a:t>
            </a:r>
            <a:r>
              <a:rPr lang="en-US" dirty="0" err="1"/>
              <a:t>correspondants</a:t>
            </a:r>
            <a:r>
              <a:rPr lang="en-US" dirty="0"/>
              <a:t> à un </a:t>
            </a:r>
            <a:r>
              <a:rPr lang="en-US" dirty="0" err="1"/>
              <a:t>objet</a:t>
            </a:r>
            <a:r>
              <a:rPr lang="en-US" dirty="0"/>
              <a:t> physique (carte </a:t>
            </a:r>
            <a:r>
              <a:rPr lang="en-US" dirty="0" err="1"/>
              <a:t>réseau</a:t>
            </a:r>
            <a:r>
              <a:rPr lang="en-US" dirty="0"/>
              <a:t>)</a:t>
            </a:r>
          </a:p>
          <a:p>
            <a:r>
              <a:rPr lang="en-US" dirty="0" err="1"/>
              <a:t>Chaque</a:t>
            </a:r>
            <a:r>
              <a:rPr lang="en-US" dirty="0"/>
              <a:t> interface aura </a:t>
            </a:r>
            <a:r>
              <a:rPr lang="en-US" dirty="0" err="1"/>
              <a:t>sa</a:t>
            </a:r>
            <a:r>
              <a:rPr lang="en-US" dirty="0"/>
              <a:t> propre </a:t>
            </a:r>
            <a:r>
              <a:rPr lang="en-US" dirty="0" err="1"/>
              <a:t>adresse</a:t>
            </a:r>
            <a:r>
              <a:rPr lang="en-US" dirty="0"/>
              <a:t> MAC (et IP)</a:t>
            </a:r>
          </a:p>
          <a:p>
            <a:r>
              <a:rPr lang="en-US" dirty="0" err="1"/>
              <a:t>En</a:t>
            </a:r>
            <a:r>
              <a:rPr lang="en-US" dirty="0"/>
              <a:t> Windows : ipconfig</a:t>
            </a:r>
          </a:p>
          <a:p>
            <a:r>
              <a:rPr lang="en-US" dirty="0"/>
              <a:t>Dans les </a:t>
            </a:r>
            <a:r>
              <a:rPr lang="en-US" dirty="0" err="1"/>
              <a:t>vieilles</a:t>
            </a:r>
            <a:r>
              <a:rPr lang="en-US" dirty="0"/>
              <a:t> distributions Linux, la </a:t>
            </a:r>
            <a:r>
              <a:rPr lang="en-US" dirty="0" err="1"/>
              <a:t>commande</a:t>
            </a:r>
            <a:r>
              <a:rPr lang="en-US" dirty="0"/>
              <a:t> </a:t>
            </a:r>
            <a:r>
              <a:rPr lang="en-US" dirty="0" err="1">
                <a:solidFill>
                  <a:srgbClr val="FFFF00"/>
                </a:solidFill>
                <a:latin typeface="Consolas" panose="020B0609020204030204" pitchFamily="49" charset="0"/>
              </a:rPr>
              <a:t>ip</a:t>
            </a:r>
            <a:r>
              <a:rPr lang="en-US" dirty="0">
                <a:solidFill>
                  <a:srgbClr val="FFFF00"/>
                </a:solidFill>
                <a:latin typeface="Consolas" panose="020B0609020204030204" pitchFamily="49" charset="0"/>
              </a:rPr>
              <a:t> address show</a:t>
            </a:r>
            <a:r>
              <a:rPr lang="en-US" dirty="0"/>
              <a:t> </a:t>
            </a:r>
            <a:r>
              <a:rPr lang="en-US" dirty="0" err="1"/>
              <a:t>montrera</a:t>
            </a:r>
            <a:r>
              <a:rPr lang="en-US" dirty="0"/>
              <a:t> les </a:t>
            </a:r>
            <a:r>
              <a:rPr lang="en-US" dirty="0" err="1"/>
              <a:t>adresses</a:t>
            </a:r>
            <a:r>
              <a:rPr lang="en-US" dirty="0"/>
              <a:t> </a:t>
            </a:r>
            <a:r>
              <a:rPr lang="en-US" dirty="0" err="1"/>
              <a:t>utilisées</a:t>
            </a:r>
            <a:r>
              <a:rPr lang="en-US" dirty="0"/>
              <a:t>:</a:t>
            </a:r>
          </a:p>
          <a:p>
            <a:pPr lvl="1">
              <a:buFont typeface="Wingdings" panose="05000000000000000000" pitchFamily="2" charset="2"/>
              <a:buChar char="v"/>
            </a:pPr>
            <a:r>
              <a:rPr lang="en-US" dirty="0" err="1"/>
              <a:t>L'adresse</a:t>
            </a:r>
            <a:r>
              <a:rPr lang="en-US" dirty="0"/>
              <a:t> MAC : </a:t>
            </a:r>
            <a:r>
              <a:rPr lang="en-US" dirty="0" err="1"/>
              <a:t>HWaddr</a:t>
            </a:r>
            <a:endParaRPr lang="en-US" dirty="0"/>
          </a:p>
          <a:p>
            <a:endParaRPr lang="en-US" dirty="0"/>
          </a:p>
          <a:p>
            <a:pPr marL="0" indent="0">
              <a:buNone/>
            </a:pPr>
            <a:endParaRPr lang="fr-FR" dirty="0"/>
          </a:p>
          <a:p>
            <a:endParaRPr lang="fr-FR" dirty="0"/>
          </a:p>
        </p:txBody>
      </p:sp>
      <p:sp>
        <p:nvSpPr>
          <p:cNvPr id="5" name="TextBox 4">
            <a:extLst>
              <a:ext uri="{FF2B5EF4-FFF2-40B4-BE49-F238E27FC236}">
                <a16:creationId xmlns:a16="http://schemas.microsoft.com/office/drawing/2014/main" id="{51D9BBCC-ABBE-4B0F-8080-11A0DFFBE9C0}"/>
              </a:ext>
            </a:extLst>
          </p:cNvPr>
          <p:cNvSpPr txBox="1"/>
          <p:nvPr/>
        </p:nvSpPr>
        <p:spPr>
          <a:xfrm>
            <a:off x="10440669" y="542947"/>
            <a:ext cx="714375" cy="600164"/>
          </a:xfrm>
          <a:prstGeom prst="rect">
            <a:avLst/>
          </a:prstGeom>
          <a:noFill/>
        </p:spPr>
        <p:txBody>
          <a:bodyPr wrap="square" rtlCol="0">
            <a:spAutoFit/>
          </a:bodyPr>
          <a:lstStyle/>
          <a:p>
            <a:r>
              <a:rPr lang="en-US" sz="3300" dirty="0"/>
              <a:t>19</a:t>
            </a:r>
            <a:endParaRPr lang="fr-FR" sz="3300" dirty="0"/>
          </a:p>
        </p:txBody>
      </p:sp>
      <p:grpSp>
        <p:nvGrpSpPr>
          <p:cNvPr id="7" name="Group 6">
            <a:extLst>
              <a:ext uri="{FF2B5EF4-FFF2-40B4-BE49-F238E27FC236}">
                <a16:creationId xmlns:a16="http://schemas.microsoft.com/office/drawing/2014/main" id="{12CF5A16-4CD5-4DA9-9EE3-1BB3223C719E}"/>
              </a:ext>
            </a:extLst>
          </p:cNvPr>
          <p:cNvGrpSpPr/>
          <p:nvPr/>
        </p:nvGrpSpPr>
        <p:grpSpPr>
          <a:xfrm>
            <a:off x="5923871" y="4364018"/>
            <a:ext cx="5020062" cy="1552596"/>
            <a:chOff x="2540591" y="4011393"/>
            <a:chExt cx="5020062" cy="1552596"/>
          </a:xfrm>
        </p:grpSpPr>
        <p:pic>
          <p:nvPicPr>
            <p:cNvPr id="4" name="Picture 3">
              <a:extLst>
                <a:ext uri="{FF2B5EF4-FFF2-40B4-BE49-F238E27FC236}">
                  <a16:creationId xmlns:a16="http://schemas.microsoft.com/office/drawing/2014/main" id="{802E5B48-514D-4B19-BB08-C60908871234}"/>
                </a:ext>
              </a:extLst>
            </p:cNvPr>
            <p:cNvPicPr>
              <a:picLocks noChangeAspect="1"/>
            </p:cNvPicPr>
            <p:nvPr/>
          </p:nvPicPr>
          <p:blipFill>
            <a:blip r:embed="rId2"/>
            <a:stretch>
              <a:fillRect/>
            </a:stretch>
          </p:blipFill>
          <p:spPr>
            <a:xfrm>
              <a:off x="2540591" y="4011393"/>
              <a:ext cx="5020062" cy="1552596"/>
            </a:xfrm>
            <a:prstGeom prst="rect">
              <a:avLst/>
            </a:prstGeom>
          </p:spPr>
        </p:pic>
        <p:sp>
          <p:nvSpPr>
            <p:cNvPr id="6" name="Rectangle 5">
              <a:extLst>
                <a:ext uri="{FF2B5EF4-FFF2-40B4-BE49-F238E27FC236}">
                  <a16:creationId xmlns:a16="http://schemas.microsoft.com/office/drawing/2014/main" id="{6DFE846F-95C4-4A2D-8E61-038B50E19695}"/>
                </a:ext>
              </a:extLst>
            </p:cNvPr>
            <p:cNvSpPr/>
            <p:nvPr/>
          </p:nvSpPr>
          <p:spPr>
            <a:xfrm>
              <a:off x="2540591" y="4031713"/>
              <a:ext cx="1127760" cy="1673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Oval 7">
            <a:extLst>
              <a:ext uri="{FF2B5EF4-FFF2-40B4-BE49-F238E27FC236}">
                <a16:creationId xmlns:a16="http://schemas.microsoft.com/office/drawing/2014/main" id="{1C1E9734-D883-467F-A082-0E25A0A4FF3B}"/>
              </a:ext>
            </a:extLst>
          </p:cNvPr>
          <p:cNvSpPr/>
          <p:nvPr/>
        </p:nvSpPr>
        <p:spPr>
          <a:xfrm>
            <a:off x="5845607" y="4480561"/>
            <a:ext cx="514553" cy="2707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Arrow Connector 9">
            <a:extLst>
              <a:ext uri="{FF2B5EF4-FFF2-40B4-BE49-F238E27FC236}">
                <a16:creationId xmlns:a16="http://schemas.microsoft.com/office/drawing/2014/main" id="{D07C0BE3-6B03-423C-8F01-22C6F1827324}"/>
              </a:ext>
            </a:extLst>
          </p:cNvPr>
          <p:cNvCxnSpPr/>
          <p:nvPr/>
        </p:nvCxnSpPr>
        <p:spPr>
          <a:xfrm flipV="1">
            <a:off x="5143976" y="4700336"/>
            <a:ext cx="701631" cy="501369"/>
          </a:xfrm>
          <a:prstGeom prst="straightConnector1">
            <a:avLst/>
          </a:prstGeom>
          <a:ln w="19050">
            <a:solidFill>
              <a:srgbClr val="FFC000"/>
            </a:solidFill>
            <a:tailEnd type="stealth" w="lg"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01A49A5-E283-4E47-AA3B-17C2D5BA08DC}"/>
              </a:ext>
            </a:extLst>
          </p:cNvPr>
          <p:cNvSpPr txBox="1"/>
          <p:nvPr/>
        </p:nvSpPr>
        <p:spPr>
          <a:xfrm>
            <a:off x="3877548" y="5268359"/>
            <a:ext cx="1832372" cy="369332"/>
          </a:xfrm>
          <a:prstGeom prst="rect">
            <a:avLst/>
          </a:prstGeom>
          <a:noFill/>
          <a:ln>
            <a:solidFill>
              <a:srgbClr val="FFC000"/>
            </a:solidFill>
          </a:ln>
        </p:spPr>
        <p:txBody>
          <a:bodyPr wrap="square" rtlCol="0">
            <a:spAutoFit/>
          </a:bodyPr>
          <a:lstStyle/>
          <a:p>
            <a:r>
              <a:rPr lang="en-US" dirty="0"/>
              <a:t>interface eth0</a:t>
            </a:r>
            <a:endParaRPr lang="fr-FR" dirty="0"/>
          </a:p>
        </p:txBody>
      </p:sp>
    </p:spTree>
    <p:extLst>
      <p:ext uri="{BB962C8B-B14F-4D97-AF65-F5344CB8AC3E}">
        <p14:creationId xmlns:p14="http://schemas.microsoft.com/office/powerpoint/2010/main" val="217603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BD5D-5504-449B-BEAC-CD4CBA459A0D}"/>
              </a:ext>
            </a:extLst>
          </p:cNvPr>
          <p:cNvSpPr>
            <a:spLocks noGrp="1"/>
          </p:cNvSpPr>
          <p:nvPr>
            <p:ph type="title"/>
          </p:nvPr>
        </p:nvSpPr>
        <p:spPr/>
        <p:txBody>
          <a:bodyPr/>
          <a:lstStyle/>
          <a:p>
            <a:r>
              <a:rPr lang="en-US" dirty="0"/>
              <a:t>Les </a:t>
            </a:r>
            <a:r>
              <a:rPr lang="en-US" dirty="0" err="1"/>
              <a:t>réseaux</a:t>
            </a:r>
            <a:endParaRPr lang="fr-FR" dirty="0"/>
          </a:p>
        </p:txBody>
      </p:sp>
      <p:sp>
        <p:nvSpPr>
          <p:cNvPr id="3" name="Content Placeholder 2">
            <a:extLst>
              <a:ext uri="{FF2B5EF4-FFF2-40B4-BE49-F238E27FC236}">
                <a16:creationId xmlns:a16="http://schemas.microsoft.com/office/drawing/2014/main" id="{26A450BF-B5CB-4896-8E57-3DB46E1C41F3}"/>
              </a:ext>
            </a:extLst>
          </p:cNvPr>
          <p:cNvSpPr>
            <a:spLocks noGrp="1"/>
          </p:cNvSpPr>
          <p:nvPr>
            <p:ph idx="1"/>
          </p:nvPr>
        </p:nvSpPr>
        <p:spPr/>
        <p:txBody>
          <a:bodyPr/>
          <a:lstStyle/>
          <a:p>
            <a:r>
              <a:rPr lang="en-US" dirty="0" err="1"/>
              <a:t>Partout</a:t>
            </a:r>
            <a:r>
              <a:rPr lang="en-US" dirty="0"/>
              <a:t> </a:t>
            </a:r>
            <a:r>
              <a:rPr lang="en-US" dirty="0" err="1"/>
              <a:t>dans</a:t>
            </a:r>
            <a:r>
              <a:rPr lang="en-US" dirty="0"/>
              <a:t> </a:t>
            </a:r>
            <a:r>
              <a:rPr lang="en-US" dirty="0" err="1"/>
              <a:t>nos</a:t>
            </a:r>
            <a:r>
              <a:rPr lang="en-US" dirty="0"/>
              <a:t> </a:t>
            </a:r>
            <a:r>
              <a:rPr lang="en-US" dirty="0" err="1"/>
              <a:t>activités</a:t>
            </a:r>
            <a:r>
              <a:rPr lang="en-US" dirty="0"/>
              <a:t> </a:t>
            </a:r>
            <a:r>
              <a:rPr lang="en-US" dirty="0" err="1"/>
              <a:t>quotidiennes</a:t>
            </a:r>
            <a:r>
              <a:rPr lang="en-US" dirty="0"/>
              <a:t> :</a:t>
            </a:r>
          </a:p>
          <a:p>
            <a:pPr lvl="1"/>
            <a:r>
              <a:rPr lang="en-US" dirty="0"/>
              <a:t>Surfer </a:t>
            </a:r>
            <a:r>
              <a:rPr lang="en-US" dirty="0" err="1"/>
              <a:t>l'Internet</a:t>
            </a:r>
            <a:endParaRPr lang="en-US" dirty="0"/>
          </a:p>
          <a:p>
            <a:pPr lvl="1"/>
            <a:r>
              <a:rPr lang="en-US" dirty="0" err="1"/>
              <a:t>Jouer</a:t>
            </a:r>
            <a:r>
              <a:rPr lang="en-US" dirty="0"/>
              <a:t> aux </a:t>
            </a:r>
            <a:r>
              <a:rPr lang="en-US" dirty="0" err="1"/>
              <a:t>jeux</a:t>
            </a:r>
            <a:r>
              <a:rPr lang="en-US" dirty="0"/>
              <a:t> </a:t>
            </a:r>
            <a:r>
              <a:rPr lang="en-US" dirty="0" err="1"/>
              <a:t>en</a:t>
            </a:r>
            <a:r>
              <a:rPr lang="en-US" dirty="0"/>
              <a:t> </a:t>
            </a:r>
            <a:r>
              <a:rPr lang="en-US" dirty="0" err="1"/>
              <a:t>réseaux</a:t>
            </a:r>
            <a:endParaRPr lang="en-US" dirty="0"/>
          </a:p>
          <a:p>
            <a:pPr lvl="1"/>
            <a:r>
              <a:rPr lang="en-US" dirty="0" err="1"/>
              <a:t>Parler</a:t>
            </a:r>
            <a:r>
              <a:rPr lang="en-US" dirty="0"/>
              <a:t> aux </a:t>
            </a:r>
            <a:r>
              <a:rPr lang="en-US" dirty="0" err="1"/>
              <a:t>amis</a:t>
            </a:r>
            <a:r>
              <a:rPr lang="en-US" dirty="0"/>
              <a:t> : chat, email, </a:t>
            </a:r>
            <a:r>
              <a:rPr lang="en-US" dirty="0" err="1"/>
              <a:t>sms</a:t>
            </a:r>
            <a:r>
              <a:rPr lang="en-US" dirty="0"/>
              <a:t>...</a:t>
            </a:r>
          </a:p>
          <a:p>
            <a:endParaRPr lang="en-US" dirty="0"/>
          </a:p>
          <a:p>
            <a:r>
              <a:rPr lang="en-US" dirty="0" err="1"/>
              <a:t>Même</a:t>
            </a:r>
            <a:r>
              <a:rPr lang="en-US" dirty="0"/>
              <a:t> </a:t>
            </a:r>
            <a:r>
              <a:rPr lang="en-US" dirty="0" err="1"/>
              <a:t>là</a:t>
            </a:r>
            <a:r>
              <a:rPr lang="en-US" dirty="0"/>
              <a:t> </a:t>
            </a:r>
            <a:r>
              <a:rPr lang="en-US" dirty="0" err="1"/>
              <a:t>où</a:t>
            </a:r>
            <a:r>
              <a:rPr lang="en-US" dirty="0"/>
              <a:t> on </a:t>
            </a:r>
            <a:r>
              <a:rPr lang="en-US" dirty="0" err="1"/>
              <a:t>s'imagine</a:t>
            </a:r>
            <a:r>
              <a:rPr lang="en-US" dirty="0"/>
              <a:t> pas :</a:t>
            </a:r>
          </a:p>
          <a:p>
            <a:pPr lvl="1"/>
            <a:r>
              <a:rPr lang="en-US" dirty="0" err="1"/>
              <a:t>Téléphone</a:t>
            </a:r>
            <a:r>
              <a:rPr lang="en-US" dirty="0"/>
              <a:t> &amp; </a:t>
            </a:r>
            <a:r>
              <a:rPr lang="en-US" dirty="0" err="1"/>
              <a:t>voitures</a:t>
            </a:r>
            <a:r>
              <a:rPr lang="en-US" dirty="0"/>
              <a:t> </a:t>
            </a:r>
            <a:r>
              <a:rPr lang="en-US" dirty="0" err="1"/>
              <a:t>communiquent</a:t>
            </a:r>
            <a:r>
              <a:rPr lang="en-US" dirty="0"/>
              <a:t> </a:t>
            </a:r>
            <a:r>
              <a:rPr lang="en-US" dirty="0" err="1"/>
              <a:t>toujours</a:t>
            </a:r>
            <a:endParaRPr lang="en-US" dirty="0"/>
          </a:p>
          <a:p>
            <a:pPr lvl="1"/>
            <a:r>
              <a:rPr lang="en-US" dirty="0" err="1"/>
              <a:t>En</a:t>
            </a:r>
            <a:r>
              <a:rPr lang="en-US" dirty="0"/>
              <a:t> </a:t>
            </a:r>
            <a:r>
              <a:rPr lang="en-US" dirty="0" err="1"/>
              <a:t>logistique</a:t>
            </a:r>
            <a:r>
              <a:rPr lang="en-US" dirty="0"/>
              <a:t> et transports</a:t>
            </a:r>
          </a:p>
          <a:p>
            <a:pPr lvl="1"/>
            <a:r>
              <a:rPr lang="en-US" dirty="0"/>
              <a:t>Pour les </a:t>
            </a:r>
            <a:r>
              <a:rPr lang="en-US" dirty="0" err="1"/>
              <a:t>systèms</a:t>
            </a:r>
            <a:r>
              <a:rPr lang="en-US" dirty="0"/>
              <a:t> </a:t>
            </a:r>
            <a:r>
              <a:rPr lang="en-US" dirty="0" err="1"/>
              <a:t>d'opérations</a:t>
            </a:r>
            <a:endParaRPr lang="en-US" dirty="0"/>
          </a:p>
          <a:p>
            <a:pPr lvl="1"/>
            <a:r>
              <a:rPr lang="en-US" dirty="0"/>
              <a:t>...</a:t>
            </a:r>
            <a:endParaRPr lang="fr-FR" dirty="0"/>
          </a:p>
        </p:txBody>
      </p:sp>
      <p:sp>
        <p:nvSpPr>
          <p:cNvPr id="4" name="TextBox 3">
            <a:extLst>
              <a:ext uri="{FF2B5EF4-FFF2-40B4-BE49-F238E27FC236}">
                <a16:creationId xmlns:a16="http://schemas.microsoft.com/office/drawing/2014/main" id="{4096B36F-3930-4AC8-929D-A866F96F9DF4}"/>
              </a:ext>
            </a:extLst>
          </p:cNvPr>
          <p:cNvSpPr txBox="1"/>
          <p:nvPr/>
        </p:nvSpPr>
        <p:spPr>
          <a:xfrm>
            <a:off x="10572749" y="542947"/>
            <a:ext cx="714375" cy="600164"/>
          </a:xfrm>
          <a:prstGeom prst="rect">
            <a:avLst/>
          </a:prstGeom>
          <a:noFill/>
        </p:spPr>
        <p:txBody>
          <a:bodyPr wrap="square" rtlCol="0">
            <a:spAutoFit/>
          </a:bodyPr>
          <a:lstStyle/>
          <a:p>
            <a:r>
              <a:rPr lang="en-US" sz="3300" dirty="0"/>
              <a:t>2</a:t>
            </a:r>
            <a:endParaRPr lang="fr-FR" sz="3300" dirty="0"/>
          </a:p>
        </p:txBody>
      </p:sp>
    </p:spTree>
    <p:extLst>
      <p:ext uri="{BB962C8B-B14F-4D97-AF65-F5344CB8AC3E}">
        <p14:creationId xmlns:p14="http://schemas.microsoft.com/office/powerpoint/2010/main" val="265780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5FB1-EB93-4B18-B6A6-BC1CD942033A}"/>
              </a:ext>
            </a:extLst>
          </p:cNvPr>
          <p:cNvSpPr>
            <a:spLocks noGrp="1"/>
          </p:cNvSpPr>
          <p:nvPr>
            <p:ph type="title"/>
          </p:nvPr>
        </p:nvSpPr>
        <p:spPr/>
        <p:txBody>
          <a:bodyPr/>
          <a:lstStyle/>
          <a:p>
            <a:r>
              <a:rPr lang="en-US" dirty="0"/>
              <a:t>La </a:t>
            </a:r>
            <a:r>
              <a:rPr lang="en-US" dirty="0" err="1"/>
              <a:t>trame</a:t>
            </a:r>
            <a:r>
              <a:rPr lang="en-US" dirty="0"/>
              <a:t> Ethernet II</a:t>
            </a:r>
            <a:endParaRPr lang="fr-FR" dirty="0"/>
          </a:p>
        </p:txBody>
      </p:sp>
      <p:sp>
        <p:nvSpPr>
          <p:cNvPr id="3" name="Content Placeholder 2">
            <a:extLst>
              <a:ext uri="{FF2B5EF4-FFF2-40B4-BE49-F238E27FC236}">
                <a16:creationId xmlns:a16="http://schemas.microsoft.com/office/drawing/2014/main" id="{D68A8F9A-D2C6-46B0-A15D-DF55A08F7EAB}"/>
              </a:ext>
            </a:extLst>
          </p:cNvPr>
          <p:cNvSpPr>
            <a:spLocks noGrp="1"/>
          </p:cNvSpPr>
          <p:nvPr>
            <p:ph idx="1"/>
          </p:nvPr>
        </p:nvSpPr>
        <p:spPr/>
        <p:txBody>
          <a:bodyPr/>
          <a:lstStyle/>
          <a:p>
            <a:r>
              <a:rPr lang="en-US" dirty="0" err="1"/>
              <a:t>Données</a:t>
            </a:r>
            <a:r>
              <a:rPr lang="en-US" dirty="0"/>
              <a:t> : entre 46 et 1500 octets</a:t>
            </a:r>
          </a:p>
          <a:p>
            <a:pPr lvl="1"/>
            <a:r>
              <a:rPr lang="en-US" dirty="0"/>
              <a:t>du padding (</a:t>
            </a:r>
            <a:r>
              <a:rPr lang="en-US" dirty="0" err="1"/>
              <a:t>bourrage</a:t>
            </a:r>
            <a:r>
              <a:rPr lang="en-US" dirty="0"/>
              <a:t>) </a:t>
            </a:r>
            <a:r>
              <a:rPr lang="en-US" dirty="0" err="1"/>
              <a:t>est</a:t>
            </a:r>
            <a:r>
              <a:rPr lang="en-US" dirty="0"/>
              <a:t> </a:t>
            </a:r>
            <a:r>
              <a:rPr lang="en-US" dirty="0" err="1"/>
              <a:t>nécessaire</a:t>
            </a:r>
            <a:r>
              <a:rPr lang="en-US" dirty="0"/>
              <a:t> </a:t>
            </a:r>
            <a:r>
              <a:rPr lang="en-US" dirty="0" err="1"/>
              <a:t>si</a:t>
            </a:r>
            <a:r>
              <a:rPr lang="en-US" dirty="0"/>
              <a:t> </a:t>
            </a:r>
            <a:r>
              <a:rPr lang="en-US" dirty="0" err="1"/>
              <a:t>taille</a:t>
            </a:r>
            <a:r>
              <a:rPr lang="en-US" dirty="0"/>
              <a:t> </a:t>
            </a:r>
            <a:r>
              <a:rPr lang="en-US" dirty="0" err="1"/>
              <a:t>inférieure</a:t>
            </a:r>
            <a:endParaRPr lang="en-US" dirty="0"/>
          </a:p>
          <a:p>
            <a:endParaRPr lang="fr-FR" dirty="0"/>
          </a:p>
        </p:txBody>
      </p:sp>
      <p:sp>
        <p:nvSpPr>
          <p:cNvPr id="4" name="TextBox 3">
            <a:extLst>
              <a:ext uri="{FF2B5EF4-FFF2-40B4-BE49-F238E27FC236}">
                <a16:creationId xmlns:a16="http://schemas.microsoft.com/office/drawing/2014/main" id="{74E76793-97FF-45CE-8F90-9684AC2D6EF1}"/>
              </a:ext>
            </a:extLst>
          </p:cNvPr>
          <p:cNvSpPr txBox="1"/>
          <p:nvPr/>
        </p:nvSpPr>
        <p:spPr>
          <a:xfrm>
            <a:off x="10440669" y="542947"/>
            <a:ext cx="714375" cy="600164"/>
          </a:xfrm>
          <a:prstGeom prst="rect">
            <a:avLst/>
          </a:prstGeom>
          <a:noFill/>
        </p:spPr>
        <p:txBody>
          <a:bodyPr wrap="square" rtlCol="0">
            <a:spAutoFit/>
          </a:bodyPr>
          <a:lstStyle/>
          <a:p>
            <a:r>
              <a:rPr lang="en-US" sz="3300" dirty="0"/>
              <a:t>20</a:t>
            </a:r>
            <a:endParaRPr lang="fr-FR" sz="3300" dirty="0"/>
          </a:p>
        </p:txBody>
      </p:sp>
      <p:sp>
        <p:nvSpPr>
          <p:cNvPr id="5" name="Rectangle 4">
            <a:extLst>
              <a:ext uri="{FF2B5EF4-FFF2-40B4-BE49-F238E27FC236}">
                <a16:creationId xmlns:a16="http://schemas.microsoft.com/office/drawing/2014/main" id="{6E867D8E-A325-40B6-8FE9-A6B439316955}"/>
              </a:ext>
            </a:extLst>
          </p:cNvPr>
          <p:cNvSpPr/>
          <p:nvPr/>
        </p:nvSpPr>
        <p:spPr>
          <a:xfrm>
            <a:off x="7045192" y="4043978"/>
            <a:ext cx="1778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Données</a:t>
            </a:r>
            <a:r>
              <a:rPr lang="en-US" dirty="0"/>
              <a:t> </a:t>
            </a:r>
          </a:p>
          <a:p>
            <a:pPr algn="ctr"/>
            <a:r>
              <a:rPr lang="en-US" dirty="0"/>
              <a:t>(+ padding)</a:t>
            </a:r>
            <a:endParaRPr lang="fr-FR" dirty="0"/>
          </a:p>
        </p:txBody>
      </p:sp>
      <p:sp>
        <p:nvSpPr>
          <p:cNvPr id="6" name="Rectangle 5">
            <a:extLst>
              <a:ext uri="{FF2B5EF4-FFF2-40B4-BE49-F238E27FC236}">
                <a16:creationId xmlns:a16="http://schemas.microsoft.com/office/drawing/2014/main" id="{34370128-4B64-4A11-AD9C-44D98D0ADA41}"/>
              </a:ext>
            </a:extLst>
          </p:cNvPr>
          <p:cNvSpPr/>
          <p:nvPr/>
        </p:nvSpPr>
        <p:spPr>
          <a:xfrm>
            <a:off x="6156960" y="4043978"/>
            <a:ext cx="888232"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Type </a:t>
            </a:r>
          </a:p>
          <a:p>
            <a:pPr algn="ctr"/>
            <a:r>
              <a:rPr lang="en-US" dirty="0" err="1"/>
              <a:t>Prot</a:t>
            </a:r>
            <a:endParaRPr lang="fr-FR" dirty="0"/>
          </a:p>
        </p:txBody>
      </p:sp>
      <p:sp>
        <p:nvSpPr>
          <p:cNvPr id="7" name="Rectangle 6">
            <a:extLst>
              <a:ext uri="{FF2B5EF4-FFF2-40B4-BE49-F238E27FC236}">
                <a16:creationId xmlns:a16="http://schemas.microsoft.com/office/drawing/2014/main" id="{FBE4C0BC-C397-45A4-B6E2-308941A50DD0}"/>
              </a:ext>
            </a:extLst>
          </p:cNvPr>
          <p:cNvSpPr/>
          <p:nvPr/>
        </p:nvSpPr>
        <p:spPr>
          <a:xfrm>
            <a:off x="5049520" y="4043978"/>
            <a:ext cx="1107440" cy="548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rPr>
              <a:t>Adresse</a:t>
            </a:r>
            <a:r>
              <a:rPr lang="en-US" dirty="0">
                <a:solidFill>
                  <a:schemeClr val="bg1"/>
                </a:solidFill>
              </a:rPr>
              <a:t> source</a:t>
            </a:r>
            <a:endParaRPr lang="fr-FR" dirty="0">
              <a:solidFill>
                <a:schemeClr val="bg1"/>
              </a:solidFill>
            </a:endParaRPr>
          </a:p>
        </p:txBody>
      </p:sp>
      <p:sp>
        <p:nvSpPr>
          <p:cNvPr id="8" name="Rectangle 7">
            <a:extLst>
              <a:ext uri="{FF2B5EF4-FFF2-40B4-BE49-F238E27FC236}">
                <a16:creationId xmlns:a16="http://schemas.microsoft.com/office/drawing/2014/main" id="{C6C7446F-0386-47BD-831F-F91361872618}"/>
              </a:ext>
            </a:extLst>
          </p:cNvPr>
          <p:cNvSpPr/>
          <p:nvPr/>
        </p:nvSpPr>
        <p:spPr>
          <a:xfrm>
            <a:off x="3946392" y="4043978"/>
            <a:ext cx="1107440" cy="5486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Adresse</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dest</a:t>
            </a:r>
            <a:r>
              <a:rPr lang="en-US" dirty="0">
                <a:ln w="0"/>
                <a:solidFill>
                  <a:schemeClr val="tx1"/>
                </a:solidFill>
                <a:effectLst>
                  <a:outerShdw blurRad="38100" dist="19050" dir="2700000" algn="tl" rotWithShape="0">
                    <a:schemeClr val="dk1">
                      <a:alpha val="40000"/>
                    </a:schemeClr>
                  </a:outerShdw>
                </a:effectLst>
              </a:rPr>
              <a:t>.</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25977DB3-C7FF-4D56-88F8-DB7CBF07D4DE}"/>
              </a:ext>
            </a:extLst>
          </p:cNvPr>
          <p:cNvSpPr/>
          <p:nvPr/>
        </p:nvSpPr>
        <p:spPr>
          <a:xfrm>
            <a:off x="2841107" y="4043978"/>
            <a:ext cx="1107441"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ln w="0"/>
                <a:solidFill>
                  <a:srgbClr val="FF0000"/>
                </a:solidFill>
                <a:effectLst>
                  <a:outerShdw blurRad="38100" dist="19050" dir="2700000" algn="tl" rotWithShape="0">
                    <a:schemeClr val="dk1">
                      <a:alpha val="40000"/>
                    </a:schemeClr>
                  </a:outerShdw>
                </a:effectLst>
              </a:rPr>
              <a:t>Délimit</a:t>
            </a:r>
            <a:r>
              <a:rPr lang="en-US" dirty="0">
                <a:ln w="0"/>
                <a:solidFill>
                  <a:srgbClr val="FF0000"/>
                </a:solidFill>
                <a:effectLst>
                  <a:outerShdw blurRad="38100" dist="19050" dir="2700000" algn="tl" rotWithShape="0">
                    <a:schemeClr val="dk1">
                      <a:alpha val="40000"/>
                    </a:schemeClr>
                  </a:outerShdw>
                </a:effectLst>
              </a:rPr>
              <a:t>.</a:t>
            </a:r>
            <a:endParaRPr lang="fr-FR" dirty="0">
              <a:ln w="0"/>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AF428F80-B2C6-4152-A60B-2F8EB51A53CD}"/>
              </a:ext>
            </a:extLst>
          </p:cNvPr>
          <p:cNvSpPr/>
          <p:nvPr/>
        </p:nvSpPr>
        <p:spPr>
          <a:xfrm>
            <a:off x="1198881" y="4043978"/>
            <a:ext cx="1644384"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ln w="0"/>
                <a:solidFill>
                  <a:schemeClr val="bg1"/>
                </a:solidFill>
                <a:effectLst>
                  <a:outerShdw blurRad="38100" dist="19050" dir="2700000" algn="tl" rotWithShape="0">
                    <a:schemeClr val="dk1">
                      <a:alpha val="40000"/>
                    </a:schemeClr>
                  </a:outerShdw>
                </a:effectLst>
              </a:rPr>
              <a:t>Préambule</a:t>
            </a:r>
            <a:endParaRPr lang="fr-FR" dirty="0">
              <a:ln w="0"/>
              <a:solidFill>
                <a:schemeClr val="bg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AE5EFA1E-504E-4DA0-A9FA-9F175C8251D6}"/>
              </a:ext>
            </a:extLst>
          </p:cNvPr>
          <p:cNvSpPr/>
          <p:nvPr/>
        </p:nvSpPr>
        <p:spPr>
          <a:xfrm>
            <a:off x="8823192" y="4043978"/>
            <a:ext cx="888232"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CRC</a:t>
            </a:r>
            <a:endParaRPr lang="fr-FR" dirty="0"/>
          </a:p>
        </p:txBody>
      </p:sp>
      <p:cxnSp>
        <p:nvCxnSpPr>
          <p:cNvPr id="12" name="Straight Arrow Connector 11">
            <a:extLst>
              <a:ext uri="{FF2B5EF4-FFF2-40B4-BE49-F238E27FC236}">
                <a16:creationId xmlns:a16="http://schemas.microsoft.com/office/drawing/2014/main" id="{F1AA0426-B664-4D3F-9B8E-D24C6AD14B80}"/>
              </a:ext>
            </a:extLst>
          </p:cNvPr>
          <p:cNvCxnSpPr>
            <a:cxnSpLocks/>
          </p:cNvCxnSpPr>
          <p:nvPr/>
        </p:nvCxnSpPr>
        <p:spPr>
          <a:xfrm flipH="1" flipV="1">
            <a:off x="7816791" y="4719419"/>
            <a:ext cx="234801" cy="503496"/>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14272D22-C8CF-409E-B307-51254825C237}"/>
              </a:ext>
            </a:extLst>
          </p:cNvPr>
          <p:cNvSpPr txBox="1"/>
          <p:nvPr/>
        </p:nvSpPr>
        <p:spPr>
          <a:xfrm>
            <a:off x="6933355" y="5264536"/>
            <a:ext cx="2333953" cy="369332"/>
          </a:xfrm>
          <a:prstGeom prst="rect">
            <a:avLst/>
          </a:prstGeom>
          <a:noFill/>
        </p:spPr>
        <p:txBody>
          <a:bodyPr wrap="square" rtlCol="0">
            <a:spAutoFit/>
          </a:bodyPr>
          <a:lstStyle/>
          <a:p>
            <a:pPr algn="ctr"/>
            <a:r>
              <a:rPr lang="en-US" dirty="0"/>
              <a:t>46 à 1500 octets</a:t>
            </a:r>
          </a:p>
        </p:txBody>
      </p:sp>
      <p:cxnSp>
        <p:nvCxnSpPr>
          <p:cNvPr id="15" name="Straight Arrow Connector 14">
            <a:extLst>
              <a:ext uri="{FF2B5EF4-FFF2-40B4-BE49-F238E27FC236}">
                <a16:creationId xmlns:a16="http://schemas.microsoft.com/office/drawing/2014/main" id="{4BD9AB14-A92A-4AB1-BB58-63F6BF53B194}"/>
              </a:ext>
            </a:extLst>
          </p:cNvPr>
          <p:cNvCxnSpPr>
            <a:cxnSpLocks/>
          </p:cNvCxnSpPr>
          <p:nvPr/>
        </p:nvCxnSpPr>
        <p:spPr>
          <a:xfrm flipH="1">
            <a:off x="6625678" y="3667462"/>
            <a:ext cx="419514" cy="276681"/>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7A034341-6E23-404A-9F2A-0DB41EBD4108}"/>
              </a:ext>
            </a:extLst>
          </p:cNvPr>
          <p:cNvSpPr txBox="1"/>
          <p:nvPr/>
        </p:nvSpPr>
        <p:spPr>
          <a:xfrm>
            <a:off x="6347755" y="3390145"/>
            <a:ext cx="2333953" cy="369332"/>
          </a:xfrm>
          <a:prstGeom prst="rect">
            <a:avLst/>
          </a:prstGeom>
          <a:noFill/>
        </p:spPr>
        <p:txBody>
          <a:bodyPr wrap="square" rtlCol="0">
            <a:spAutoFit/>
          </a:bodyPr>
          <a:lstStyle/>
          <a:p>
            <a:pPr algn="ctr"/>
            <a:r>
              <a:rPr lang="en-US" dirty="0"/>
              <a:t>2 octets</a:t>
            </a:r>
          </a:p>
        </p:txBody>
      </p:sp>
      <p:cxnSp>
        <p:nvCxnSpPr>
          <p:cNvPr id="19" name="Straight Arrow Connector 18">
            <a:extLst>
              <a:ext uri="{FF2B5EF4-FFF2-40B4-BE49-F238E27FC236}">
                <a16:creationId xmlns:a16="http://schemas.microsoft.com/office/drawing/2014/main" id="{926CA346-796E-4DD1-805A-3A2DB574C153}"/>
              </a:ext>
            </a:extLst>
          </p:cNvPr>
          <p:cNvCxnSpPr>
            <a:cxnSpLocks/>
          </p:cNvCxnSpPr>
          <p:nvPr/>
        </p:nvCxnSpPr>
        <p:spPr>
          <a:xfrm flipH="1">
            <a:off x="4501482" y="3705967"/>
            <a:ext cx="419514" cy="276681"/>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20" name="TextBox 19">
            <a:extLst>
              <a:ext uri="{FF2B5EF4-FFF2-40B4-BE49-F238E27FC236}">
                <a16:creationId xmlns:a16="http://schemas.microsoft.com/office/drawing/2014/main" id="{2568E30B-E131-4389-9878-3C939EC2503F}"/>
              </a:ext>
            </a:extLst>
          </p:cNvPr>
          <p:cNvSpPr txBox="1"/>
          <p:nvPr/>
        </p:nvSpPr>
        <p:spPr>
          <a:xfrm>
            <a:off x="4228335" y="3490636"/>
            <a:ext cx="2333953" cy="369332"/>
          </a:xfrm>
          <a:prstGeom prst="rect">
            <a:avLst/>
          </a:prstGeom>
          <a:noFill/>
        </p:spPr>
        <p:txBody>
          <a:bodyPr wrap="square" rtlCol="0">
            <a:spAutoFit/>
          </a:bodyPr>
          <a:lstStyle/>
          <a:p>
            <a:pPr algn="ctr"/>
            <a:r>
              <a:rPr lang="en-US" dirty="0"/>
              <a:t>6 octets</a:t>
            </a:r>
          </a:p>
        </p:txBody>
      </p:sp>
      <p:cxnSp>
        <p:nvCxnSpPr>
          <p:cNvPr id="21" name="Straight Arrow Connector 20">
            <a:extLst>
              <a:ext uri="{FF2B5EF4-FFF2-40B4-BE49-F238E27FC236}">
                <a16:creationId xmlns:a16="http://schemas.microsoft.com/office/drawing/2014/main" id="{91B5DDA8-3546-49B4-8008-8556098F960C}"/>
              </a:ext>
            </a:extLst>
          </p:cNvPr>
          <p:cNvCxnSpPr>
            <a:cxnSpLocks/>
          </p:cNvCxnSpPr>
          <p:nvPr/>
        </p:nvCxnSpPr>
        <p:spPr>
          <a:xfrm flipH="1" flipV="1">
            <a:off x="5603240" y="4719419"/>
            <a:ext cx="234801" cy="503496"/>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22" name="TextBox 21">
            <a:extLst>
              <a:ext uri="{FF2B5EF4-FFF2-40B4-BE49-F238E27FC236}">
                <a16:creationId xmlns:a16="http://schemas.microsoft.com/office/drawing/2014/main" id="{EFA10907-1F1B-49FD-9B7A-E220F8D88C5A}"/>
              </a:ext>
            </a:extLst>
          </p:cNvPr>
          <p:cNvSpPr txBox="1"/>
          <p:nvPr/>
        </p:nvSpPr>
        <p:spPr>
          <a:xfrm>
            <a:off x="4700311" y="5264536"/>
            <a:ext cx="2333953" cy="369332"/>
          </a:xfrm>
          <a:prstGeom prst="rect">
            <a:avLst/>
          </a:prstGeom>
          <a:noFill/>
        </p:spPr>
        <p:txBody>
          <a:bodyPr wrap="square" rtlCol="0">
            <a:spAutoFit/>
          </a:bodyPr>
          <a:lstStyle/>
          <a:p>
            <a:pPr algn="ctr"/>
            <a:r>
              <a:rPr lang="en-US" dirty="0"/>
              <a:t>6 octets</a:t>
            </a:r>
          </a:p>
        </p:txBody>
      </p:sp>
      <p:cxnSp>
        <p:nvCxnSpPr>
          <p:cNvPr id="23" name="Straight Arrow Connector 22">
            <a:extLst>
              <a:ext uri="{FF2B5EF4-FFF2-40B4-BE49-F238E27FC236}">
                <a16:creationId xmlns:a16="http://schemas.microsoft.com/office/drawing/2014/main" id="{CCB2F06A-4A08-4DED-ACA1-077610C8C2C9}"/>
              </a:ext>
            </a:extLst>
          </p:cNvPr>
          <p:cNvCxnSpPr>
            <a:cxnSpLocks/>
          </p:cNvCxnSpPr>
          <p:nvPr/>
        </p:nvCxnSpPr>
        <p:spPr>
          <a:xfrm flipH="1" flipV="1">
            <a:off x="3446889" y="4719419"/>
            <a:ext cx="234801" cy="503496"/>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24" name="TextBox 23">
            <a:extLst>
              <a:ext uri="{FF2B5EF4-FFF2-40B4-BE49-F238E27FC236}">
                <a16:creationId xmlns:a16="http://schemas.microsoft.com/office/drawing/2014/main" id="{45A6C01D-13FD-4E96-A67D-E4E67DB36FDD}"/>
              </a:ext>
            </a:extLst>
          </p:cNvPr>
          <p:cNvSpPr txBox="1"/>
          <p:nvPr/>
        </p:nvSpPr>
        <p:spPr>
          <a:xfrm>
            <a:off x="2467267" y="5264536"/>
            <a:ext cx="2333953" cy="369332"/>
          </a:xfrm>
          <a:prstGeom prst="rect">
            <a:avLst/>
          </a:prstGeom>
          <a:noFill/>
        </p:spPr>
        <p:txBody>
          <a:bodyPr wrap="square" rtlCol="0">
            <a:spAutoFit/>
          </a:bodyPr>
          <a:lstStyle/>
          <a:p>
            <a:pPr algn="ctr"/>
            <a:r>
              <a:rPr lang="en-US" dirty="0"/>
              <a:t>1 octet</a:t>
            </a:r>
          </a:p>
        </p:txBody>
      </p:sp>
      <p:cxnSp>
        <p:nvCxnSpPr>
          <p:cNvPr id="25" name="Straight Arrow Connector 24">
            <a:extLst>
              <a:ext uri="{FF2B5EF4-FFF2-40B4-BE49-F238E27FC236}">
                <a16:creationId xmlns:a16="http://schemas.microsoft.com/office/drawing/2014/main" id="{2A08C0AB-6AD6-4789-984E-BC8CB14AA055}"/>
              </a:ext>
            </a:extLst>
          </p:cNvPr>
          <p:cNvCxnSpPr>
            <a:cxnSpLocks/>
          </p:cNvCxnSpPr>
          <p:nvPr/>
        </p:nvCxnSpPr>
        <p:spPr>
          <a:xfrm flipH="1">
            <a:off x="1901278" y="3667462"/>
            <a:ext cx="419514" cy="276681"/>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26" name="TextBox 25">
            <a:extLst>
              <a:ext uri="{FF2B5EF4-FFF2-40B4-BE49-F238E27FC236}">
                <a16:creationId xmlns:a16="http://schemas.microsoft.com/office/drawing/2014/main" id="{21E45CB3-F20D-4009-A05E-D53D7D78C78A}"/>
              </a:ext>
            </a:extLst>
          </p:cNvPr>
          <p:cNvSpPr txBox="1"/>
          <p:nvPr/>
        </p:nvSpPr>
        <p:spPr>
          <a:xfrm>
            <a:off x="1623355" y="3390145"/>
            <a:ext cx="2333953" cy="369332"/>
          </a:xfrm>
          <a:prstGeom prst="rect">
            <a:avLst/>
          </a:prstGeom>
          <a:noFill/>
        </p:spPr>
        <p:txBody>
          <a:bodyPr wrap="square" rtlCol="0">
            <a:spAutoFit/>
          </a:bodyPr>
          <a:lstStyle/>
          <a:p>
            <a:pPr algn="ctr"/>
            <a:r>
              <a:rPr lang="en-US" dirty="0"/>
              <a:t>7 octets</a:t>
            </a:r>
          </a:p>
        </p:txBody>
      </p:sp>
      <p:cxnSp>
        <p:nvCxnSpPr>
          <p:cNvPr id="27" name="Straight Arrow Connector 26">
            <a:extLst>
              <a:ext uri="{FF2B5EF4-FFF2-40B4-BE49-F238E27FC236}">
                <a16:creationId xmlns:a16="http://schemas.microsoft.com/office/drawing/2014/main" id="{8FD0C68B-8901-487B-9886-A532DC20E80E}"/>
              </a:ext>
            </a:extLst>
          </p:cNvPr>
          <p:cNvCxnSpPr>
            <a:cxnSpLocks/>
          </p:cNvCxnSpPr>
          <p:nvPr/>
        </p:nvCxnSpPr>
        <p:spPr>
          <a:xfrm flipH="1">
            <a:off x="9175838" y="3667462"/>
            <a:ext cx="419514" cy="276681"/>
          </a:xfrm>
          <a:prstGeom prst="straightConnector1">
            <a:avLst/>
          </a:prstGeom>
          <a:ln w="22225">
            <a:solidFill>
              <a:schemeClr val="tx1">
                <a:lumMod val="95000"/>
              </a:schemeClr>
            </a:solidFill>
            <a:tailEnd type="triangle" w="lg" len="lg"/>
          </a:ln>
        </p:spPr>
        <p:style>
          <a:lnRef idx="1">
            <a:schemeClr val="accent3"/>
          </a:lnRef>
          <a:fillRef idx="0">
            <a:schemeClr val="accent3"/>
          </a:fillRef>
          <a:effectRef idx="0">
            <a:schemeClr val="accent3"/>
          </a:effectRef>
          <a:fontRef idx="minor">
            <a:schemeClr val="tx1"/>
          </a:fontRef>
        </p:style>
      </p:cxnSp>
      <p:sp>
        <p:nvSpPr>
          <p:cNvPr id="28" name="TextBox 27">
            <a:extLst>
              <a:ext uri="{FF2B5EF4-FFF2-40B4-BE49-F238E27FC236}">
                <a16:creationId xmlns:a16="http://schemas.microsoft.com/office/drawing/2014/main" id="{B23865F0-4E94-43BB-A8D6-41D00120ABEB}"/>
              </a:ext>
            </a:extLst>
          </p:cNvPr>
          <p:cNvSpPr txBox="1"/>
          <p:nvPr/>
        </p:nvSpPr>
        <p:spPr>
          <a:xfrm>
            <a:off x="8897915" y="3390145"/>
            <a:ext cx="2333953" cy="369332"/>
          </a:xfrm>
          <a:prstGeom prst="rect">
            <a:avLst/>
          </a:prstGeom>
          <a:noFill/>
        </p:spPr>
        <p:txBody>
          <a:bodyPr wrap="square" rtlCol="0">
            <a:spAutoFit/>
          </a:bodyPr>
          <a:lstStyle/>
          <a:p>
            <a:pPr algn="ctr"/>
            <a:r>
              <a:rPr lang="en-US" dirty="0"/>
              <a:t>4 octets</a:t>
            </a:r>
          </a:p>
        </p:txBody>
      </p:sp>
    </p:spTree>
    <p:extLst>
      <p:ext uri="{BB962C8B-B14F-4D97-AF65-F5344CB8AC3E}">
        <p14:creationId xmlns:p14="http://schemas.microsoft.com/office/powerpoint/2010/main" val="261627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F038-FAA6-41E8-B85A-96C6FAFBC4B4}"/>
              </a:ext>
            </a:extLst>
          </p:cNvPr>
          <p:cNvSpPr>
            <a:spLocks noGrp="1"/>
          </p:cNvSpPr>
          <p:nvPr>
            <p:ph type="title"/>
          </p:nvPr>
        </p:nvSpPr>
        <p:spPr/>
        <p:txBody>
          <a:bodyPr/>
          <a:lstStyle/>
          <a:p>
            <a:r>
              <a:rPr lang="en-US" dirty="0"/>
              <a:t>Hello world : </a:t>
            </a:r>
            <a:r>
              <a:rPr lang="en-US" dirty="0" err="1"/>
              <a:t>couche</a:t>
            </a:r>
            <a:r>
              <a:rPr lang="en-US" dirty="0"/>
              <a:t> liaison</a:t>
            </a:r>
            <a:endParaRPr lang="fr-FR" dirty="0"/>
          </a:p>
        </p:txBody>
      </p:sp>
      <p:pic>
        <p:nvPicPr>
          <p:cNvPr id="6" name="Picture 5">
            <a:extLst>
              <a:ext uri="{FF2B5EF4-FFF2-40B4-BE49-F238E27FC236}">
                <a16:creationId xmlns:a16="http://schemas.microsoft.com/office/drawing/2014/main" id="{8134C2CC-D2D6-42E1-8DC3-01262A33D2C1}"/>
              </a:ext>
            </a:extLst>
          </p:cNvPr>
          <p:cNvPicPr>
            <a:picLocks noChangeAspect="1"/>
          </p:cNvPicPr>
          <p:nvPr/>
        </p:nvPicPr>
        <p:blipFill>
          <a:blip r:embed="rId2"/>
          <a:stretch>
            <a:fillRect/>
          </a:stretch>
        </p:blipFill>
        <p:spPr>
          <a:xfrm>
            <a:off x="646111" y="4480560"/>
            <a:ext cx="10918866" cy="1924722"/>
          </a:xfrm>
          <a:prstGeom prst="rect">
            <a:avLst/>
          </a:prstGeom>
        </p:spPr>
      </p:pic>
      <p:pic>
        <p:nvPicPr>
          <p:cNvPr id="7" name="Picture 6">
            <a:extLst>
              <a:ext uri="{FF2B5EF4-FFF2-40B4-BE49-F238E27FC236}">
                <a16:creationId xmlns:a16="http://schemas.microsoft.com/office/drawing/2014/main" id="{ABD6AF81-A37F-4C28-82BF-DF0F6362F640}"/>
              </a:ext>
            </a:extLst>
          </p:cNvPr>
          <p:cNvPicPr>
            <a:picLocks noChangeAspect="1"/>
          </p:cNvPicPr>
          <p:nvPr/>
        </p:nvPicPr>
        <p:blipFill>
          <a:blip r:embed="rId3"/>
          <a:stretch>
            <a:fillRect/>
          </a:stretch>
        </p:blipFill>
        <p:spPr>
          <a:xfrm>
            <a:off x="1763711" y="2194559"/>
            <a:ext cx="1239047" cy="878757"/>
          </a:xfrm>
          <a:prstGeom prst="rect">
            <a:avLst/>
          </a:prstGeom>
        </p:spPr>
      </p:pic>
      <p:sp>
        <p:nvSpPr>
          <p:cNvPr id="8" name="TextBox 7">
            <a:extLst>
              <a:ext uri="{FF2B5EF4-FFF2-40B4-BE49-F238E27FC236}">
                <a16:creationId xmlns:a16="http://schemas.microsoft.com/office/drawing/2014/main" id="{0FFD5FE0-3190-433A-8D5F-9D29C1FD62E6}"/>
              </a:ext>
            </a:extLst>
          </p:cNvPr>
          <p:cNvSpPr txBox="1"/>
          <p:nvPr/>
        </p:nvSpPr>
        <p:spPr>
          <a:xfrm>
            <a:off x="792480" y="3182776"/>
            <a:ext cx="2926080" cy="646331"/>
          </a:xfrm>
          <a:prstGeom prst="rect">
            <a:avLst/>
          </a:prstGeom>
          <a:noFill/>
        </p:spPr>
        <p:txBody>
          <a:bodyPr wrap="square" rtlCol="0">
            <a:spAutoFit/>
          </a:bodyPr>
          <a:lstStyle/>
          <a:p>
            <a:pPr algn="ctr"/>
            <a:r>
              <a:rPr lang="en-US" dirty="0"/>
              <a:t>PC 1</a:t>
            </a:r>
          </a:p>
          <a:p>
            <a:pPr algn="ctr"/>
            <a:r>
              <a:rPr lang="en-US" dirty="0"/>
              <a:t>c2 : 90 : dc : 8f : 5a : </a:t>
            </a:r>
            <a:r>
              <a:rPr lang="en-US" dirty="0" err="1"/>
              <a:t>ea</a:t>
            </a:r>
            <a:endParaRPr lang="fr-FR" dirty="0"/>
          </a:p>
        </p:txBody>
      </p:sp>
      <p:pic>
        <p:nvPicPr>
          <p:cNvPr id="9" name="Picture 8">
            <a:extLst>
              <a:ext uri="{FF2B5EF4-FFF2-40B4-BE49-F238E27FC236}">
                <a16:creationId xmlns:a16="http://schemas.microsoft.com/office/drawing/2014/main" id="{0BBF4469-C60B-4677-9417-79CEDBAA782F}"/>
              </a:ext>
            </a:extLst>
          </p:cNvPr>
          <p:cNvPicPr>
            <a:picLocks noChangeAspect="1"/>
          </p:cNvPicPr>
          <p:nvPr/>
        </p:nvPicPr>
        <p:blipFill>
          <a:blip r:embed="rId3"/>
          <a:stretch>
            <a:fillRect/>
          </a:stretch>
        </p:blipFill>
        <p:spPr>
          <a:xfrm>
            <a:off x="7951151" y="2194559"/>
            <a:ext cx="1239047" cy="878757"/>
          </a:xfrm>
          <a:prstGeom prst="rect">
            <a:avLst/>
          </a:prstGeom>
        </p:spPr>
      </p:pic>
      <p:sp>
        <p:nvSpPr>
          <p:cNvPr id="10" name="TextBox 9">
            <a:extLst>
              <a:ext uri="{FF2B5EF4-FFF2-40B4-BE49-F238E27FC236}">
                <a16:creationId xmlns:a16="http://schemas.microsoft.com/office/drawing/2014/main" id="{063A7182-FAE0-4D67-93D4-607C9CA5F62E}"/>
              </a:ext>
            </a:extLst>
          </p:cNvPr>
          <p:cNvSpPr txBox="1"/>
          <p:nvPr/>
        </p:nvSpPr>
        <p:spPr>
          <a:xfrm>
            <a:off x="7124754" y="3182776"/>
            <a:ext cx="2926080" cy="646331"/>
          </a:xfrm>
          <a:prstGeom prst="rect">
            <a:avLst/>
          </a:prstGeom>
          <a:noFill/>
        </p:spPr>
        <p:txBody>
          <a:bodyPr wrap="square" rtlCol="0">
            <a:spAutoFit/>
          </a:bodyPr>
          <a:lstStyle/>
          <a:p>
            <a:pPr algn="ctr"/>
            <a:r>
              <a:rPr lang="en-US" dirty="0"/>
              <a:t>PC 2</a:t>
            </a:r>
          </a:p>
          <a:p>
            <a:pPr algn="ctr"/>
            <a:r>
              <a:rPr lang="en-US" dirty="0"/>
              <a:t>72 : 01 : ac : dc : f1 : 61</a:t>
            </a:r>
            <a:endParaRPr lang="fr-FR" dirty="0"/>
          </a:p>
        </p:txBody>
      </p:sp>
      <p:sp>
        <p:nvSpPr>
          <p:cNvPr id="11" name="Arrow: Right 10">
            <a:extLst>
              <a:ext uri="{FF2B5EF4-FFF2-40B4-BE49-F238E27FC236}">
                <a16:creationId xmlns:a16="http://schemas.microsoft.com/office/drawing/2014/main" id="{428F64EB-C1A0-413A-B379-FBF6AB6AC400}"/>
              </a:ext>
            </a:extLst>
          </p:cNvPr>
          <p:cNvSpPr/>
          <p:nvPr/>
        </p:nvSpPr>
        <p:spPr>
          <a:xfrm>
            <a:off x="3820160" y="2794000"/>
            <a:ext cx="3454400"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E3406279-30B7-41BA-81E0-A58C37392CF0}"/>
              </a:ext>
            </a:extLst>
          </p:cNvPr>
          <p:cNvSpPr txBox="1"/>
          <p:nvPr/>
        </p:nvSpPr>
        <p:spPr>
          <a:xfrm>
            <a:off x="4257040" y="2424668"/>
            <a:ext cx="2692400" cy="369332"/>
          </a:xfrm>
          <a:prstGeom prst="rect">
            <a:avLst/>
          </a:prstGeom>
          <a:noFill/>
        </p:spPr>
        <p:txBody>
          <a:bodyPr wrap="square" rtlCol="0">
            <a:spAutoFit/>
          </a:bodyPr>
          <a:lstStyle/>
          <a:p>
            <a:r>
              <a:rPr lang="en-US" dirty="0"/>
              <a:t>PC1 </a:t>
            </a:r>
            <a:r>
              <a:rPr lang="en-US" dirty="0">
                <a:sym typeface="Wingdings" panose="05000000000000000000" pitchFamily="2" charset="2"/>
              </a:rPr>
              <a:t> PC2 : "bonjour"</a:t>
            </a:r>
            <a:endParaRPr lang="fr-FR" dirty="0"/>
          </a:p>
        </p:txBody>
      </p:sp>
      <p:sp>
        <p:nvSpPr>
          <p:cNvPr id="13" name="TextBox 12">
            <a:extLst>
              <a:ext uri="{FF2B5EF4-FFF2-40B4-BE49-F238E27FC236}">
                <a16:creationId xmlns:a16="http://schemas.microsoft.com/office/drawing/2014/main" id="{75421562-3AC1-4ADD-9D5A-3BDB7205C9FC}"/>
              </a:ext>
            </a:extLst>
          </p:cNvPr>
          <p:cNvSpPr txBox="1"/>
          <p:nvPr/>
        </p:nvSpPr>
        <p:spPr>
          <a:xfrm>
            <a:off x="10440669" y="542947"/>
            <a:ext cx="714375" cy="600164"/>
          </a:xfrm>
          <a:prstGeom prst="rect">
            <a:avLst/>
          </a:prstGeom>
          <a:noFill/>
        </p:spPr>
        <p:txBody>
          <a:bodyPr wrap="square" rtlCol="0">
            <a:spAutoFit/>
          </a:bodyPr>
          <a:lstStyle/>
          <a:p>
            <a:r>
              <a:rPr lang="en-US" sz="3300" dirty="0"/>
              <a:t>21</a:t>
            </a:r>
            <a:endParaRPr lang="fr-FR" sz="3300" dirty="0"/>
          </a:p>
        </p:txBody>
      </p:sp>
      <p:sp>
        <p:nvSpPr>
          <p:cNvPr id="3" name="Oval 2">
            <a:extLst>
              <a:ext uri="{FF2B5EF4-FFF2-40B4-BE49-F238E27FC236}">
                <a16:creationId xmlns:a16="http://schemas.microsoft.com/office/drawing/2014/main" id="{85BAE662-4F59-431A-9824-CF565A8D14E4}"/>
              </a:ext>
            </a:extLst>
          </p:cNvPr>
          <p:cNvSpPr/>
          <p:nvPr/>
        </p:nvSpPr>
        <p:spPr>
          <a:xfrm>
            <a:off x="2799397" y="4689616"/>
            <a:ext cx="2334578" cy="33958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val 13">
            <a:extLst>
              <a:ext uri="{FF2B5EF4-FFF2-40B4-BE49-F238E27FC236}">
                <a16:creationId xmlns:a16="http://schemas.microsoft.com/office/drawing/2014/main" id="{0A251F26-0BA1-4F32-BBBF-040877E78749}"/>
              </a:ext>
            </a:extLst>
          </p:cNvPr>
          <p:cNvSpPr/>
          <p:nvPr/>
        </p:nvSpPr>
        <p:spPr>
          <a:xfrm>
            <a:off x="7229157" y="4679456"/>
            <a:ext cx="2334578" cy="33958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Straight Arrow Connector 4">
            <a:extLst>
              <a:ext uri="{FF2B5EF4-FFF2-40B4-BE49-F238E27FC236}">
                <a16:creationId xmlns:a16="http://schemas.microsoft.com/office/drawing/2014/main" id="{51E093FF-08D3-4D76-A147-EF830C6099C0}"/>
              </a:ext>
            </a:extLst>
          </p:cNvPr>
          <p:cNvCxnSpPr>
            <a:cxnSpLocks/>
          </p:cNvCxnSpPr>
          <p:nvPr/>
        </p:nvCxnSpPr>
        <p:spPr>
          <a:xfrm flipH="1" flipV="1">
            <a:off x="3002758" y="3827301"/>
            <a:ext cx="574196" cy="878508"/>
          </a:xfrm>
          <a:prstGeom prst="straightConnector1">
            <a:avLst/>
          </a:prstGeom>
          <a:ln w="2222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89728D7-E838-4B25-9FEC-D2C6F15D6229}"/>
              </a:ext>
            </a:extLst>
          </p:cNvPr>
          <p:cNvCxnSpPr>
            <a:cxnSpLocks/>
            <a:stCxn id="14" idx="0"/>
            <a:endCxn id="10" idx="2"/>
          </p:cNvCxnSpPr>
          <p:nvPr/>
        </p:nvCxnSpPr>
        <p:spPr>
          <a:xfrm flipV="1">
            <a:off x="8396446" y="3829107"/>
            <a:ext cx="191348" cy="850349"/>
          </a:xfrm>
          <a:prstGeom prst="straightConnector1">
            <a:avLst/>
          </a:prstGeom>
          <a:ln w="2222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B83118E-0E54-48F1-9F75-8C6B1D3E72C4}"/>
              </a:ext>
            </a:extLst>
          </p:cNvPr>
          <p:cNvSpPr/>
          <p:nvPr/>
        </p:nvSpPr>
        <p:spPr>
          <a:xfrm>
            <a:off x="1763077" y="5847856"/>
            <a:ext cx="1813877" cy="33958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Arrow Connector 21">
            <a:extLst>
              <a:ext uri="{FF2B5EF4-FFF2-40B4-BE49-F238E27FC236}">
                <a16:creationId xmlns:a16="http://schemas.microsoft.com/office/drawing/2014/main" id="{9C28B4C8-A8CB-42FF-BCD9-767892DA0097}"/>
              </a:ext>
            </a:extLst>
          </p:cNvPr>
          <p:cNvCxnSpPr>
            <a:cxnSpLocks/>
          </p:cNvCxnSpPr>
          <p:nvPr/>
        </p:nvCxnSpPr>
        <p:spPr>
          <a:xfrm flipV="1">
            <a:off x="3395054" y="2976953"/>
            <a:ext cx="2753759" cy="2870903"/>
          </a:xfrm>
          <a:prstGeom prst="straightConnector1">
            <a:avLst/>
          </a:prstGeom>
          <a:ln w="2222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53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0704-6217-4F71-80B2-2E8F782771ED}"/>
              </a:ext>
            </a:extLst>
          </p:cNvPr>
          <p:cNvSpPr>
            <a:spLocks noGrp="1"/>
          </p:cNvSpPr>
          <p:nvPr>
            <p:ph type="title"/>
          </p:nvPr>
        </p:nvSpPr>
        <p:spPr/>
        <p:txBody>
          <a:bodyPr/>
          <a:lstStyle/>
          <a:p>
            <a:r>
              <a:rPr lang="en-US" dirty="0" err="1"/>
              <a:t>Protocoles</a:t>
            </a:r>
            <a:r>
              <a:rPr lang="en-US" dirty="0"/>
              <a:t> </a:t>
            </a:r>
            <a:r>
              <a:rPr lang="en-US" dirty="0" err="1"/>
              <a:t>couche</a:t>
            </a:r>
            <a:r>
              <a:rPr lang="en-US" dirty="0"/>
              <a:t> 2</a:t>
            </a:r>
            <a:endParaRPr lang="fr-FR" dirty="0"/>
          </a:p>
        </p:txBody>
      </p:sp>
      <p:graphicFrame>
        <p:nvGraphicFramePr>
          <p:cNvPr id="6" name="Content Placeholder 2">
            <a:extLst>
              <a:ext uri="{FF2B5EF4-FFF2-40B4-BE49-F238E27FC236}">
                <a16:creationId xmlns:a16="http://schemas.microsoft.com/office/drawing/2014/main" id="{321ADEAE-4EAA-9F19-8174-59868570A798}"/>
              </a:ext>
            </a:extLst>
          </p:cNvPr>
          <p:cNvGraphicFramePr>
            <a:graphicFrameLocks noGrp="1"/>
          </p:cNvGraphicFramePr>
          <p:nvPr>
            <p:ph idx="1"/>
            <p:extLst>
              <p:ext uri="{D42A27DB-BD31-4B8C-83A1-F6EECF244321}">
                <p14:modId xmlns:p14="http://schemas.microsoft.com/office/powerpoint/2010/main" val="2828746458"/>
              </p:ext>
            </p:extLst>
          </p:nvPr>
        </p:nvGraphicFramePr>
        <p:xfrm>
          <a:off x="404286" y="2019788"/>
          <a:ext cx="10750758"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CD8F64C-F5A8-408A-A441-2208E09E722E}"/>
              </a:ext>
            </a:extLst>
          </p:cNvPr>
          <p:cNvSpPr txBox="1"/>
          <p:nvPr/>
        </p:nvSpPr>
        <p:spPr>
          <a:xfrm>
            <a:off x="10440669" y="542947"/>
            <a:ext cx="714375" cy="600164"/>
          </a:xfrm>
          <a:prstGeom prst="rect">
            <a:avLst/>
          </a:prstGeom>
          <a:noFill/>
        </p:spPr>
        <p:txBody>
          <a:bodyPr wrap="square" rtlCol="0">
            <a:spAutoFit/>
          </a:bodyPr>
          <a:lstStyle/>
          <a:p>
            <a:r>
              <a:rPr lang="en-US" sz="3300" dirty="0"/>
              <a:t>22</a:t>
            </a:r>
            <a:endParaRPr lang="fr-FR" sz="3300" dirty="0"/>
          </a:p>
        </p:txBody>
      </p:sp>
    </p:spTree>
    <p:extLst>
      <p:ext uri="{BB962C8B-B14F-4D97-AF65-F5344CB8AC3E}">
        <p14:creationId xmlns:p14="http://schemas.microsoft.com/office/powerpoint/2010/main" val="553622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La couche réseau</a:t>
            </a:r>
            <a:br>
              <a:rPr lang="en-US" sz="8000" b="0" i="0" kern="1200">
                <a:solidFill>
                  <a:schemeClr val="tx2"/>
                </a:solidFill>
                <a:latin typeface="+mj-lt"/>
                <a:ea typeface="+mj-ea"/>
                <a:cs typeface="+mj-cs"/>
              </a:rPr>
            </a:br>
            <a:endParaRPr lang="en-US" sz="8000" b="0" i="0" kern="1200">
              <a:solidFill>
                <a:schemeClr val="tx2"/>
              </a:solidFill>
              <a:latin typeface="+mj-lt"/>
              <a:ea typeface="+mj-ea"/>
              <a:cs typeface="+mj-cs"/>
            </a:endParaRPr>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b="0" i="0" kern="1200" cap="all">
              <a:solidFill>
                <a:schemeClr val="bg2"/>
              </a:solidFill>
              <a:latin typeface="+mj-lt"/>
              <a:ea typeface="+mj-ea"/>
              <a:cs typeface="+mj-cs"/>
            </a:endParaRPr>
          </a:p>
        </p:txBody>
      </p:sp>
    </p:spTree>
    <p:extLst>
      <p:ext uri="{BB962C8B-B14F-4D97-AF65-F5344CB8AC3E}">
        <p14:creationId xmlns:p14="http://schemas.microsoft.com/office/powerpoint/2010/main" val="409735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4CF2-F239-4B8C-91B5-8DA5880E081B}"/>
              </a:ext>
            </a:extLst>
          </p:cNvPr>
          <p:cNvSpPr>
            <a:spLocks noGrp="1"/>
          </p:cNvSpPr>
          <p:nvPr>
            <p:ph type="title"/>
          </p:nvPr>
        </p:nvSpPr>
        <p:spPr/>
        <p:txBody>
          <a:bodyPr/>
          <a:lstStyle/>
          <a:p>
            <a:r>
              <a:rPr lang="en-US" dirty="0"/>
              <a:t>La </a:t>
            </a:r>
            <a:r>
              <a:rPr lang="en-US" dirty="0" err="1"/>
              <a:t>couche</a:t>
            </a:r>
            <a:r>
              <a:rPr lang="en-US" dirty="0"/>
              <a:t> </a:t>
            </a:r>
            <a:r>
              <a:rPr lang="en-US" dirty="0" err="1"/>
              <a:t>réseau</a:t>
            </a:r>
            <a:endParaRPr lang="fr-FR" dirty="0"/>
          </a:p>
        </p:txBody>
      </p:sp>
      <p:sp>
        <p:nvSpPr>
          <p:cNvPr id="4" name="Content Placeholder 2">
            <a:extLst>
              <a:ext uri="{FF2B5EF4-FFF2-40B4-BE49-F238E27FC236}">
                <a16:creationId xmlns:a16="http://schemas.microsoft.com/office/drawing/2014/main" id="{51F72EC9-8375-4033-AE02-9E5C93807CC8}"/>
              </a:ext>
            </a:extLst>
          </p:cNvPr>
          <p:cNvSpPr txBox="1">
            <a:spLocks/>
          </p:cNvSpPr>
          <p:nvPr/>
        </p:nvSpPr>
        <p:spPr>
          <a:xfrm>
            <a:off x="5056556" y="2052918"/>
            <a:ext cx="651277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u="sng" dirty="0"/>
              <a:t>La </a:t>
            </a:r>
            <a:r>
              <a:rPr lang="en-US" b="1" u="sng" dirty="0" err="1"/>
              <a:t>couche</a:t>
            </a:r>
            <a:r>
              <a:rPr lang="en-US" b="1" u="sng" dirty="0"/>
              <a:t> </a:t>
            </a:r>
            <a:r>
              <a:rPr lang="en-US" b="1" u="sng" dirty="0" err="1"/>
              <a:t>réseau</a:t>
            </a:r>
            <a:endParaRPr lang="en-US" b="1" u="sng" dirty="0"/>
          </a:p>
          <a:p>
            <a:endParaRPr lang="en-US" dirty="0"/>
          </a:p>
          <a:p>
            <a:r>
              <a:rPr lang="en-US" dirty="0" err="1"/>
              <a:t>Interopérabilité</a:t>
            </a:r>
            <a:r>
              <a:rPr lang="en-US" dirty="0"/>
              <a:t> entre les media physiques</a:t>
            </a:r>
          </a:p>
          <a:p>
            <a:r>
              <a:rPr lang="en-US" dirty="0"/>
              <a:t>Couche liaison : communication </a:t>
            </a:r>
            <a:r>
              <a:rPr lang="en-US" dirty="0" err="1"/>
              <a:t>même</a:t>
            </a:r>
            <a:r>
              <a:rPr lang="en-US" dirty="0"/>
              <a:t> medium</a:t>
            </a:r>
            <a:endParaRPr lang="fr-FR" dirty="0"/>
          </a:p>
          <a:p>
            <a:r>
              <a:rPr lang="fr-FR" dirty="0"/>
              <a:t>Couche réseau : la communication sur deux media physiques différents </a:t>
            </a:r>
            <a:endParaRPr lang="fr-FR" i="1" dirty="0"/>
          </a:p>
          <a:p>
            <a:r>
              <a:rPr lang="en-US" dirty="0">
                <a:sym typeface="Wingdings" panose="05000000000000000000" pitchFamily="2" charset="2"/>
              </a:rPr>
              <a:t>Par </a:t>
            </a:r>
            <a:r>
              <a:rPr lang="en-US" dirty="0" err="1">
                <a:sym typeface="Wingdings" panose="05000000000000000000" pitchFamily="2" charset="2"/>
              </a:rPr>
              <a:t>exemple</a:t>
            </a:r>
            <a:r>
              <a:rPr lang="en-US" dirty="0">
                <a:sym typeface="Wingdings" panose="05000000000000000000" pitchFamily="2" charset="2"/>
              </a:rPr>
              <a:t> : </a:t>
            </a:r>
            <a:r>
              <a:rPr lang="en-US" dirty="0" err="1">
                <a:sym typeface="Wingdings" panose="05000000000000000000" pitchFamily="2" charset="2"/>
              </a:rPr>
              <a:t>communiquer</a:t>
            </a:r>
            <a:r>
              <a:rPr lang="en-US" dirty="0">
                <a:sym typeface="Wingdings" panose="05000000000000000000" pitchFamily="2" charset="2"/>
              </a:rPr>
              <a:t> avec un </a:t>
            </a:r>
            <a:r>
              <a:rPr lang="en-US" dirty="0" err="1">
                <a:sym typeface="Wingdings" panose="05000000000000000000" pitchFamily="2" charset="2"/>
              </a:rPr>
              <a:t>voisin</a:t>
            </a:r>
            <a:r>
              <a:rPr lang="en-US" dirty="0">
                <a:sym typeface="Wingdings" panose="05000000000000000000" pitchFamily="2" charset="2"/>
              </a:rPr>
              <a:t>/</a:t>
            </a:r>
            <a:r>
              <a:rPr lang="en-US" dirty="0" err="1">
                <a:sym typeface="Wingdings" panose="05000000000000000000" pitchFamily="2" charset="2"/>
              </a:rPr>
              <a:t>ami</a:t>
            </a:r>
            <a:endParaRPr lang="en-US" dirty="0">
              <a:sym typeface="Wingdings" panose="05000000000000000000" pitchFamily="2" charset="2"/>
            </a:endParaRPr>
          </a:p>
          <a:p>
            <a:pPr lvl="1"/>
            <a:r>
              <a:rPr lang="en-US" dirty="0">
                <a:sym typeface="Wingdings" panose="05000000000000000000" pitchFamily="2" charset="2"/>
              </a:rPr>
              <a:t>Notre </a:t>
            </a:r>
            <a:r>
              <a:rPr lang="en-US" dirty="0" err="1">
                <a:sym typeface="Wingdings" panose="05000000000000000000" pitchFamily="2" charset="2"/>
              </a:rPr>
              <a:t>réseau</a:t>
            </a:r>
            <a:r>
              <a:rPr lang="en-US" dirty="0">
                <a:sym typeface="Wingdings" panose="05000000000000000000" pitchFamily="2" charset="2"/>
              </a:rPr>
              <a:t> = 1 </a:t>
            </a:r>
            <a:r>
              <a:rPr lang="en-US" dirty="0" err="1">
                <a:sym typeface="Wingdings" panose="05000000000000000000" pitchFamily="2" charset="2"/>
              </a:rPr>
              <a:t>médium</a:t>
            </a:r>
            <a:r>
              <a:rPr lang="en-US" dirty="0">
                <a:sym typeface="Wingdings" panose="05000000000000000000" pitchFamily="2" charset="2"/>
              </a:rPr>
              <a:t> physique</a:t>
            </a:r>
          </a:p>
          <a:p>
            <a:pPr lvl="1"/>
            <a:r>
              <a:rPr lang="en-US" dirty="0">
                <a:sym typeface="Wingdings" panose="05000000000000000000" pitchFamily="2" charset="2"/>
              </a:rPr>
              <a:t>Son </a:t>
            </a:r>
            <a:r>
              <a:rPr lang="en-US" dirty="0" err="1">
                <a:sym typeface="Wingdings" panose="05000000000000000000" pitchFamily="2" charset="2"/>
              </a:rPr>
              <a:t>réseau</a:t>
            </a:r>
            <a:r>
              <a:rPr lang="en-US" dirty="0">
                <a:sym typeface="Wingdings" panose="05000000000000000000" pitchFamily="2" charset="2"/>
              </a:rPr>
              <a:t> = 1 </a:t>
            </a:r>
            <a:r>
              <a:rPr lang="en-US" dirty="0" err="1">
                <a:sym typeface="Wingdings" panose="05000000000000000000" pitchFamily="2" charset="2"/>
              </a:rPr>
              <a:t>autre</a:t>
            </a:r>
            <a:r>
              <a:rPr lang="en-US" dirty="0">
                <a:sym typeface="Wingdings" panose="05000000000000000000" pitchFamily="2" charset="2"/>
              </a:rPr>
              <a:t> </a:t>
            </a:r>
            <a:r>
              <a:rPr lang="en-US" dirty="0" err="1">
                <a:sym typeface="Wingdings" panose="05000000000000000000" pitchFamily="2" charset="2"/>
              </a:rPr>
              <a:t>médium</a:t>
            </a:r>
            <a:r>
              <a:rPr lang="en-US" dirty="0">
                <a:sym typeface="Wingdings" panose="05000000000000000000" pitchFamily="2" charset="2"/>
              </a:rPr>
              <a:t> physique</a:t>
            </a:r>
          </a:p>
          <a:p>
            <a:pPr lvl="1"/>
            <a:r>
              <a:rPr lang="en-US" dirty="0">
                <a:sym typeface="Wingdings" panose="05000000000000000000" pitchFamily="2" charset="2"/>
              </a:rPr>
              <a:t>Transmission </a:t>
            </a:r>
            <a:r>
              <a:rPr lang="en-US" dirty="0" err="1">
                <a:sym typeface="Wingdings" panose="05000000000000000000" pitchFamily="2" charset="2"/>
              </a:rPr>
              <a:t>demande</a:t>
            </a:r>
            <a:r>
              <a:rPr lang="en-US" dirty="0">
                <a:sym typeface="Wingdings" panose="05000000000000000000" pitchFamily="2" charset="2"/>
              </a:rPr>
              <a:t> des </a:t>
            </a:r>
            <a:r>
              <a:rPr lang="en-US" dirty="0" err="1">
                <a:sym typeface="Wingdings" panose="05000000000000000000" pitchFamily="2" charset="2"/>
              </a:rPr>
              <a:t>adresses</a:t>
            </a:r>
            <a:r>
              <a:rPr lang="en-US" dirty="0">
                <a:sym typeface="Wingdings" panose="05000000000000000000" pitchFamily="2" charset="2"/>
              </a:rPr>
              <a:t> </a:t>
            </a:r>
            <a:r>
              <a:rPr lang="en-US" dirty="0" err="1">
                <a:sym typeface="Wingdings" panose="05000000000000000000" pitchFamily="2" charset="2"/>
              </a:rPr>
              <a:t>réseau</a:t>
            </a:r>
            <a:r>
              <a:rPr lang="en-US" dirty="0">
                <a:sym typeface="Wingdings" panose="05000000000000000000" pitchFamily="2" charset="2"/>
              </a:rPr>
              <a:t> (IP)</a:t>
            </a:r>
          </a:p>
        </p:txBody>
      </p:sp>
      <p:pic>
        <p:nvPicPr>
          <p:cNvPr id="5" name="Content Placeholder 6">
            <a:extLst>
              <a:ext uri="{FF2B5EF4-FFF2-40B4-BE49-F238E27FC236}">
                <a16:creationId xmlns:a16="http://schemas.microsoft.com/office/drawing/2014/main" id="{E007EE2E-62B7-47B6-B8AB-13B28D5F1B6A}"/>
              </a:ext>
            </a:extLst>
          </p:cNvPr>
          <p:cNvPicPr>
            <a:picLocks noChangeAspect="1"/>
          </p:cNvPicPr>
          <p:nvPr/>
        </p:nvPicPr>
        <p:blipFill>
          <a:blip r:embed="rId2"/>
          <a:stretch>
            <a:fillRect/>
          </a:stretch>
        </p:blipFill>
        <p:spPr>
          <a:xfrm>
            <a:off x="768031" y="2738717"/>
            <a:ext cx="4000919" cy="2823882"/>
          </a:xfrm>
          <a:prstGeom prst="rect">
            <a:avLst/>
          </a:prstGeom>
        </p:spPr>
      </p:pic>
      <p:sp>
        <p:nvSpPr>
          <p:cNvPr id="6" name="Oval 5">
            <a:extLst>
              <a:ext uri="{FF2B5EF4-FFF2-40B4-BE49-F238E27FC236}">
                <a16:creationId xmlns:a16="http://schemas.microsoft.com/office/drawing/2014/main" id="{F0518446-8F15-4A60-909F-093D953A8D22}"/>
              </a:ext>
            </a:extLst>
          </p:cNvPr>
          <p:cNvSpPr/>
          <p:nvPr/>
        </p:nvSpPr>
        <p:spPr>
          <a:xfrm>
            <a:off x="622665" y="4572000"/>
            <a:ext cx="4288525" cy="319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51EBA9B2-9F14-4F15-8F9D-98726CC422CA}"/>
              </a:ext>
            </a:extLst>
          </p:cNvPr>
          <p:cNvSpPr txBox="1"/>
          <p:nvPr/>
        </p:nvSpPr>
        <p:spPr>
          <a:xfrm>
            <a:off x="10440669" y="542947"/>
            <a:ext cx="714375" cy="600164"/>
          </a:xfrm>
          <a:prstGeom prst="rect">
            <a:avLst/>
          </a:prstGeom>
          <a:noFill/>
        </p:spPr>
        <p:txBody>
          <a:bodyPr wrap="square" rtlCol="0">
            <a:spAutoFit/>
          </a:bodyPr>
          <a:lstStyle/>
          <a:p>
            <a:r>
              <a:rPr lang="en-US" sz="3300" dirty="0"/>
              <a:t>24</a:t>
            </a:r>
            <a:endParaRPr lang="fr-FR" sz="3300" dirty="0"/>
          </a:p>
        </p:txBody>
      </p:sp>
      <p:sp>
        <p:nvSpPr>
          <p:cNvPr id="8" name="TextBox 7">
            <a:extLst>
              <a:ext uri="{FF2B5EF4-FFF2-40B4-BE49-F238E27FC236}">
                <a16:creationId xmlns:a16="http://schemas.microsoft.com/office/drawing/2014/main" id="{4AF84F89-0CA5-49D7-BB30-922496E10151}"/>
              </a:ext>
            </a:extLst>
          </p:cNvPr>
          <p:cNvSpPr txBox="1"/>
          <p:nvPr/>
        </p:nvSpPr>
        <p:spPr>
          <a:xfrm>
            <a:off x="2381251" y="6263402"/>
            <a:ext cx="8773794" cy="369332"/>
          </a:xfrm>
          <a:prstGeom prst="rect">
            <a:avLst/>
          </a:prstGeom>
          <a:solidFill>
            <a:srgbClr val="FFFF00"/>
          </a:solidFill>
        </p:spPr>
        <p:txBody>
          <a:bodyPr wrap="square" rtlCol="0">
            <a:spAutoFit/>
          </a:bodyPr>
          <a:lstStyle/>
          <a:p>
            <a:pPr algn="ctr"/>
            <a:r>
              <a:rPr lang="en-US" b="1" dirty="0">
                <a:solidFill>
                  <a:srgbClr val="FF0000"/>
                </a:solidFill>
              </a:rPr>
              <a:t>À </a:t>
            </a:r>
            <a:r>
              <a:rPr lang="en-US" b="1" dirty="0" err="1">
                <a:solidFill>
                  <a:srgbClr val="FF0000"/>
                </a:solidFill>
              </a:rPr>
              <a:t>cette</a:t>
            </a:r>
            <a:r>
              <a:rPr lang="en-US" b="1" dirty="0">
                <a:solidFill>
                  <a:srgbClr val="FF0000"/>
                </a:solidFill>
              </a:rPr>
              <a:t> </a:t>
            </a:r>
            <a:r>
              <a:rPr lang="en-US" b="1" dirty="0" err="1">
                <a:solidFill>
                  <a:srgbClr val="FF0000"/>
                </a:solidFill>
              </a:rPr>
              <a:t>couche</a:t>
            </a:r>
            <a:r>
              <a:rPr lang="en-US" b="1" dirty="0">
                <a:solidFill>
                  <a:srgbClr val="FF0000"/>
                </a:solidFill>
              </a:rPr>
              <a:t> : transmissions inter-</a:t>
            </a:r>
            <a:r>
              <a:rPr lang="en-US" b="1" dirty="0" err="1">
                <a:solidFill>
                  <a:srgbClr val="FF0000"/>
                </a:solidFill>
              </a:rPr>
              <a:t>réseau</a:t>
            </a:r>
            <a:r>
              <a:rPr lang="en-US" b="1" dirty="0">
                <a:solidFill>
                  <a:srgbClr val="FF0000"/>
                </a:solidFill>
              </a:rPr>
              <a:t>, </a:t>
            </a:r>
            <a:r>
              <a:rPr lang="en-US" b="1" dirty="0" err="1">
                <a:solidFill>
                  <a:srgbClr val="FF0000"/>
                </a:solidFill>
              </a:rPr>
              <a:t>routage</a:t>
            </a:r>
            <a:r>
              <a:rPr lang="en-US" b="1" dirty="0">
                <a:solidFill>
                  <a:srgbClr val="FF0000"/>
                </a:solidFill>
              </a:rPr>
              <a:t>, @MAC, </a:t>
            </a:r>
            <a:r>
              <a:rPr lang="en-US" b="1" dirty="0" err="1">
                <a:solidFill>
                  <a:srgbClr val="FF0000"/>
                </a:solidFill>
              </a:rPr>
              <a:t>protocole</a:t>
            </a:r>
            <a:r>
              <a:rPr lang="en-US" b="1" dirty="0">
                <a:solidFill>
                  <a:srgbClr val="FF0000"/>
                </a:solidFill>
              </a:rPr>
              <a:t> IPv4</a:t>
            </a:r>
            <a:endParaRPr lang="fr-FR" b="1" dirty="0">
              <a:solidFill>
                <a:srgbClr val="FF0000"/>
              </a:solidFill>
            </a:endParaRPr>
          </a:p>
        </p:txBody>
      </p:sp>
    </p:spTree>
    <p:extLst>
      <p:ext uri="{BB962C8B-B14F-4D97-AF65-F5344CB8AC3E}">
        <p14:creationId xmlns:p14="http://schemas.microsoft.com/office/powerpoint/2010/main" val="243948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DA2D-8B14-4B66-AF7D-5DD7B23AAF4F}"/>
              </a:ext>
            </a:extLst>
          </p:cNvPr>
          <p:cNvSpPr>
            <a:spLocks noGrp="1"/>
          </p:cNvSpPr>
          <p:nvPr>
            <p:ph type="title"/>
          </p:nvPr>
        </p:nvSpPr>
        <p:spPr/>
        <p:txBody>
          <a:bodyPr/>
          <a:lstStyle/>
          <a:p>
            <a:r>
              <a:rPr lang="en-US" dirty="0"/>
              <a:t>La </a:t>
            </a:r>
            <a:r>
              <a:rPr lang="en-US" dirty="0" err="1"/>
              <a:t>problématique</a:t>
            </a:r>
            <a:endParaRPr lang="fr-FR" dirty="0"/>
          </a:p>
        </p:txBody>
      </p:sp>
      <p:pic>
        <p:nvPicPr>
          <p:cNvPr id="5" name="Content Placeholder 6">
            <a:extLst>
              <a:ext uri="{FF2B5EF4-FFF2-40B4-BE49-F238E27FC236}">
                <a16:creationId xmlns:a16="http://schemas.microsoft.com/office/drawing/2014/main" id="{7A7408D0-9729-457D-B411-F88EE35716D2}"/>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17000"/>
                    </a14:imgEffect>
                    <a14:imgEffect>
                      <a14:brightnessContrast bright="20000" contrast="-100000"/>
                    </a14:imgEffect>
                  </a14:imgLayer>
                </a14:imgProps>
              </a:ext>
            </a:extLst>
          </a:blip>
          <a:stretch>
            <a:fillRect/>
          </a:stretch>
        </p:blipFill>
        <p:spPr>
          <a:xfrm>
            <a:off x="912813" y="2493328"/>
            <a:ext cx="3201987" cy="1429697"/>
          </a:xfrm>
          <a:prstGeom prst="rect">
            <a:avLst/>
          </a:prstGeom>
        </p:spPr>
      </p:pic>
      <p:pic>
        <p:nvPicPr>
          <p:cNvPr id="6" name="Picture 5">
            <a:extLst>
              <a:ext uri="{FF2B5EF4-FFF2-40B4-BE49-F238E27FC236}">
                <a16:creationId xmlns:a16="http://schemas.microsoft.com/office/drawing/2014/main" id="{C39C32FA-6FAB-49D6-930E-31FF3065C306}"/>
              </a:ext>
            </a:extLst>
          </p:cNvPr>
          <p:cNvPicPr>
            <a:picLocks noChangeAspect="1"/>
          </p:cNvPicPr>
          <p:nvPr/>
        </p:nvPicPr>
        <p:blipFill>
          <a:blip r:embed="rId4"/>
          <a:stretch>
            <a:fillRect/>
          </a:stretch>
        </p:blipFill>
        <p:spPr>
          <a:xfrm>
            <a:off x="8006082" y="2142570"/>
            <a:ext cx="2008600" cy="1805300"/>
          </a:xfrm>
          <a:prstGeom prst="rect">
            <a:avLst/>
          </a:prstGeom>
        </p:spPr>
      </p:pic>
      <p:cxnSp>
        <p:nvCxnSpPr>
          <p:cNvPr id="7" name="Straight Arrow Connector 6">
            <a:extLst>
              <a:ext uri="{FF2B5EF4-FFF2-40B4-BE49-F238E27FC236}">
                <a16:creationId xmlns:a16="http://schemas.microsoft.com/office/drawing/2014/main" id="{DF3A8B76-07FE-41AF-AFD8-24211486AF23}"/>
              </a:ext>
            </a:extLst>
          </p:cNvPr>
          <p:cNvCxnSpPr>
            <a:cxnSpLocks/>
          </p:cNvCxnSpPr>
          <p:nvPr/>
        </p:nvCxnSpPr>
        <p:spPr>
          <a:xfrm flipV="1">
            <a:off x="1666240" y="4234811"/>
            <a:ext cx="702132" cy="936629"/>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1920A3B-844F-4ACD-896C-093292EFC8F0}"/>
              </a:ext>
            </a:extLst>
          </p:cNvPr>
          <p:cNvCxnSpPr>
            <a:cxnSpLocks/>
          </p:cNvCxnSpPr>
          <p:nvPr/>
        </p:nvCxnSpPr>
        <p:spPr>
          <a:xfrm flipH="1" flipV="1">
            <a:off x="8817343" y="4234812"/>
            <a:ext cx="773697" cy="936628"/>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056904-EBCA-4647-976F-82C92A30079F}"/>
              </a:ext>
            </a:extLst>
          </p:cNvPr>
          <p:cNvSpPr txBox="1"/>
          <p:nvPr/>
        </p:nvSpPr>
        <p:spPr>
          <a:xfrm>
            <a:off x="344646" y="5257920"/>
            <a:ext cx="4725194" cy="369332"/>
          </a:xfrm>
          <a:prstGeom prst="rect">
            <a:avLst/>
          </a:prstGeom>
          <a:noFill/>
        </p:spPr>
        <p:txBody>
          <a:bodyPr wrap="square" rtlCol="0">
            <a:spAutoFit/>
          </a:bodyPr>
          <a:lstStyle/>
          <a:p>
            <a:r>
              <a:rPr lang="en-US" dirty="0" err="1"/>
              <a:t>Envoyer</a:t>
            </a:r>
            <a:r>
              <a:rPr lang="en-US" dirty="0"/>
              <a:t> des messages : </a:t>
            </a:r>
            <a:r>
              <a:rPr lang="en-US" dirty="0" err="1"/>
              <a:t>couche</a:t>
            </a:r>
            <a:r>
              <a:rPr lang="en-US" dirty="0"/>
              <a:t> 2</a:t>
            </a:r>
            <a:endParaRPr lang="fr-FR" dirty="0"/>
          </a:p>
        </p:txBody>
      </p:sp>
      <p:sp>
        <p:nvSpPr>
          <p:cNvPr id="12" name="TextBox 11">
            <a:extLst>
              <a:ext uri="{FF2B5EF4-FFF2-40B4-BE49-F238E27FC236}">
                <a16:creationId xmlns:a16="http://schemas.microsoft.com/office/drawing/2014/main" id="{857EC23E-C5BB-4B3A-9510-E120A1FFD456}"/>
              </a:ext>
            </a:extLst>
          </p:cNvPr>
          <p:cNvSpPr txBox="1"/>
          <p:nvPr/>
        </p:nvSpPr>
        <p:spPr>
          <a:xfrm>
            <a:off x="7466806" y="5257920"/>
            <a:ext cx="4725194" cy="369332"/>
          </a:xfrm>
          <a:prstGeom prst="rect">
            <a:avLst/>
          </a:prstGeom>
          <a:noFill/>
        </p:spPr>
        <p:txBody>
          <a:bodyPr wrap="square" rtlCol="0">
            <a:spAutoFit/>
          </a:bodyPr>
          <a:lstStyle/>
          <a:p>
            <a:r>
              <a:rPr lang="en-US" dirty="0" err="1"/>
              <a:t>Envoyer</a:t>
            </a:r>
            <a:r>
              <a:rPr lang="en-US" dirty="0"/>
              <a:t> des messages : </a:t>
            </a:r>
            <a:r>
              <a:rPr lang="en-US" dirty="0" err="1"/>
              <a:t>couche</a:t>
            </a:r>
            <a:r>
              <a:rPr lang="en-US" dirty="0"/>
              <a:t> 2</a:t>
            </a:r>
            <a:endParaRPr lang="fr-FR" dirty="0"/>
          </a:p>
        </p:txBody>
      </p:sp>
      <p:sp>
        <p:nvSpPr>
          <p:cNvPr id="13" name="Arrow: Curved Down 12">
            <a:extLst>
              <a:ext uri="{FF2B5EF4-FFF2-40B4-BE49-F238E27FC236}">
                <a16:creationId xmlns:a16="http://schemas.microsoft.com/office/drawing/2014/main" id="{9AF24CCA-B74C-4713-A82A-8EC4E3C1B249}"/>
              </a:ext>
            </a:extLst>
          </p:cNvPr>
          <p:cNvSpPr/>
          <p:nvPr/>
        </p:nvSpPr>
        <p:spPr>
          <a:xfrm>
            <a:off x="4399915" y="2178685"/>
            <a:ext cx="3114675" cy="561975"/>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Arrow: Curved Down 13">
            <a:extLst>
              <a:ext uri="{FF2B5EF4-FFF2-40B4-BE49-F238E27FC236}">
                <a16:creationId xmlns:a16="http://schemas.microsoft.com/office/drawing/2014/main" id="{90593E69-8EE3-49EF-959D-68CED0954176}"/>
              </a:ext>
            </a:extLst>
          </p:cNvPr>
          <p:cNvSpPr/>
          <p:nvPr/>
        </p:nvSpPr>
        <p:spPr>
          <a:xfrm rot="10800000">
            <a:off x="4352131" y="3208176"/>
            <a:ext cx="3114675" cy="561975"/>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TextBox 14">
            <a:extLst>
              <a:ext uri="{FF2B5EF4-FFF2-40B4-BE49-F238E27FC236}">
                <a16:creationId xmlns:a16="http://schemas.microsoft.com/office/drawing/2014/main" id="{D048A43F-F0C7-4916-A75A-D4C26C6C6426}"/>
              </a:ext>
            </a:extLst>
          </p:cNvPr>
          <p:cNvSpPr txBox="1"/>
          <p:nvPr/>
        </p:nvSpPr>
        <p:spPr>
          <a:xfrm>
            <a:off x="3733403" y="4245985"/>
            <a:ext cx="4725194" cy="646331"/>
          </a:xfrm>
          <a:prstGeom prst="rect">
            <a:avLst/>
          </a:prstGeom>
          <a:noFill/>
        </p:spPr>
        <p:txBody>
          <a:bodyPr wrap="square" rtlCol="0">
            <a:spAutoFit/>
          </a:bodyPr>
          <a:lstStyle/>
          <a:p>
            <a:pPr algn="ctr"/>
            <a:r>
              <a:rPr lang="en-US" b="1" dirty="0">
                <a:solidFill>
                  <a:srgbClr val="FFFF00"/>
                </a:solidFill>
              </a:rPr>
              <a:t>Comment </a:t>
            </a:r>
            <a:r>
              <a:rPr lang="en-US" b="1" dirty="0" err="1">
                <a:solidFill>
                  <a:srgbClr val="FFFF00"/>
                </a:solidFill>
              </a:rPr>
              <a:t>envoyer</a:t>
            </a:r>
            <a:r>
              <a:rPr lang="en-US" b="1" dirty="0">
                <a:solidFill>
                  <a:srgbClr val="FFFF00"/>
                </a:solidFill>
              </a:rPr>
              <a:t> des messages entre les </a:t>
            </a:r>
            <a:r>
              <a:rPr lang="en-US" b="1" dirty="0" err="1">
                <a:solidFill>
                  <a:srgbClr val="FFFF00"/>
                </a:solidFill>
              </a:rPr>
              <a:t>deux</a:t>
            </a:r>
            <a:r>
              <a:rPr lang="en-US" b="1" dirty="0">
                <a:solidFill>
                  <a:srgbClr val="FFFF00"/>
                </a:solidFill>
              </a:rPr>
              <a:t> </a:t>
            </a:r>
            <a:r>
              <a:rPr lang="en-US" b="1" dirty="0" err="1">
                <a:solidFill>
                  <a:srgbClr val="FFFF00"/>
                </a:solidFill>
              </a:rPr>
              <a:t>réseaux</a:t>
            </a:r>
            <a:r>
              <a:rPr lang="en-US" b="1" dirty="0">
                <a:solidFill>
                  <a:srgbClr val="FFFF00"/>
                </a:solidFill>
              </a:rPr>
              <a:t> ?</a:t>
            </a:r>
            <a:endParaRPr lang="fr-FR" b="1" dirty="0">
              <a:solidFill>
                <a:srgbClr val="FFFF00"/>
              </a:solidFill>
            </a:endParaRPr>
          </a:p>
        </p:txBody>
      </p:sp>
      <p:sp>
        <p:nvSpPr>
          <p:cNvPr id="16" name="TextBox 15">
            <a:extLst>
              <a:ext uri="{FF2B5EF4-FFF2-40B4-BE49-F238E27FC236}">
                <a16:creationId xmlns:a16="http://schemas.microsoft.com/office/drawing/2014/main" id="{B8A7E37E-F951-4946-8665-6A342F2FCDFD}"/>
              </a:ext>
            </a:extLst>
          </p:cNvPr>
          <p:cNvSpPr txBox="1"/>
          <p:nvPr/>
        </p:nvSpPr>
        <p:spPr>
          <a:xfrm>
            <a:off x="10440669" y="542947"/>
            <a:ext cx="714375" cy="600164"/>
          </a:xfrm>
          <a:prstGeom prst="rect">
            <a:avLst/>
          </a:prstGeom>
          <a:noFill/>
        </p:spPr>
        <p:txBody>
          <a:bodyPr wrap="square" rtlCol="0">
            <a:spAutoFit/>
          </a:bodyPr>
          <a:lstStyle/>
          <a:p>
            <a:r>
              <a:rPr lang="en-US" sz="3300" dirty="0"/>
              <a:t>25</a:t>
            </a:r>
            <a:endParaRPr lang="fr-FR" sz="3300" dirty="0"/>
          </a:p>
        </p:txBody>
      </p:sp>
    </p:spTree>
    <p:extLst>
      <p:ext uri="{BB962C8B-B14F-4D97-AF65-F5344CB8AC3E}">
        <p14:creationId xmlns:p14="http://schemas.microsoft.com/office/powerpoint/2010/main" val="110204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81DC-5D53-454B-97B5-A8B7FF0F81E3}"/>
              </a:ext>
            </a:extLst>
          </p:cNvPr>
          <p:cNvSpPr>
            <a:spLocks noGrp="1"/>
          </p:cNvSpPr>
          <p:nvPr>
            <p:ph type="title"/>
          </p:nvPr>
        </p:nvSpPr>
        <p:spPr/>
        <p:txBody>
          <a:bodyPr/>
          <a:lstStyle/>
          <a:p>
            <a:r>
              <a:rPr lang="en-US" dirty="0"/>
              <a:t>Une </a:t>
            </a:r>
            <a:r>
              <a:rPr lang="en-US" dirty="0" err="1"/>
              <a:t>passerelle</a:t>
            </a:r>
            <a:r>
              <a:rPr lang="en-US" dirty="0"/>
              <a:t> entre 2 </a:t>
            </a:r>
            <a:r>
              <a:rPr lang="en-US" dirty="0" err="1"/>
              <a:t>réseaux</a:t>
            </a:r>
            <a:endParaRPr lang="fr-FR" dirty="0"/>
          </a:p>
        </p:txBody>
      </p:sp>
      <p:pic>
        <p:nvPicPr>
          <p:cNvPr id="7" name="Content Placeholder 6">
            <a:extLst>
              <a:ext uri="{FF2B5EF4-FFF2-40B4-BE49-F238E27FC236}">
                <a16:creationId xmlns:a16="http://schemas.microsoft.com/office/drawing/2014/main" id="{088A4D1A-31AC-48D8-9C40-4DB3F344FF8E}"/>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17000"/>
                    </a14:imgEffect>
                    <a14:imgEffect>
                      <a14:brightnessContrast bright="20000" contrast="-100000"/>
                    </a14:imgEffect>
                  </a14:imgLayer>
                </a14:imgProps>
              </a:ext>
            </a:extLst>
          </a:blip>
          <a:stretch>
            <a:fillRect/>
          </a:stretch>
        </p:blipFill>
        <p:spPr>
          <a:xfrm>
            <a:off x="912813" y="2570480"/>
            <a:ext cx="3734588" cy="1667505"/>
          </a:xfrm>
          <a:prstGeom prst="rect">
            <a:avLst/>
          </a:prstGeom>
        </p:spPr>
      </p:pic>
      <p:pic>
        <p:nvPicPr>
          <p:cNvPr id="8" name="Picture 7">
            <a:extLst>
              <a:ext uri="{FF2B5EF4-FFF2-40B4-BE49-F238E27FC236}">
                <a16:creationId xmlns:a16="http://schemas.microsoft.com/office/drawing/2014/main" id="{543BED98-1EDD-40F9-B326-71D33BDC9424}"/>
              </a:ext>
            </a:extLst>
          </p:cNvPr>
          <p:cNvPicPr>
            <a:picLocks noChangeAspect="1"/>
          </p:cNvPicPr>
          <p:nvPr/>
        </p:nvPicPr>
        <p:blipFill>
          <a:blip r:embed="rId4"/>
          <a:stretch>
            <a:fillRect/>
          </a:stretch>
        </p:blipFill>
        <p:spPr>
          <a:xfrm>
            <a:off x="7782562" y="2613890"/>
            <a:ext cx="2342700" cy="2105584"/>
          </a:xfrm>
          <a:prstGeom prst="rect">
            <a:avLst/>
          </a:prstGeom>
        </p:spPr>
      </p:pic>
      <p:sp>
        <p:nvSpPr>
          <p:cNvPr id="9" name="TextBox 8">
            <a:extLst>
              <a:ext uri="{FF2B5EF4-FFF2-40B4-BE49-F238E27FC236}">
                <a16:creationId xmlns:a16="http://schemas.microsoft.com/office/drawing/2014/main" id="{37940E04-F6C0-45D9-A25F-C8EE167ACF61}"/>
              </a:ext>
            </a:extLst>
          </p:cNvPr>
          <p:cNvSpPr txBox="1"/>
          <p:nvPr/>
        </p:nvSpPr>
        <p:spPr>
          <a:xfrm>
            <a:off x="2141166" y="1842286"/>
            <a:ext cx="1597107" cy="369332"/>
          </a:xfrm>
          <a:prstGeom prst="rect">
            <a:avLst/>
          </a:prstGeom>
          <a:noFill/>
        </p:spPr>
        <p:txBody>
          <a:bodyPr wrap="square" rtlCol="0">
            <a:spAutoFit/>
          </a:bodyPr>
          <a:lstStyle/>
          <a:p>
            <a:r>
              <a:rPr lang="en-US" b="1" u="sng" dirty="0" err="1"/>
              <a:t>Réseau</a:t>
            </a:r>
            <a:r>
              <a:rPr lang="en-US" b="1" u="sng" dirty="0"/>
              <a:t> 1</a:t>
            </a:r>
          </a:p>
        </p:txBody>
      </p:sp>
      <p:sp>
        <p:nvSpPr>
          <p:cNvPr id="10" name="TextBox 9">
            <a:extLst>
              <a:ext uri="{FF2B5EF4-FFF2-40B4-BE49-F238E27FC236}">
                <a16:creationId xmlns:a16="http://schemas.microsoft.com/office/drawing/2014/main" id="{9D67C69B-BB89-4894-8C9E-83CB92F34722}"/>
              </a:ext>
            </a:extLst>
          </p:cNvPr>
          <p:cNvSpPr txBox="1"/>
          <p:nvPr/>
        </p:nvSpPr>
        <p:spPr>
          <a:xfrm>
            <a:off x="8379181" y="1896348"/>
            <a:ext cx="1597107" cy="369332"/>
          </a:xfrm>
          <a:prstGeom prst="rect">
            <a:avLst/>
          </a:prstGeom>
          <a:noFill/>
        </p:spPr>
        <p:txBody>
          <a:bodyPr wrap="square" rtlCol="0">
            <a:spAutoFit/>
          </a:bodyPr>
          <a:lstStyle/>
          <a:p>
            <a:r>
              <a:rPr lang="en-US" b="1" u="sng" dirty="0" err="1"/>
              <a:t>Réseau</a:t>
            </a:r>
            <a:r>
              <a:rPr lang="en-US" b="1" u="sng" dirty="0"/>
              <a:t> 2</a:t>
            </a:r>
          </a:p>
        </p:txBody>
      </p:sp>
      <p:sp>
        <p:nvSpPr>
          <p:cNvPr id="11" name="TextBox 10">
            <a:extLst>
              <a:ext uri="{FF2B5EF4-FFF2-40B4-BE49-F238E27FC236}">
                <a16:creationId xmlns:a16="http://schemas.microsoft.com/office/drawing/2014/main" id="{865E540C-8A88-45CA-8813-C0BEDE9EBBC7}"/>
              </a:ext>
            </a:extLst>
          </p:cNvPr>
          <p:cNvSpPr txBox="1"/>
          <p:nvPr/>
        </p:nvSpPr>
        <p:spPr>
          <a:xfrm>
            <a:off x="1432560" y="2296160"/>
            <a:ext cx="827241" cy="369332"/>
          </a:xfrm>
          <a:prstGeom prst="rect">
            <a:avLst/>
          </a:prstGeom>
          <a:noFill/>
        </p:spPr>
        <p:txBody>
          <a:bodyPr wrap="square" rtlCol="0">
            <a:spAutoFit/>
          </a:bodyPr>
          <a:lstStyle/>
          <a:p>
            <a:r>
              <a:rPr lang="en-US" b="1" dirty="0">
                <a:solidFill>
                  <a:srgbClr val="FFFF00"/>
                </a:solidFill>
              </a:rPr>
              <a:t>@1</a:t>
            </a:r>
            <a:endParaRPr lang="fr-FR" b="1" dirty="0">
              <a:solidFill>
                <a:srgbClr val="FFFF00"/>
              </a:solidFill>
            </a:endParaRPr>
          </a:p>
        </p:txBody>
      </p:sp>
      <p:sp>
        <p:nvSpPr>
          <p:cNvPr id="12" name="TextBox 11">
            <a:extLst>
              <a:ext uri="{FF2B5EF4-FFF2-40B4-BE49-F238E27FC236}">
                <a16:creationId xmlns:a16="http://schemas.microsoft.com/office/drawing/2014/main" id="{D9B99647-B46A-4F2B-AECD-3965D869D240}"/>
              </a:ext>
            </a:extLst>
          </p:cNvPr>
          <p:cNvSpPr txBox="1"/>
          <p:nvPr/>
        </p:nvSpPr>
        <p:spPr>
          <a:xfrm>
            <a:off x="2176357" y="2296160"/>
            <a:ext cx="827241" cy="369332"/>
          </a:xfrm>
          <a:prstGeom prst="rect">
            <a:avLst/>
          </a:prstGeom>
          <a:noFill/>
        </p:spPr>
        <p:txBody>
          <a:bodyPr wrap="square" rtlCol="0">
            <a:spAutoFit/>
          </a:bodyPr>
          <a:lstStyle/>
          <a:p>
            <a:r>
              <a:rPr lang="en-US" b="1" dirty="0">
                <a:solidFill>
                  <a:srgbClr val="FFFF00"/>
                </a:solidFill>
              </a:rPr>
              <a:t>@2</a:t>
            </a:r>
            <a:endParaRPr lang="fr-FR" b="1" dirty="0">
              <a:solidFill>
                <a:srgbClr val="FFFF00"/>
              </a:solidFill>
            </a:endParaRPr>
          </a:p>
        </p:txBody>
      </p:sp>
      <p:sp>
        <p:nvSpPr>
          <p:cNvPr id="13" name="TextBox 12">
            <a:extLst>
              <a:ext uri="{FF2B5EF4-FFF2-40B4-BE49-F238E27FC236}">
                <a16:creationId xmlns:a16="http://schemas.microsoft.com/office/drawing/2014/main" id="{2D0B0538-5540-404D-8FAD-E5C30D220749}"/>
              </a:ext>
            </a:extLst>
          </p:cNvPr>
          <p:cNvSpPr txBox="1"/>
          <p:nvPr/>
        </p:nvSpPr>
        <p:spPr>
          <a:xfrm>
            <a:off x="2911032" y="2296160"/>
            <a:ext cx="827241" cy="369332"/>
          </a:xfrm>
          <a:prstGeom prst="rect">
            <a:avLst/>
          </a:prstGeom>
          <a:noFill/>
        </p:spPr>
        <p:txBody>
          <a:bodyPr wrap="square" rtlCol="0">
            <a:spAutoFit/>
          </a:bodyPr>
          <a:lstStyle/>
          <a:p>
            <a:r>
              <a:rPr lang="en-US" b="1" dirty="0">
                <a:solidFill>
                  <a:srgbClr val="FFFF00"/>
                </a:solidFill>
              </a:rPr>
              <a:t>@3</a:t>
            </a:r>
            <a:endParaRPr lang="fr-FR" b="1" dirty="0">
              <a:solidFill>
                <a:srgbClr val="FFFF00"/>
              </a:solidFill>
            </a:endParaRPr>
          </a:p>
        </p:txBody>
      </p:sp>
      <p:sp>
        <p:nvSpPr>
          <p:cNvPr id="14" name="TextBox 13">
            <a:extLst>
              <a:ext uri="{FF2B5EF4-FFF2-40B4-BE49-F238E27FC236}">
                <a16:creationId xmlns:a16="http://schemas.microsoft.com/office/drawing/2014/main" id="{E0F1FC36-07F6-4E72-AB41-077FB27DD649}"/>
              </a:ext>
            </a:extLst>
          </p:cNvPr>
          <p:cNvSpPr txBox="1"/>
          <p:nvPr/>
        </p:nvSpPr>
        <p:spPr>
          <a:xfrm>
            <a:off x="3654829" y="2296160"/>
            <a:ext cx="827241" cy="369332"/>
          </a:xfrm>
          <a:prstGeom prst="rect">
            <a:avLst/>
          </a:prstGeom>
          <a:noFill/>
        </p:spPr>
        <p:txBody>
          <a:bodyPr wrap="square" rtlCol="0">
            <a:spAutoFit/>
          </a:bodyPr>
          <a:lstStyle/>
          <a:p>
            <a:r>
              <a:rPr lang="en-US" b="1" dirty="0">
                <a:solidFill>
                  <a:srgbClr val="FFFF00"/>
                </a:solidFill>
              </a:rPr>
              <a:t>@4</a:t>
            </a:r>
            <a:endParaRPr lang="fr-FR" b="1" dirty="0">
              <a:solidFill>
                <a:srgbClr val="FFFF00"/>
              </a:solidFill>
            </a:endParaRPr>
          </a:p>
        </p:txBody>
      </p:sp>
      <p:sp>
        <p:nvSpPr>
          <p:cNvPr id="15" name="TextBox 14">
            <a:extLst>
              <a:ext uri="{FF2B5EF4-FFF2-40B4-BE49-F238E27FC236}">
                <a16:creationId xmlns:a16="http://schemas.microsoft.com/office/drawing/2014/main" id="{9E9D7824-23BD-413E-976E-DB123F4CDA27}"/>
              </a:ext>
            </a:extLst>
          </p:cNvPr>
          <p:cNvSpPr txBox="1"/>
          <p:nvPr/>
        </p:nvSpPr>
        <p:spPr>
          <a:xfrm>
            <a:off x="1026505" y="4171067"/>
            <a:ext cx="827241" cy="369332"/>
          </a:xfrm>
          <a:prstGeom prst="rect">
            <a:avLst/>
          </a:prstGeom>
          <a:noFill/>
        </p:spPr>
        <p:txBody>
          <a:bodyPr wrap="square" rtlCol="0">
            <a:spAutoFit/>
          </a:bodyPr>
          <a:lstStyle/>
          <a:p>
            <a:r>
              <a:rPr lang="en-US" b="1" dirty="0">
                <a:solidFill>
                  <a:srgbClr val="FFFF00"/>
                </a:solidFill>
              </a:rPr>
              <a:t>@5</a:t>
            </a:r>
            <a:endParaRPr lang="fr-FR" b="1" dirty="0">
              <a:solidFill>
                <a:srgbClr val="FFFF00"/>
              </a:solidFill>
            </a:endParaRPr>
          </a:p>
        </p:txBody>
      </p:sp>
      <p:sp>
        <p:nvSpPr>
          <p:cNvPr id="16" name="TextBox 15">
            <a:extLst>
              <a:ext uri="{FF2B5EF4-FFF2-40B4-BE49-F238E27FC236}">
                <a16:creationId xmlns:a16="http://schemas.microsoft.com/office/drawing/2014/main" id="{C57B1A82-1111-43E2-A4B9-7A8941293346}"/>
              </a:ext>
            </a:extLst>
          </p:cNvPr>
          <p:cNvSpPr txBox="1"/>
          <p:nvPr/>
        </p:nvSpPr>
        <p:spPr>
          <a:xfrm>
            <a:off x="1762736" y="4171067"/>
            <a:ext cx="827241" cy="369332"/>
          </a:xfrm>
          <a:prstGeom prst="rect">
            <a:avLst/>
          </a:prstGeom>
          <a:noFill/>
        </p:spPr>
        <p:txBody>
          <a:bodyPr wrap="square" rtlCol="0">
            <a:spAutoFit/>
          </a:bodyPr>
          <a:lstStyle/>
          <a:p>
            <a:r>
              <a:rPr lang="en-US" b="1" dirty="0">
                <a:solidFill>
                  <a:srgbClr val="FFFF00"/>
                </a:solidFill>
              </a:rPr>
              <a:t>@6</a:t>
            </a:r>
            <a:endParaRPr lang="fr-FR" b="1" dirty="0">
              <a:solidFill>
                <a:srgbClr val="FFFF00"/>
              </a:solidFill>
            </a:endParaRPr>
          </a:p>
        </p:txBody>
      </p:sp>
      <p:sp>
        <p:nvSpPr>
          <p:cNvPr id="17" name="TextBox 16">
            <a:extLst>
              <a:ext uri="{FF2B5EF4-FFF2-40B4-BE49-F238E27FC236}">
                <a16:creationId xmlns:a16="http://schemas.microsoft.com/office/drawing/2014/main" id="{8F6ED5A7-BF36-4BA4-A3D7-26DF2B5240B2}"/>
              </a:ext>
            </a:extLst>
          </p:cNvPr>
          <p:cNvSpPr txBox="1"/>
          <p:nvPr/>
        </p:nvSpPr>
        <p:spPr>
          <a:xfrm>
            <a:off x="2500610" y="4171067"/>
            <a:ext cx="827241" cy="369332"/>
          </a:xfrm>
          <a:prstGeom prst="rect">
            <a:avLst/>
          </a:prstGeom>
          <a:noFill/>
        </p:spPr>
        <p:txBody>
          <a:bodyPr wrap="square" rtlCol="0">
            <a:spAutoFit/>
          </a:bodyPr>
          <a:lstStyle/>
          <a:p>
            <a:r>
              <a:rPr lang="en-US" b="1" dirty="0">
                <a:solidFill>
                  <a:srgbClr val="FFFF00"/>
                </a:solidFill>
              </a:rPr>
              <a:t>@7</a:t>
            </a:r>
            <a:endParaRPr lang="fr-FR" b="1" dirty="0">
              <a:solidFill>
                <a:srgbClr val="FFFF00"/>
              </a:solidFill>
            </a:endParaRPr>
          </a:p>
        </p:txBody>
      </p:sp>
      <p:sp>
        <p:nvSpPr>
          <p:cNvPr id="18" name="TextBox 17">
            <a:extLst>
              <a:ext uri="{FF2B5EF4-FFF2-40B4-BE49-F238E27FC236}">
                <a16:creationId xmlns:a16="http://schemas.microsoft.com/office/drawing/2014/main" id="{DD82A0A9-C61E-45A2-95DD-6C03224DF5F7}"/>
              </a:ext>
            </a:extLst>
          </p:cNvPr>
          <p:cNvSpPr txBox="1"/>
          <p:nvPr/>
        </p:nvSpPr>
        <p:spPr>
          <a:xfrm>
            <a:off x="3253860" y="4171067"/>
            <a:ext cx="827241" cy="369332"/>
          </a:xfrm>
          <a:prstGeom prst="rect">
            <a:avLst/>
          </a:prstGeom>
          <a:noFill/>
        </p:spPr>
        <p:txBody>
          <a:bodyPr wrap="square" rtlCol="0">
            <a:spAutoFit/>
          </a:bodyPr>
          <a:lstStyle/>
          <a:p>
            <a:r>
              <a:rPr lang="en-US" b="1" dirty="0">
                <a:solidFill>
                  <a:srgbClr val="FFFF00"/>
                </a:solidFill>
              </a:rPr>
              <a:t>@8</a:t>
            </a:r>
            <a:endParaRPr lang="fr-FR" b="1" dirty="0">
              <a:solidFill>
                <a:srgbClr val="FFFF00"/>
              </a:solidFill>
            </a:endParaRPr>
          </a:p>
        </p:txBody>
      </p:sp>
      <p:sp>
        <p:nvSpPr>
          <p:cNvPr id="19" name="TextBox 18">
            <a:extLst>
              <a:ext uri="{FF2B5EF4-FFF2-40B4-BE49-F238E27FC236}">
                <a16:creationId xmlns:a16="http://schemas.microsoft.com/office/drawing/2014/main" id="{4F991A40-33A8-41EC-83F3-687C6AC2E809}"/>
              </a:ext>
            </a:extLst>
          </p:cNvPr>
          <p:cNvSpPr txBox="1"/>
          <p:nvPr/>
        </p:nvSpPr>
        <p:spPr>
          <a:xfrm>
            <a:off x="3991734" y="4171067"/>
            <a:ext cx="827241" cy="369332"/>
          </a:xfrm>
          <a:prstGeom prst="rect">
            <a:avLst/>
          </a:prstGeom>
          <a:noFill/>
        </p:spPr>
        <p:txBody>
          <a:bodyPr wrap="square" rtlCol="0">
            <a:spAutoFit/>
          </a:bodyPr>
          <a:lstStyle/>
          <a:p>
            <a:r>
              <a:rPr lang="en-US" b="1" dirty="0">
                <a:solidFill>
                  <a:srgbClr val="FFFF00"/>
                </a:solidFill>
              </a:rPr>
              <a:t>@9</a:t>
            </a:r>
            <a:endParaRPr lang="fr-FR" b="1" dirty="0">
              <a:solidFill>
                <a:srgbClr val="FFFF00"/>
              </a:solidFill>
            </a:endParaRPr>
          </a:p>
        </p:txBody>
      </p:sp>
      <p:sp>
        <p:nvSpPr>
          <p:cNvPr id="20" name="TextBox 19">
            <a:extLst>
              <a:ext uri="{FF2B5EF4-FFF2-40B4-BE49-F238E27FC236}">
                <a16:creationId xmlns:a16="http://schemas.microsoft.com/office/drawing/2014/main" id="{385DE1F4-5755-4668-9452-5969E98C9883}"/>
              </a:ext>
            </a:extLst>
          </p:cNvPr>
          <p:cNvSpPr txBox="1"/>
          <p:nvPr/>
        </p:nvSpPr>
        <p:spPr>
          <a:xfrm>
            <a:off x="7515080" y="3028029"/>
            <a:ext cx="827241" cy="369332"/>
          </a:xfrm>
          <a:prstGeom prst="rect">
            <a:avLst/>
          </a:prstGeom>
          <a:noFill/>
        </p:spPr>
        <p:txBody>
          <a:bodyPr wrap="square" rtlCol="0">
            <a:spAutoFit/>
          </a:bodyPr>
          <a:lstStyle/>
          <a:p>
            <a:r>
              <a:rPr lang="en-US" b="1" dirty="0">
                <a:solidFill>
                  <a:schemeClr val="bg2">
                    <a:lumMod val="60000"/>
                    <a:lumOff val="40000"/>
                  </a:schemeClr>
                </a:solidFill>
              </a:rPr>
              <a:t>@1</a:t>
            </a:r>
            <a:endParaRPr lang="fr-FR" b="1" dirty="0">
              <a:solidFill>
                <a:schemeClr val="bg2">
                  <a:lumMod val="60000"/>
                  <a:lumOff val="40000"/>
                </a:schemeClr>
              </a:solidFill>
            </a:endParaRPr>
          </a:p>
        </p:txBody>
      </p:sp>
      <p:sp>
        <p:nvSpPr>
          <p:cNvPr id="21" name="TextBox 20">
            <a:extLst>
              <a:ext uri="{FF2B5EF4-FFF2-40B4-BE49-F238E27FC236}">
                <a16:creationId xmlns:a16="http://schemas.microsoft.com/office/drawing/2014/main" id="{144BD255-0202-4307-B10F-5E196D9AADE5}"/>
              </a:ext>
            </a:extLst>
          </p:cNvPr>
          <p:cNvSpPr txBox="1"/>
          <p:nvPr/>
        </p:nvSpPr>
        <p:spPr>
          <a:xfrm>
            <a:off x="8705857" y="2346559"/>
            <a:ext cx="827241" cy="369332"/>
          </a:xfrm>
          <a:prstGeom prst="rect">
            <a:avLst/>
          </a:prstGeom>
          <a:noFill/>
        </p:spPr>
        <p:txBody>
          <a:bodyPr wrap="square" rtlCol="0">
            <a:spAutoFit/>
          </a:bodyPr>
          <a:lstStyle/>
          <a:p>
            <a:r>
              <a:rPr lang="en-US" b="1" dirty="0">
                <a:solidFill>
                  <a:schemeClr val="bg2">
                    <a:lumMod val="60000"/>
                    <a:lumOff val="40000"/>
                  </a:schemeClr>
                </a:solidFill>
              </a:rPr>
              <a:t>@2</a:t>
            </a:r>
            <a:endParaRPr lang="fr-FR" b="1" dirty="0">
              <a:solidFill>
                <a:schemeClr val="bg2">
                  <a:lumMod val="60000"/>
                  <a:lumOff val="40000"/>
                </a:schemeClr>
              </a:solidFill>
            </a:endParaRPr>
          </a:p>
        </p:txBody>
      </p:sp>
      <p:sp>
        <p:nvSpPr>
          <p:cNvPr id="22" name="TextBox 21">
            <a:extLst>
              <a:ext uri="{FF2B5EF4-FFF2-40B4-BE49-F238E27FC236}">
                <a16:creationId xmlns:a16="http://schemas.microsoft.com/office/drawing/2014/main" id="{E675923C-D7F6-458F-A3CC-DBE5E344AE33}"/>
              </a:ext>
            </a:extLst>
          </p:cNvPr>
          <p:cNvSpPr txBox="1"/>
          <p:nvPr/>
        </p:nvSpPr>
        <p:spPr>
          <a:xfrm>
            <a:off x="9890952" y="3059668"/>
            <a:ext cx="827241" cy="369332"/>
          </a:xfrm>
          <a:prstGeom prst="rect">
            <a:avLst/>
          </a:prstGeom>
          <a:noFill/>
        </p:spPr>
        <p:txBody>
          <a:bodyPr wrap="square" rtlCol="0">
            <a:spAutoFit/>
          </a:bodyPr>
          <a:lstStyle/>
          <a:p>
            <a:r>
              <a:rPr lang="en-US" b="1" dirty="0">
                <a:solidFill>
                  <a:schemeClr val="bg2">
                    <a:lumMod val="60000"/>
                    <a:lumOff val="40000"/>
                  </a:schemeClr>
                </a:solidFill>
              </a:rPr>
              <a:t>@3</a:t>
            </a:r>
            <a:endParaRPr lang="fr-FR" b="1" dirty="0">
              <a:solidFill>
                <a:schemeClr val="bg2">
                  <a:lumMod val="60000"/>
                  <a:lumOff val="40000"/>
                </a:schemeClr>
              </a:solidFill>
            </a:endParaRPr>
          </a:p>
        </p:txBody>
      </p:sp>
      <p:sp>
        <p:nvSpPr>
          <p:cNvPr id="23" name="TextBox 22">
            <a:extLst>
              <a:ext uri="{FF2B5EF4-FFF2-40B4-BE49-F238E27FC236}">
                <a16:creationId xmlns:a16="http://schemas.microsoft.com/office/drawing/2014/main" id="{8E227E17-44B3-47A3-8E9D-DAE59C106A55}"/>
              </a:ext>
            </a:extLst>
          </p:cNvPr>
          <p:cNvSpPr txBox="1"/>
          <p:nvPr/>
        </p:nvSpPr>
        <p:spPr>
          <a:xfrm>
            <a:off x="9935492" y="3820310"/>
            <a:ext cx="827241" cy="369332"/>
          </a:xfrm>
          <a:prstGeom prst="rect">
            <a:avLst/>
          </a:prstGeom>
          <a:noFill/>
        </p:spPr>
        <p:txBody>
          <a:bodyPr wrap="square" rtlCol="0">
            <a:spAutoFit/>
          </a:bodyPr>
          <a:lstStyle/>
          <a:p>
            <a:r>
              <a:rPr lang="en-US" b="1" dirty="0">
                <a:solidFill>
                  <a:schemeClr val="bg2">
                    <a:lumMod val="60000"/>
                    <a:lumOff val="40000"/>
                  </a:schemeClr>
                </a:solidFill>
              </a:rPr>
              <a:t>@4</a:t>
            </a:r>
            <a:endParaRPr lang="fr-FR" b="1" dirty="0">
              <a:solidFill>
                <a:schemeClr val="bg2">
                  <a:lumMod val="60000"/>
                  <a:lumOff val="40000"/>
                </a:schemeClr>
              </a:solidFill>
            </a:endParaRPr>
          </a:p>
        </p:txBody>
      </p:sp>
      <p:sp>
        <p:nvSpPr>
          <p:cNvPr id="24" name="TextBox 23">
            <a:extLst>
              <a:ext uri="{FF2B5EF4-FFF2-40B4-BE49-F238E27FC236}">
                <a16:creationId xmlns:a16="http://schemas.microsoft.com/office/drawing/2014/main" id="{25EBCA48-CF68-4C54-9587-FCACDC64F0DC}"/>
              </a:ext>
            </a:extLst>
          </p:cNvPr>
          <p:cNvSpPr txBox="1"/>
          <p:nvPr/>
        </p:nvSpPr>
        <p:spPr>
          <a:xfrm>
            <a:off x="8705856" y="4643260"/>
            <a:ext cx="827241" cy="369332"/>
          </a:xfrm>
          <a:prstGeom prst="rect">
            <a:avLst/>
          </a:prstGeom>
          <a:noFill/>
        </p:spPr>
        <p:txBody>
          <a:bodyPr wrap="square" rtlCol="0">
            <a:spAutoFit/>
          </a:bodyPr>
          <a:lstStyle/>
          <a:p>
            <a:r>
              <a:rPr lang="en-US" b="1" dirty="0">
                <a:solidFill>
                  <a:schemeClr val="bg2">
                    <a:lumMod val="60000"/>
                    <a:lumOff val="40000"/>
                  </a:schemeClr>
                </a:solidFill>
              </a:rPr>
              <a:t>@5</a:t>
            </a:r>
            <a:endParaRPr lang="fr-FR" b="1" dirty="0">
              <a:solidFill>
                <a:schemeClr val="bg2">
                  <a:lumMod val="60000"/>
                  <a:lumOff val="40000"/>
                </a:schemeClr>
              </a:solidFill>
            </a:endParaRPr>
          </a:p>
        </p:txBody>
      </p:sp>
      <p:sp>
        <p:nvSpPr>
          <p:cNvPr id="25" name="TextBox 24">
            <a:extLst>
              <a:ext uri="{FF2B5EF4-FFF2-40B4-BE49-F238E27FC236}">
                <a16:creationId xmlns:a16="http://schemas.microsoft.com/office/drawing/2014/main" id="{D4B778D4-1247-4BD9-9420-77F644F6B2C8}"/>
              </a:ext>
            </a:extLst>
          </p:cNvPr>
          <p:cNvSpPr txBox="1"/>
          <p:nvPr/>
        </p:nvSpPr>
        <p:spPr>
          <a:xfrm>
            <a:off x="7481322" y="3873751"/>
            <a:ext cx="827241" cy="369332"/>
          </a:xfrm>
          <a:prstGeom prst="rect">
            <a:avLst/>
          </a:prstGeom>
          <a:noFill/>
        </p:spPr>
        <p:txBody>
          <a:bodyPr wrap="square" rtlCol="0">
            <a:spAutoFit/>
          </a:bodyPr>
          <a:lstStyle/>
          <a:p>
            <a:r>
              <a:rPr lang="en-US" b="1" dirty="0">
                <a:solidFill>
                  <a:schemeClr val="bg2">
                    <a:lumMod val="60000"/>
                    <a:lumOff val="40000"/>
                  </a:schemeClr>
                </a:solidFill>
              </a:rPr>
              <a:t>@6</a:t>
            </a:r>
            <a:endParaRPr lang="fr-FR" b="1" dirty="0">
              <a:solidFill>
                <a:schemeClr val="bg2">
                  <a:lumMod val="60000"/>
                  <a:lumOff val="40000"/>
                </a:schemeClr>
              </a:solidFill>
            </a:endParaRPr>
          </a:p>
        </p:txBody>
      </p:sp>
      <p:pic>
        <p:nvPicPr>
          <p:cNvPr id="27" name="Picture 26">
            <a:extLst>
              <a:ext uri="{FF2B5EF4-FFF2-40B4-BE49-F238E27FC236}">
                <a16:creationId xmlns:a16="http://schemas.microsoft.com/office/drawing/2014/main" id="{0D427B7D-8BBC-437E-BFE7-E6489DCB05AD}"/>
              </a:ext>
            </a:extLst>
          </p:cNvPr>
          <p:cNvPicPr>
            <a:picLocks noChangeAspect="1"/>
          </p:cNvPicPr>
          <p:nvPr/>
        </p:nvPicPr>
        <p:blipFill>
          <a:blip r:embed="rId5">
            <a:duotone>
              <a:prstClr val="black"/>
              <a:schemeClr val="accent2">
                <a:tint val="45000"/>
                <a:satMod val="400000"/>
              </a:schemeClr>
            </a:duotone>
          </a:blip>
          <a:stretch>
            <a:fillRect/>
          </a:stretch>
        </p:blipFill>
        <p:spPr>
          <a:xfrm>
            <a:off x="5127314" y="4540399"/>
            <a:ext cx="1566329" cy="1234286"/>
          </a:xfrm>
          <a:prstGeom prst="rect">
            <a:avLst/>
          </a:prstGeom>
        </p:spPr>
      </p:pic>
      <p:cxnSp>
        <p:nvCxnSpPr>
          <p:cNvPr id="29" name="Connector: Elbow 28">
            <a:extLst>
              <a:ext uri="{FF2B5EF4-FFF2-40B4-BE49-F238E27FC236}">
                <a16:creationId xmlns:a16="http://schemas.microsoft.com/office/drawing/2014/main" id="{ADE9A716-04E1-4C64-8B81-4D7B5FD7E585}"/>
              </a:ext>
            </a:extLst>
          </p:cNvPr>
          <p:cNvCxnSpPr>
            <a:cxnSpLocks/>
          </p:cNvCxnSpPr>
          <p:nvPr/>
        </p:nvCxnSpPr>
        <p:spPr>
          <a:xfrm>
            <a:off x="4576281" y="3404233"/>
            <a:ext cx="668944" cy="1932385"/>
          </a:xfrm>
          <a:prstGeom prst="bentConnector3">
            <a:avLst>
              <a:gd name="adj1" fmla="val 15067"/>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E2B4497C-716A-4062-AEB3-0356672EAEC7}"/>
              </a:ext>
            </a:extLst>
          </p:cNvPr>
          <p:cNvCxnSpPr/>
          <p:nvPr/>
        </p:nvCxnSpPr>
        <p:spPr>
          <a:xfrm rot="10800000" flipV="1">
            <a:off x="6563360" y="3666682"/>
            <a:ext cx="2142496" cy="1669936"/>
          </a:xfrm>
          <a:prstGeom prst="bentConnector3">
            <a:avLst>
              <a:gd name="adj1" fmla="val 66597"/>
            </a:avLst>
          </a:prstGeom>
          <a:ln w="2222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25AA0B3-8C96-45C5-9D8E-445CCAEF9982}"/>
              </a:ext>
            </a:extLst>
          </p:cNvPr>
          <p:cNvSpPr txBox="1"/>
          <p:nvPr/>
        </p:nvSpPr>
        <p:spPr>
          <a:xfrm>
            <a:off x="4409478" y="5702162"/>
            <a:ext cx="3001999" cy="369332"/>
          </a:xfrm>
          <a:prstGeom prst="rect">
            <a:avLst/>
          </a:prstGeom>
          <a:noFill/>
        </p:spPr>
        <p:txBody>
          <a:bodyPr wrap="square" rtlCol="0">
            <a:spAutoFit/>
          </a:bodyPr>
          <a:lstStyle/>
          <a:p>
            <a:r>
              <a:rPr lang="en-US" dirty="0" err="1"/>
              <a:t>Passerelle</a:t>
            </a:r>
            <a:r>
              <a:rPr lang="en-US" dirty="0"/>
              <a:t> – </a:t>
            </a:r>
            <a:r>
              <a:rPr lang="en-US" dirty="0" err="1"/>
              <a:t>ici</a:t>
            </a:r>
            <a:r>
              <a:rPr lang="en-US" dirty="0"/>
              <a:t>, un router</a:t>
            </a:r>
            <a:endParaRPr lang="fr-FR" dirty="0"/>
          </a:p>
        </p:txBody>
      </p:sp>
      <p:sp>
        <p:nvSpPr>
          <p:cNvPr id="28" name="TextBox 27">
            <a:extLst>
              <a:ext uri="{FF2B5EF4-FFF2-40B4-BE49-F238E27FC236}">
                <a16:creationId xmlns:a16="http://schemas.microsoft.com/office/drawing/2014/main" id="{72C0ABA3-1C29-4524-965B-04E98D5B49DE}"/>
              </a:ext>
            </a:extLst>
          </p:cNvPr>
          <p:cNvSpPr txBox="1"/>
          <p:nvPr/>
        </p:nvSpPr>
        <p:spPr>
          <a:xfrm>
            <a:off x="10440669" y="542947"/>
            <a:ext cx="714375" cy="600164"/>
          </a:xfrm>
          <a:prstGeom prst="rect">
            <a:avLst/>
          </a:prstGeom>
          <a:noFill/>
        </p:spPr>
        <p:txBody>
          <a:bodyPr wrap="square" rtlCol="0">
            <a:spAutoFit/>
          </a:bodyPr>
          <a:lstStyle/>
          <a:p>
            <a:r>
              <a:rPr lang="en-US" sz="3300" dirty="0"/>
              <a:t>26</a:t>
            </a:r>
            <a:endParaRPr lang="fr-FR" sz="3300" dirty="0"/>
          </a:p>
        </p:txBody>
      </p:sp>
    </p:spTree>
    <p:extLst>
      <p:ext uri="{BB962C8B-B14F-4D97-AF65-F5344CB8AC3E}">
        <p14:creationId xmlns:p14="http://schemas.microsoft.com/office/powerpoint/2010/main" val="345592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81DC-5D53-454B-97B5-A8B7FF0F81E3}"/>
              </a:ext>
            </a:extLst>
          </p:cNvPr>
          <p:cNvSpPr>
            <a:spLocks noGrp="1"/>
          </p:cNvSpPr>
          <p:nvPr>
            <p:ph type="title"/>
          </p:nvPr>
        </p:nvSpPr>
        <p:spPr/>
        <p:txBody>
          <a:bodyPr/>
          <a:lstStyle/>
          <a:p>
            <a:r>
              <a:rPr lang="en-US" dirty="0"/>
              <a:t>Les </a:t>
            </a:r>
            <a:r>
              <a:rPr lang="en-US" dirty="0" err="1"/>
              <a:t>adresses</a:t>
            </a:r>
            <a:r>
              <a:rPr lang="en-US" dirty="0"/>
              <a:t> IP</a:t>
            </a:r>
            <a:endParaRPr lang="fr-FR" dirty="0"/>
          </a:p>
        </p:txBody>
      </p:sp>
      <p:pic>
        <p:nvPicPr>
          <p:cNvPr id="7" name="Content Placeholder 6">
            <a:extLst>
              <a:ext uri="{FF2B5EF4-FFF2-40B4-BE49-F238E27FC236}">
                <a16:creationId xmlns:a16="http://schemas.microsoft.com/office/drawing/2014/main" id="{088A4D1A-31AC-48D8-9C40-4DB3F344FF8E}"/>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17000"/>
                    </a14:imgEffect>
                    <a14:imgEffect>
                      <a14:brightnessContrast bright="20000" contrast="-100000"/>
                    </a14:imgEffect>
                  </a14:imgLayer>
                </a14:imgProps>
              </a:ext>
            </a:extLst>
          </a:blip>
          <a:stretch>
            <a:fillRect/>
          </a:stretch>
        </p:blipFill>
        <p:spPr>
          <a:xfrm>
            <a:off x="912813" y="2570480"/>
            <a:ext cx="3734588" cy="1667505"/>
          </a:xfrm>
          <a:prstGeom prst="rect">
            <a:avLst/>
          </a:prstGeom>
        </p:spPr>
      </p:pic>
      <p:pic>
        <p:nvPicPr>
          <p:cNvPr id="8" name="Picture 7">
            <a:extLst>
              <a:ext uri="{FF2B5EF4-FFF2-40B4-BE49-F238E27FC236}">
                <a16:creationId xmlns:a16="http://schemas.microsoft.com/office/drawing/2014/main" id="{543BED98-1EDD-40F9-B326-71D33BDC9424}"/>
              </a:ext>
            </a:extLst>
          </p:cNvPr>
          <p:cNvPicPr>
            <a:picLocks noChangeAspect="1"/>
          </p:cNvPicPr>
          <p:nvPr/>
        </p:nvPicPr>
        <p:blipFill>
          <a:blip r:embed="rId4"/>
          <a:stretch>
            <a:fillRect/>
          </a:stretch>
        </p:blipFill>
        <p:spPr>
          <a:xfrm>
            <a:off x="7782562" y="2613890"/>
            <a:ext cx="2342700" cy="2105584"/>
          </a:xfrm>
          <a:prstGeom prst="rect">
            <a:avLst/>
          </a:prstGeom>
        </p:spPr>
      </p:pic>
      <p:sp>
        <p:nvSpPr>
          <p:cNvPr id="20" name="TextBox 19">
            <a:extLst>
              <a:ext uri="{FF2B5EF4-FFF2-40B4-BE49-F238E27FC236}">
                <a16:creationId xmlns:a16="http://schemas.microsoft.com/office/drawing/2014/main" id="{385DE1F4-5755-4668-9452-5969E98C9883}"/>
              </a:ext>
            </a:extLst>
          </p:cNvPr>
          <p:cNvSpPr txBox="1"/>
          <p:nvPr/>
        </p:nvSpPr>
        <p:spPr>
          <a:xfrm>
            <a:off x="7515080" y="3028029"/>
            <a:ext cx="827241" cy="369332"/>
          </a:xfrm>
          <a:prstGeom prst="rect">
            <a:avLst/>
          </a:prstGeom>
          <a:noFill/>
        </p:spPr>
        <p:txBody>
          <a:bodyPr wrap="square" rtlCol="0">
            <a:spAutoFit/>
          </a:bodyPr>
          <a:lstStyle/>
          <a:p>
            <a:r>
              <a:rPr lang="en-US" b="1" dirty="0">
                <a:solidFill>
                  <a:schemeClr val="bg2">
                    <a:lumMod val="60000"/>
                    <a:lumOff val="40000"/>
                  </a:schemeClr>
                </a:solidFill>
              </a:rPr>
              <a:t>@1</a:t>
            </a:r>
            <a:endParaRPr lang="fr-FR" b="1" dirty="0">
              <a:solidFill>
                <a:schemeClr val="bg2">
                  <a:lumMod val="60000"/>
                  <a:lumOff val="40000"/>
                </a:schemeClr>
              </a:solidFill>
            </a:endParaRPr>
          </a:p>
        </p:txBody>
      </p:sp>
      <p:sp>
        <p:nvSpPr>
          <p:cNvPr id="21" name="TextBox 20">
            <a:extLst>
              <a:ext uri="{FF2B5EF4-FFF2-40B4-BE49-F238E27FC236}">
                <a16:creationId xmlns:a16="http://schemas.microsoft.com/office/drawing/2014/main" id="{144BD255-0202-4307-B10F-5E196D9AADE5}"/>
              </a:ext>
            </a:extLst>
          </p:cNvPr>
          <p:cNvSpPr txBox="1"/>
          <p:nvPr/>
        </p:nvSpPr>
        <p:spPr>
          <a:xfrm>
            <a:off x="8705857" y="2346559"/>
            <a:ext cx="827241" cy="369332"/>
          </a:xfrm>
          <a:prstGeom prst="rect">
            <a:avLst/>
          </a:prstGeom>
          <a:noFill/>
        </p:spPr>
        <p:txBody>
          <a:bodyPr wrap="square" rtlCol="0">
            <a:spAutoFit/>
          </a:bodyPr>
          <a:lstStyle/>
          <a:p>
            <a:r>
              <a:rPr lang="en-US" b="1" dirty="0">
                <a:solidFill>
                  <a:schemeClr val="bg2">
                    <a:lumMod val="60000"/>
                    <a:lumOff val="40000"/>
                  </a:schemeClr>
                </a:solidFill>
              </a:rPr>
              <a:t>@2</a:t>
            </a:r>
            <a:endParaRPr lang="fr-FR" b="1" dirty="0">
              <a:solidFill>
                <a:schemeClr val="bg2">
                  <a:lumMod val="60000"/>
                  <a:lumOff val="40000"/>
                </a:schemeClr>
              </a:solidFill>
            </a:endParaRPr>
          </a:p>
        </p:txBody>
      </p:sp>
      <p:sp>
        <p:nvSpPr>
          <p:cNvPr id="22" name="TextBox 21">
            <a:extLst>
              <a:ext uri="{FF2B5EF4-FFF2-40B4-BE49-F238E27FC236}">
                <a16:creationId xmlns:a16="http://schemas.microsoft.com/office/drawing/2014/main" id="{E675923C-D7F6-458F-A3CC-DBE5E344AE33}"/>
              </a:ext>
            </a:extLst>
          </p:cNvPr>
          <p:cNvSpPr txBox="1"/>
          <p:nvPr/>
        </p:nvSpPr>
        <p:spPr>
          <a:xfrm>
            <a:off x="9890952" y="2917428"/>
            <a:ext cx="827241" cy="369332"/>
          </a:xfrm>
          <a:prstGeom prst="rect">
            <a:avLst/>
          </a:prstGeom>
          <a:noFill/>
        </p:spPr>
        <p:txBody>
          <a:bodyPr wrap="square" rtlCol="0">
            <a:spAutoFit/>
          </a:bodyPr>
          <a:lstStyle/>
          <a:p>
            <a:r>
              <a:rPr lang="en-US" b="1" dirty="0">
                <a:solidFill>
                  <a:schemeClr val="bg2">
                    <a:lumMod val="60000"/>
                    <a:lumOff val="40000"/>
                  </a:schemeClr>
                </a:solidFill>
              </a:rPr>
              <a:t>@3</a:t>
            </a:r>
            <a:endParaRPr lang="fr-FR" b="1" dirty="0">
              <a:solidFill>
                <a:schemeClr val="bg2">
                  <a:lumMod val="60000"/>
                  <a:lumOff val="40000"/>
                </a:schemeClr>
              </a:solidFill>
            </a:endParaRPr>
          </a:p>
        </p:txBody>
      </p:sp>
      <p:sp>
        <p:nvSpPr>
          <p:cNvPr id="23" name="TextBox 22">
            <a:extLst>
              <a:ext uri="{FF2B5EF4-FFF2-40B4-BE49-F238E27FC236}">
                <a16:creationId xmlns:a16="http://schemas.microsoft.com/office/drawing/2014/main" id="{8E227E17-44B3-47A3-8E9D-DAE59C106A55}"/>
              </a:ext>
            </a:extLst>
          </p:cNvPr>
          <p:cNvSpPr txBox="1"/>
          <p:nvPr/>
        </p:nvSpPr>
        <p:spPr>
          <a:xfrm>
            <a:off x="9935492" y="3820310"/>
            <a:ext cx="827241" cy="369332"/>
          </a:xfrm>
          <a:prstGeom prst="rect">
            <a:avLst/>
          </a:prstGeom>
          <a:noFill/>
        </p:spPr>
        <p:txBody>
          <a:bodyPr wrap="square" rtlCol="0">
            <a:spAutoFit/>
          </a:bodyPr>
          <a:lstStyle/>
          <a:p>
            <a:r>
              <a:rPr lang="en-US" b="1" dirty="0">
                <a:solidFill>
                  <a:schemeClr val="bg2">
                    <a:lumMod val="60000"/>
                    <a:lumOff val="40000"/>
                  </a:schemeClr>
                </a:solidFill>
              </a:rPr>
              <a:t>@4</a:t>
            </a:r>
            <a:endParaRPr lang="fr-FR" b="1" dirty="0">
              <a:solidFill>
                <a:schemeClr val="bg2">
                  <a:lumMod val="60000"/>
                  <a:lumOff val="40000"/>
                </a:schemeClr>
              </a:solidFill>
            </a:endParaRPr>
          </a:p>
        </p:txBody>
      </p:sp>
      <p:sp>
        <p:nvSpPr>
          <p:cNvPr id="24" name="TextBox 23">
            <a:extLst>
              <a:ext uri="{FF2B5EF4-FFF2-40B4-BE49-F238E27FC236}">
                <a16:creationId xmlns:a16="http://schemas.microsoft.com/office/drawing/2014/main" id="{25EBCA48-CF68-4C54-9587-FCACDC64F0DC}"/>
              </a:ext>
            </a:extLst>
          </p:cNvPr>
          <p:cNvSpPr txBox="1"/>
          <p:nvPr/>
        </p:nvSpPr>
        <p:spPr>
          <a:xfrm>
            <a:off x="8705856" y="4643260"/>
            <a:ext cx="827241" cy="369332"/>
          </a:xfrm>
          <a:prstGeom prst="rect">
            <a:avLst/>
          </a:prstGeom>
          <a:noFill/>
        </p:spPr>
        <p:txBody>
          <a:bodyPr wrap="square" rtlCol="0">
            <a:spAutoFit/>
          </a:bodyPr>
          <a:lstStyle/>
          <a:p>
            <a:r>
              <a:rPr lang="en-US" b="1" dirty="0">
                <a:solidFill>
                  <a:schemeClr val="bg2">
                    <a:lumMod val="60000"/>
                    <a:lumOff val="40000"/>
                  </a:schemeClr>
                </a:solidFill>
              </a:rPr>
              <a:t>@5</a:t>
            </a:r>
            <a:endParaRPr lang="fr-FR" b="1" dirty="0">
              <a:solidFill>
                <a:schemeClr val="bg2">
                  <a:lumMod val="60000"/>
                  <a:lumOff val="40000"/>
                </a:schemeClr>
              </a:solidFill>
            </a:endParaRPr>
          </a:p>
        </p:txBody>
      </p:sp>
      <p:sp>
        <p:nvSpPr>
          <p:cNvPr id="25" name="TextBox 24">
            <a:extLst>
              <a:ext uri="{FF2B5EF4-FFF2-40B4-BE49-F238E27FC236}">
                <a16:creationId xmlns:a16="http://schemas.microsoft.com/office/drawing/2014/main" id="{D4B778D4-1247-4BD9-9420-77F644F6B2C8}"/>
              </a:ext>
            </a:extLst>
          </p:cNvPr>
          <p:cNvSpPr txBox="1"/>
          <p:nvPr/>
        </p:nvSpPr>
        <p:spPr>
          <a:xfrm>
            <a:off x="7481322" y="3873751"/>
            <a:ext cx="827241" cy="369332"/>
          </a:xfrm>
          <a:prstGeom prst="rect">
            <a:avLst/>
          </a:prstGeom>
          <a:noFill/>
        </p:spPr>
        <p:txBody>
          <a:bodyPr wrap="square" rtlCol="0">
            <a:spAutoFit/>
          </a:bodyPr>
          <a:lstStyle/>
          <a:p>
            <a:r>
              <a:rPr lang="en-US" b="1" dirty="0">
                <a:solidFill>
                  <a:schemeClr val="bg2">
                    <a:lumMod val="60000"/>
                    <a:lumOff val="40000"/>
                  </a:schemeClr>
                </a:solidFill>
              </a:rPr>
              <a:t>@6</a:t>
            </a:r>
            <a:endParaRPr lang="fr-FR" b="1" dirty="0">
              <a:solidFill>
                <a:schemeClr val="bg2">
                  <a:lumMod val="60000"/>
                  <a:lumOff val="40000"/>
                </a:schemeClr>
              </a:solidFill>
            </a:endParaRPr>
          </a:p>
        </p:txBody>
      </p:sp>
      <p:pic>
        <p:nvPicPr>
          <p:cNvPr id="27" name="Picture 26">
            <a:extLst>
              <a:ext uri="{FF2B5EF4-FFF2-40B4-BE49-F238E27FC236}">
                <a16:creationId xmlns:a16="http://schemas.microsoft.com/office/drawing/2014/main" id="{0D427B7D-8BBC-437E-BFE7-E6489DCB05AD}"/>
              </a:ext>
            </a:extLst>
          </p:cNvPr>
          <p:cNvPicPr>
            <a:picLocks noChangeAspect="1"/>
          </p:cNvPicPr>
          <p:nvPr/>
        </p:nvPicPr>
        <p:blipFill>
          <a:blip r:embed="rId5">
            <a:duotone>
              <a:prstClr val="black"/>
              <a:schemeClr val="accent2">
                <a:tint val="45000"/>
                <a:satMod val="400000"/>
              </a:schemeClr>
            </a:duotone>
          </a:blip>
          <a:stretch>
            <a:fillRect/>
          </a:stretch>
        </p:blipFill>
        <p:spPr>
          <a:xfrm>
            <a:off x="5127314" y="4540399"/>
            <a:ext cx="1566329" cy="1234286"/>
          </a:xfrm>
          <a:prstGeom prst="rect">
            <a:avLst/>
          </a:prstGeom>
        </p:spPr>
      </p:pic>
      <p:cxnSp>
        <p:nvCxnSpPr>
          <p:cNvPr id="29" name="Connector: Elbow 28">
            <a:extLst>
              <a:ext uri="{FF2B5EF4-FFF2-40B4-BE49-F238E27FC236}">
                <a16:creationId xmlns:a16="http://schemas.microsoft.com/office/drawing/2014/main" id="{ADE9A716-04E1-4C64-8B81-4D7B5FD7E585}"/>
              </a:ext>
            </a:extLst>
          </p:cNvPr>
          <p:cNvCxnSpPr>
            <a:cxnSpLocks/>
          </p:cNvCxnSpPr>
          <p:nvPr/>
        </p:nvCxnSpPr>
        <p:spPr>
          <a:xfrm>
            <a:off x="4576281" y="3404233"/>
            <a:ext cx="668944" cy="1932385"/>
          </a:xfrm>
          <a:prstGeom prst="bentConnector3">
            <a:avLst>
              <a:gd name="adj1" fmla="val 15067"/>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E2B4497C-716A-4062-AEB3-0356672EAEC7}"/>
              </a:ext>
            </a:extLst>
          </p:cNvPr>
          <p:cNvCxnSpPr/>
          <p:nvPr/>
        </p:nvCxnSpPr>
        <p:spPr>
          <a:xfrm rot="10800000" flipV="1">
            <a:off x="6563360" y="3666682"/>
            <a:ext cx="2142496" cy="1669936"/>
          </a:xfrm>
          <a:prstGeom prst="bentConnector3">
            <a:avLst>
              <a:gd name="adj1" fmla="val 66597"/>
            </a:avLst>
          </a:prstGeom>
          <a:ln w="2222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D8265964-79AC-407A-8441-CC1FAE6DD5C0}"/>
              </a:ext>
            </a:extLst>
          </p:cNvPr>
          <p:cNvSpPr>
            <a:spLocks noGrp="1"/>
          </p:cNvSpPr>
          <p:nvPr>
            <p:ph idx="1"/>
          </p:nvPr>
        </p:nvSpPr>
        <p:spPr>
          <a:xfrm>
            <a:off x="481239" y="5922043"/>
            <a:ext cx="11233241" cy="690623"/>
          </a:xfrm>
        </p:spPr>
        <p:txBody>
          <a:bodyPr>
            <a:normAutofit/>
          </a:bodyPr>
          <a:lstStyle/>
          <a:p>
            <a:r>
              <a:rPr lang="en-US" dirty="0"/>
              <a:t>La </a:t>
            </a:r>
            <a:r>
              <a:rPr lang="en-US" dirty="0" err="1"/>
              <a:t>passerelle</a:t>
            </a:r>
            <a:r>
              <a:rPr lang="en-US" dirty="0"/>
              <a:t> </a:t>
            </a:r>
            <a:r>
              <a:rPr lang="en-US" dirty="0" err="1"/>
              <a:t>doit</a:t>
            </a:r>
            <a:r>
              <a:rPr lang="en-US" dirty="0"/>
              <a:t> </a:t>
            </a:r>
            <a:r>
              <a:rPr lang="en-US" dirty="0" err="1"/>
              <a:t>pouvoir</a:t>
            </a:r>
            <a:r>
              <a:rPr lang="en-US" dirty="0"/>
              <a:t> </a:t>
            </a:r>
            <a:r>
              <a:rPr lang="en-US" dirty="0" err="1"/>
              <a:t>associer</a:t>
            </a:r>
            <a:r>
              <a:rPr lang="en-US" dirty="0"/>
              <a:t> un </a:t>
            </a:r>
            <a:r>
              <a:rPr lang="en-US" dirty="0" err="1"/>
              <a:t>ordinateur</a:t>
            </a:r>
            <a:r>
              <a:rPr lang="en-US" dirty="0"/>
              <a:t> à </a:t>
            </a:r>
            <a:r>
              <a:rPr lang="en-US" dirty="0" err="1"/>
              <a:t>une</a:t>
            </a:r>
            <a:r>
              <a:rPr lang="en-US" dirty="0"/>
              <a:t> </a:t>
            </a:r>
            <a:r>
              <a:rPr lang="en-US" dirty="0" err="1"/>
              <a:t>adresse</a:t>
            </a:r>
            <a:r>
              <a:rPr lang="en-US" dirty="0"/>
              <a:t> unique : </a:t>
            </a:r>
            <a:r>
              <a:rPr lang="en-US" b="1" dirty="0">
                <a:solidFill>
                  <a:schemeClr val="accent3">
                    <a:lumMod val="60000"/>
                    <a:lumOff val="40000"/>
                  </a:schemeClr>
                </a:solidFill>
              </a:rPr>
              <a:t>les </a:t>
            </a:r>
            <a:r>
              <a:rPr lang="en-US" b="1" dirty="0" err="1">
                <a:solidFill>
                  <a:schemeClr val="accent3">
                    <a:lumMod val="60000"/>
                    <a:lumOff val="40000"/>
                  </a:schemeClr>
                </a:solidFill>
              </a:rPr>
              <a:t>adresses</a:t>
            </a:r>
            <a:r>
              <a:rPr lang="en-US" b="1" dirty="0">
                <a:solidFill>
                  <a:schemeClr val="accent3">
                    <a:lumMod val="60000"/>
                    <a:lumOff val="40000"/>
                  </a:schemeClr>
                </a:solidFill>
              </a:rPr>
              <a:t> IP</a:t>
            </a:r>
          </a:p>
        </p:txBody>
      </p:sp>
      <p:sp>
        <p:nvSpPr>
          <p:cNvPr id="30" name="TextBox 29">
            <a:extLst>
              <a:ext uri="{FF2B5EF4-FFF2-40B4-BE49-F238E27FC236}">
                <a16:creationId xmlns:a16="http://schemas.microsoft.com/office/drawing/2014/main" id="{DCD6F91C-B9EE-486D-925B-F9F50E6F54D4}"/>
              </a:ext>
            </a:extLst>
          </p:cNvPr>
          <p:cNvSpPr txBox="1"/>
          <p:nvPr/>
        </p:nvSpPr>
        <p:spPr>
          <a:xfrm>
            <a:off x="1422231" y="2024083"/>
            <a:ext cx="827241" cy="369332"/>
          </a:xfrm>
          <a:prstGeom prst="rect">
            <a:avLst/>
          </a:prstGeom>
          <a:noFill/>
        </p:spPr>
        <p:txBody>
          <a:bodyPr wrap="square" rtlCol="0">
            <a:spAutoFit/>
          </a:bodyPr>
          <a:lstStyle/>
          <a:p>
            <a:r>
              <a:rPr lang="en-US" b="1" dirty="0">
                <a:solidFill>
                  <a:schemeClr val="tx1">
                    <a:lumMod val="95000"/>
                  </a:schemeClr>
                </a:solidFill>
              </a:rPr>
              <a:t>@2</a:t>
            </a:r>
            <a:endParaRPr lang="fr-FR" b="1" dirty="0">
              <a:solidFill>
                <a:schemeClr val="tx1">
                  <a:lumMod val="95000"/>
                </a:schemeClr>
              </a:solidFill>
            </a:endParaRPr>
          </a:p>
        </p:txBody>
      </p:sp>
      <p:sp>
        <p:nvSpPr>
          <p:cNvPr id="32" name="TextBox 31">
            <a:extLst>
              <a:ext uri="{FF2B5EF4-FFF2-40B4-BE49-F238E27FC236}">
                <a16:creationId xmlns:a16="http://schemas.microsoft.com/office/drawing/2014/main" id="{471901DB-168F-4666-81E2-913BABC406E5}"/>
              </a:ext>
            </a:extLst>
          </p:cNvPr>
          <p:cNvSpPr txBox="1"/>
          <p:nvPr/>
        </p:nvSpPr>
        <p:spPr>
          <a:xfrm>
            <a:off x="2194239" y="2024083"/>
            <a:ext cx="827241" cy="369332"/>
          </a:xfrm>
          <a:prstGeom prst="rect">
            <a:avLst/>
          </a:prstGeom>
          <a:noFill/>
        </p:spPr>
        <p:txBody>
          <a:bodyPr wrap="square" rtlCol="0">
            <a:spAutoFit/>
          </a:bodyPr>
          <a:lstStyle/>
          <a:p>
            <a:r>
              <a:rPr lang="en-US" b="1" dirty="0">
                <a:solidFill>
                  <a:schemeClr val="tx1">
                    <a:lumMod val="95000"/>
                  </a:schemeClr>
                </a:solidFill>
              </a:rPr>
              <a:t>@8</a:t>
            </a:r>
            <a:endParaRPr lang="fr-FR" b="1" dirty="0">
              <a:solidFill>
                <a:schemeClr val="tx1">
                  <a:lumMod val="95000"/>
                </a:schemeClr>
              </a:solidFill>
            </a:endParaRPr>
          </a:p>
        </p:txBody>
      </p:sp>
      <p:sp>
        <p:nvSpPr>
          <p:cNvPr id="33" name="TextBox 32">
            <a:extLst>
              <a:ext uri="{FF2B5EF4-FFF2-40B4-BE49-F238E27FC236}">
                <a16:creationId xmlns:a16="http://schemas.microsoft.com/office/drawing/2014/main" id="{30E210E2-EAE7-41FB-AF95-9D24EDCFF88E}"/>
              </a:ext>
            </a:extLst>
          </p:cNvPr>
          <p:cNvSpPr txBox="1"/>
          <p:nvPr/>
        </p:nvSpPr>
        <p:spPr>
          <a:xfrm>
            <a:off x="3620735" y="2027198"/>
            <a:ext cx="827241" cy="369332"/>
          </a:xfrm>
          <a:prstGeom prst="rect">
            <a:avLst/>
          </a:prstGeom>
          <a:noFill/>
        </p:spPr>
        <p:txBody>
          <a:bodyPr wrap="square" rtlCol="0">
            <a:spAutoFit/>
          </a:bodyPr>
          <a:lstStyle/>
          <a:p>
            <a:r>
              <a:rPr lang="en-US" b="1" dirty="0">
                <a:solidFill>
                  <a:schemeClr val="tx1">
                    <a:lumMod val="95000"/>
                  </a:schemeClr>
                </a:solidFill>
              </a:rPr>
              <a:t>@6</a:t>
            </a:r>
            <a:endParaRPr lang="fr-FR" b="1" dirty="0">
              <a:solidFill>
                <a:schemeClr val="tx1">
                  <a:lumMod val="95000"/>
                </a:schemeClr>
              </a:solidFill>
            </a:endParaRPr>
          </a:p>
        </p:txBody>
      </p:sp>
      <p:sp>
        <p:nvSpPr>
          <p:cNvPr id="34" name="TextBox 33">
            <a:extLst>
              <a:ext uri="{FF2B5EF4-FFF2-40B4-BE49-F238E27FC236}">
                <a16:creationId xmlns:a16="http://schemas.microsoft.com/office/drawing/2014/main" id="{FD8947F6-D67D-4278-B07D-D35C5E86A8A2}"/>
              </a:ext>
            </a:extLst>
          </p:cNvPr>
          <p:cNvSpPr txBox="1"/>
          <p:nvPr/>
        </p:nvSpPr>
        <p:spPr>
          <a:xfrm>
            <a:off x="2898427" y="2058627"/>
            <a:ext cx="827241" cy="369332"/>
          </a:xfrm>
          <a:prstGeom prst="rect">
            <a:avLst/>
          </a:prstGeom>
          <a:noFill/>
        </p:spPr>
        <p:txBody>
          <a:bodyPr wrap="square" rtlCol="0">
            <a:spAutoFit/>
          </a:bodyPr>
          <a:lstStyle/>
          <a:p>
            <a:r>
              <a:rPr lang="en-US" b="1" dirty="0">
                <a:solidFill>
                  <a:schemeClr val="tx1">
                    <a:lumMod val="95000"/>
                  </a:schemeClr>
                </a:solidFill>
              </a:rPr>
              <a:t>@14</a:t>
            </a:r>
            <a:endParaRPr lang="fr-FR" b="1" dirty="0">
              <a:solidFill>
                <a:schemeClr val="tx1">
                  <a:lumMod val="95000"/>
                </a:schemeClr>
              </a:solidFill>
            </a:endParaRPr>
          </a:p>
        </p:txBody>
      </p:sp>
      <p:sp>
        <p:nvSpPr>
          <p:cNvPr id="36" name="TextBox 35">
            <a:extLst>
              <a:ext uri="{FF2B5EF4-FFF2-40B4-BE49-F238E27FC236}">
                <a16:creationId xmlns:a16="http://schemas.microsoft.com/office/drawing/2014/main" id="{BBABD910-5FC0-4F64-8EFA-5EFBDDBD99A8}"/>
              </a:ext>
            </a:extLst>
          </p:cNvPr>
          <p:cNvSpPr txBox="1"/>
          <p:nvPr/>
        </p:nvSpPr>
        <p:spPr>
          <a:xfrm>
            <a:off x="1045296" y="4460882"/>
            <a:ext cx="827241" cy="369332"/>
          </a:xfrm>
          <a:prstGeom prst="rect">
            <a:avLst/>
          </a:prstGeom>
          <a:noFill/>
        </p:spPr>
        <p:txBody>
          <a:bodyPr wrap="square" rtlCol="0">
            <a:spAutoFit/>
          </a:bodyPr>
          <a:lstStyle/>
          <a:p>
            <a:r>
              <a:rPr lang="en-US" b="1" dirty="0">
                <a:solidFill>
                  <a:schemeClr val="tx1">
                    <a:lumMod val="95000"/>
                  </a:schemeClr>
                </a:solidFill>
              </a:rPr>
              <a:t>@15</a:t>
            </a:r>
            <a:endParaRPr lang="fr-FR" b="1" dirty="0">
              <a:solidFill>
                <a:schemeClr val="tx1">
                  <a:lumMod val="95000"/>
                </a:schemeClr>
              </a:solidFill>
            </a:endParaRPr>
          </a:p>
        </p:txBody>
      </p:sp>
      <p:sp>
        <p:nvSpPr>
          <p:cNvPr id="37" name="TextBox 36">
            <a:extLst>
              <a:ext uri="{FF2B5EF4-FFF2-40B4-BE49-F238E27FC236}">
                <a16:creationId xmlns:a16="http://schemas.microsoft.com/office/drawing/2014/main" id="{6DF9A71C-52A1-433C-8A15-30B5D140CE7D}"/>
              </a:ext>
            </a:extLst>
          </p:cNvPr>
          <p:cNvSpPr txBox="1"/>
          <p:nvPr/>
        </p:nvSpPr>
        <p:spPr>
          <a:xfrm>
            <a:off x="1767937" y="4460882"/>
            <a:ext cx="827241" cy="369332"/>
          </a:xfrm>
          <a:prstGeom prst="rect">
            <a:avLst/>
          </a:prstGeom>
          <a:noFill/>
        </p:spPr>
        <p:txBody>
          <a:bodyPr wrap="square" rtlCol="0">
            <a:spAutoFit/>
          </a:bodyPr>
          <a:lstStyle/>
          <a:p>
            <a:r>
              <a:rPr lang="en-US" b="1" dirty="0">
                <a:solidFill>
                  <a:schemeClr val="tx1">
                    <a:lumMod val="95000"/>
                  </a:schemeClr>
                </a:solidFill>
              </a:rPr>
              <a:t>@3</a:t>
            </a:r>
            <a:endParaRPr lang="fr-FR" b="1" dirty="0">
              <a:solidFill>
                <a:schemeClr val="tx1">
                  <a:lumMod val="95000"/>
                </a:schemeClr>
              </a:solidFill>
            </a:endParaRPr>
          </a:p>
        </p:txBody>
      </p:sp>
      <p:sp>
        <p:nvSpPr>
          <p:cNvPr id="38" name="TextBox 37">
            <a:extLst>
              <a:ext uri="{FF2B5EF4-FFF2-40B4-BE49-F238E27FC236}">
                <a16:creationId xmlns:a16="http://schemas.microsoft.com/office/drawing/2014/main" id="{D279845F-CA42-46A2-A434-86553FC7A69E}"/>
              </a:ext>
            </a:extLst>
          </p:cNvPr>
          <p:cNvSpPr txBox="1"/>
          <p:nvPr/>
        </p:nvSpPr>
        <p:spPr>
          <a:xfrm>
            <a:off x="2489194" y="4486685"/>
            <a:ext cx="827241" cy="369332"/>
          </a:xfrm>
          <a:prstGeom prst="rect">
            <a:avLst/>
          </a:prstGeom>
          <a:noFill/>
        </p:spPr>
        <p:txBody>
          <a:bodyPr wrap="square" rtlCol="0">
            <a:spAutoFit/>
          </a:bodyPr>
          <a:lstStyle/>
          <a:p>
            <a:r>
              <a:rPr lang="en-US" b="1" dirty="0">
                <a:solidFill>
                  <a:schemeClr val="tx1">
                    <a:lumMod val="95000"/>
                  </a:schemeClr>
                </a:solidFill>
              </a:rPr>
              <a:t>@11</a:t>
            </a:r>
            <a:endParaRPr lang="fr-FR" b="1" dirty="0">
              <a:solidFill>
                <a:schemeClr val="tx1">
                  <a:lumMod val="95000"/>
                </a:schemeClr>
              </a:solidFill>
            </a:endParaRPr>
          </a:p>
        </p:txBody>
      </p:sp>
      <p:sp>
        <p:nvSpPr>
          <p:cNvPr id="39" name="TextBox 38">
            <a:extLst>
              <a:ext uri="{FF2B5EF4-FFF2-40B4-BE49-F238E27FC236}">
                <a16:creationId xmlns:a16="http://schemas.microsoft.com/office/drawing/2014/main" id="{02EB06E2-0D10-4FC5-BBA9-3269103A494A}"/>
              </a:ext>
            </a:extLst>
          </p:cNvPr>
          <p:cNvSpPr txBox="1"/>
          <p:nvPr/>
        </p:nvSpPr>
        <p:spPr>
          <a:xfrm>
            <a:off x="3240464" y="4486685"/>
            <a:ext cx="827241" cy="369332"/>
          </a:xfrm>
          <a:prstGeom prst="rect">
            <a:avLst/>
          </a:prstGeom>
          <a:noFill/>
        </p:spPr>
        <p:txBody>
          <a:bodyPr wrap="square" rtlCol="0">
            <a:spAutoFit/>
          </a:bodyPr>
          <a:lstStyle/>
          <a:p>
            <a:r>
              <a:rPr lang="en-US" b="1" dirty="0">
                <a:solidFill>
                  <a:schemeClr val="tx1">
                    <a:lumMod val="95000"/>
                  </a:schemeClr>
                </a:solidFill>
              </a:rPr>
              <a:t>@1</a:t>
            </a:r>
            <a:endParaRPr lang="fr-FR" b="1" dirty="0">
              <a:solidFill>
                <a:schemeClr val="tx1">
                  <a:lumMod val="95000"/>
                </a:schemeClr>
              </a:solidFill>
            </a:endParaRPr>
          </a:p>
        </p:txBody>
      </p:sp>
      <p:sp>
        <p:nvSpPr>
          <p:cNvPr id="40" name="TextBox 39">
            <a:extLst>
              <a:ext uri="{FF2B5EF4-FFF2-40B4-BE49-F238E27FC236}">
                <a16:creationId xmlns:a16="http://schemas.microsoft.com/office/drawing/2014/main" id="{27E611EA-7ABD-46E2-8F23-AEB26CAB3425}"/>
              </a:ext>
            </a:extLst>
          </p:cNvPr>
          <p:cNvSpPr txBox="1"/>
          <p:nvPr/>
        </p:nvSpPr>
        <p:spPr>
          <a:xfrm>
            <a:off x="3991734" y="4486685"/>
            <a:ext cx="827241" cy="369332"/>
          </a:xfrm>
          <a:prstGeom prst="rect">
            <a:avLst/>
          </a:prstGeom>
          <a:noFill/>
        </p:spPr>
        <p:txBody>
          <a:bodyPr wrap="square" rtlCol="0">
            <a:spAutoFit/>
          </a:bodyPr>
          <a:lstStyle/>
          <a:p>
            <a:r>
              <a:rPr lang="en-US" b="1" dirty="0">
                <a:solidFill>
                  <a:schemeClr val="tx1">
                    <a:lumMod val="95000"/>
                  </a:schemeClr>
                </a:solidFill>
              </a:rPr>
              <a:t>@9</a:t>
            </a:r>
            <a:endParaRPr lang="fr-FR" b="1" dirty="0">
              <a:solidFill>
                <a:schemeClr val="tx1">
                  <a:lumMod val="95000"/>
                </a:schemeClr>
              </a:solidFill>
            </a:endParaRPr>
          </a:p>
        </p:txBody>
      </p:sp>
      <p:sp>
        <p:nvSpPr>
          <p:cNvPr id="41" name="TextBox 40">
            <a:extLst>
              <a:ext uri="{FF2B5EF4-FFF2-40B4-BE49-F238E27FC236}">
                <a16:creationId xmlns:a16="http://schemas.microsoft.com/office/drawing/2014/main" id="{3B0B891E-1E88-4D86-B0FB-851DBE46D152}"/>
              </a:ext>
            </a:extLst>
          </p:cNvPr>
          <p:cNvSpPr txBox="1"/>
          <p:nvPr/>
        </p:nvSpPr>
        <p:spPr>
          <a:xfrm>
            <a:off x="7909767" y="2696066"/>
            <a:ext cx="827241" cy="369332"/>
          </a:xfrm>
          <a:prstGeom prst="rect">
            <a:avLst/>
          </a:prstGeom>
          <a:noFill/>
        </p:spPr>
        <p:txBody>
          <a:bodyPr wrap="square" rtlCol="0">
            <a:spAutoFit/>
          </a:bodyPr>
          <a:lstStyle/>
          <a:p>
            <a:r>
              <a:rPr lang="en-US" b="1" dirty="0">
                <a:solidFill>
                  <a:schemeClr val="tx1">
                    <a:lumMod val="95000"/>
                  </a:schemeClr>
                </a:solidFill>
              </a:rPr>
              <a:t>@13</a:t>
            </a:r>
            <a:endParaRPr lang="fr-FR" b="1" dirty="0">
              <a:solidFill>
                <a:schemeClr val="tx1">
                  <a:lumMod val="95000"/>
                </a:schemeClr>
              </a:solidFill>
            </a:endParaRPr>
          </a:p>
        </p:txBody>
      </p:sp>
      <p:sp>
        <p:nvSpPr>
          <p:cNvPr id="42" name="TextBox 41">
            <a:extLst>
              <a:ext uri="{FF2B5EF4-FFF2-40B4-BE49-F238E27FC236}">
                <a16:creationId xmlns:a16="http://schemas.microsoft.com/office/drawing/2014/main" id="{BCB929C1-E826-44E9-B6AB-D74BABA7A7B7}"/>
              </a:ext>
            </a:extLst>
          </p:cNvPr>
          <p:cNvSpPr txBox="1"/>
          <p:nvPr/>
        </p:nvSpPr>
        <p:spPr>
          <a:xfrm>
            <a:off x="9063711" y="2613890"/>
            <a:ext cx="827241" cy="369332"/>
          </a:xfrm>
          <a:prstGeom prst="rect">
            <a:avLst/>
          </a:prstGeom>
          <a:noFill/>
        </p:spPr>
        <p:txBody>
          <a:bodyPr wrap="square" rtlCol="0">
            <a:spAutoFit/>
          </a:bodyPr>
          <a:lstStyle/>
          <a:p>
            <a:r>
              <a:rPr lang="en-US" b="1" dirty="0">
                <a:solidFill>
                  <a:schemeClr val="tx1">
                    <a:lumMod val="95000"/>
                  </a:schemeClr>
                </a:solidFill>
              </a:rPr>
              <a:t>@10</a:t>
            </a:r>
            <a:endParaRPr lang="fr-FR" b="1" dirty="0">
              <a:solidFill>
                <a:schemeClr val="tx1">
                  <a:lumMod val="95000"/>
                </a:schemeClr>
              </a:solidFill>
            </a:endParaRPr>
          </a:p>
        </p:txBody>
      </p:sp>
      <p:sp>
        <p:nvSpPr>
          <p:cNvPr id="43" name="TextBox 42">
            <a:extLst>
              <a:ext uri="{FF2B5EF4-FFF2-40B4-BE49-F238E27FC236}">
                <a16:creationId xmlns:a16="http://schemas.microsoft.com/office/drawing/2014/main" id="{E05C0408-4CA6-4BFF-821A-7846F02DC4A8}"/>
              </a:ext>
            </a:extLst>
          </p:cNvPr>
          <p:cNvSpPr txBox="1"/>
          <p:nvPr/>
        </p:nvSpPr>
        <p:spPr>
          <a:xfrm>
            <a:off x="9890951" y="3256480"/>
            <a:ext cx="827241" cy="369332"/>
          </a:xfrm>
          <a:prstGeom prst="rect">
            <a:avLst/>
          </a:prstGeom>
          <a:noFill/>
        </p:spPr>
        <p:txBody>
          <a:bodyPr wrap="square" rtlCol="0">
            <a:spAutoFit/>
          </a:bodyPr>
          <a:lstStyle/>
          <a:p>
            <a:r>
              <a:rPr lang="en-US" b="1" dirty="0">
                <a:solidFill>
                  <a:schemeClr val="tx1">
                    <a:lumMod val="95000"/>
                  </a:schemeClr>
                </a:solidFill>
              </a:rPr>
              <a:t>@4</a:t>
            </a:r>
            <a:endParaRPr lang="fr-FR" b="1" dirty="0">
              <a:solidFill>
                <a:schemeClr val="tx1">
                  <a:lumMod val="95000"/>
                </a:schemeClr>
              </a:solidFill>
            </a:endParaRPr>
          </a:p>
        </p:txBody>
      </p:sp>
      <p:sp>
        <p:nvSpPr>
          <p:cNvPr id="44" name="TextBox 43">
            <a:extLst>
              <a:ext uri="{FF2B5EF4-FFF2-40B4-BE49-F238E27FC236}">
                <a16:creationId xmlns:a16="http://schemas.microsoft.com/office/drawing/2014/main" id="{7A7CEF3D-24F3-44A3-BD86-8EF1B7A23597}"/>
              </a:ext>
            </a:extLst>
          </p:cNvPr>
          <p:cNvSpPr txBox="1"/>
          <p:nvPr/>
        </p:nvSpPr>
        <p:spPr>
          <a:xfrm>
            <a:off x="9477331" y="4335002"/>
            <a:ext cx="827241" cy="369332"/>
          </a:xfrm>
          <a:prstGeom prst="rect">
            <a:avLst/>
          </a:prstGeom>
          <a:noFill/>
        </p:spPr>
        <p:txBody>
          <a:bodyPr wrap="square" rtlCol="0">
            <a:spAutoFit/>
          </a:bodyPr>
          <a:lstStyle/>
          <a:p>
            <a:r>
              <a:rPr lang="en-US" b="1" dirty="0">
                <a:solidFill>
                  <a:schemeClr val="tx1">
                    <a:lumMod val="95000"/>
                  </a:schemeClr>
                </a:solidFill>
              </a:rPr>
              <a:t>@7</a:t>
            </a:r>
            <a:endParaRPr lang="fr-FR" b="1" dirty="0">
              <a:solidFill>
                <a:schemeClr val="tx1">
                  <a:lumMod val="95000"/>
                </a:schemeClr>
              </a:solidFill>
            </a:endParaRPr>
          </a:p>
        </p:txBody>
      </p:sp>
      <p:sp>
        <p:nvSpPr>
          <p:cNvPr id="45" name="TextBox 44">
            <a:extLst>
              <a:ext uri="{FF2B5EF4-FFF2-40B4-BE49-F238E27FC236}">
                <a16:creationId xmlns:a16="http://schemas.microsoft.com/office/drawing/2014/main" id="{A4FFC36B-1A0B-482D-952D-167C771B9036}"/>
              </a:ext>
            </a:extLst>
          </p:cNvPr>
          <p:cNvSpPr txBox="1"/>
          <p:nvPr/>
        </p:nvSpPr>
        <p:spPr>
          <a:xfrm>
            <a:off x="8608858" y="4933302"/>
            <a:ext cx="827241" cy="369332"/>
          </a:xfrm>
          <a:prstGeom prst="rect">
            <a:avLst/>
          </a:prstGeom>
          <a:noFill/>
        </p:spPr>
        <p:txBody>
          <a:bodyPr wrap="square" rtlCol="0">
            <a:spAutoFit/>
          </a:bodyPr>
          <a:lstStyle/>
          <a:p>
            <a:r>
              <a:rPr lang="en-US" b="1" dirty="0">
                <a:solidFill>
                  <a:schemeClr val="tx1">
                    <a:lumMod val="95000"/>
                  </a:schemeClr>
                </a:solidFill>
              </a:rPr>
              <a:t>@12</a:t>
            </a:r>
            <a:endParaRPr lang="fr-FR" b="1" dirty="0">
              <a:solidFill>
                <a:schemeClr val="tx1">
                  <a:lumMod val="95000"/>
                </a:schemeClr>
              </a:solidFill>
            </a:endParaRPr>
          </a:p>
        </p:txBody>
      </p:sp>
      <p:sp>
        <p:nvSpPr>
          <p:cNvPr id="46" name="TextBox 45">
            <a:extLst>
              <a:ext uri="{FF2B5EF4-FFF2-40B4-BE49-F238E27FC236}">
                <a16:creationId xmlns:a16="http://schemas.microsoft.com/office/drawing/2014/main" id="{7DBD10E5-E822-49AE-AE62-48113E41A85C}"/>
              </a:ext>
            </a:extLst>
          </p:cNvPr>
          <p:cNvSpPr txBox="1"/>
          <p:nvPr/>
        </p:nvSpPr>
        <p:spPr>
          <a:xfrm>
            <a:off x="7878615" y="4380520"/>
            <a:ext cx="827241" cy="369332"/>
          </a:xfrm>
          <a:prstGeom prst="rect">
            <a:avLst/>
          </a:prstGeom>
          <a:noFill/>
        </p:spPr>
        <p:txBody>
          <a:bodyPr wrap="square" rtlCol="0">
            <a:spAutoFit/>
          </a:bodyPr>
          <a:lstStyle/>
          <a:p>
            <a:r>
              <a:rPr lang="en-US" b="1" dirty="0">
                <a:solidFill>
                  <a:schemeClr val="tx1">
                    <a:lumMod val="95000"/>
                  </a:schemeClr>
                </a:solidFill>
              </a:rPr>
              <a:t>@5</a:t>
            </a:r>
            <a:endParaRPr lang="fr-FR" b="1" dirty="0">
              <a:solidFill>
                <a:schemeClr val="tx1">
                  <a:lumMod val="95000"/>
                </a:schemeClr>
              </a:solidFill>
            </a:endParaRPr>
          </a:p>
        </p:txBody>
      </p:sp>
      <p:sp>
        <p:nvSpPr>
          <p:cNvPr id="47" name="TextBox 46">
            <a:extLst>
              <a:ext uri="{FF2B5EF4-FFF2-40B4-BE49-F238E27FC236}">
                <a16:creationId xmlns:a16="http://schemas.microsoft.com/office/drawing/2014/main" id="{5DD2783F-CFAE-4F20-AC10-7859BDF39C56}"/>
              </a:ext>
            </a:extLst>
          </p:cNvPr>
          <p:cNvSpPr txBox="1"/>
          <p:nvPr/>
        </p:nvSpPr>
        <p:spPr>
          <a:xfrm>
            <a:off x="1432560" y="2296160"/>
            <a:ext cx="827241" cy="369332"/>
          </a:xfrm>
          <a:prstGeom prst="rect">
            <a:avLst/>
          </a:prstGeom>
          <a:noFill/>
        </p:spPr>
        <p:txBody>
          <a:bodyPr wrap="square" rtlCol="0">
            <a:spAutoFit/>
          </a:bodyPr>
          <a:lstStyle/>
          <a:p>
            <a:r>
              <a:rPr lang="en-US" b="1" dirty="0">
                <a:solidFill>
                  <a:srgbClr val="FFFF00"/>
                </a:solidFill>
              </a:rPr>
              <a:t>@1</a:t>
            </a:r>
            <a:endParaRPr lang="fr-FR" b="1" dirty="0">
              <a:solidFill>
                <a:srgbClr val="FFFF00"/>
              </a:solidFill>
            </a:endParaRPr>
          </a:p>
        </p:txBody>
      </p:sp>
      <p:sp>
        <p:nvSpPr>
          <p:cNvPr id="48" name="TextBox 47">
            <a:extLst>
              <a:ext uri="{FF2B5EF4-FFF2-40B4-BE49-F238E27FC236}">
                <a16:creationId xmlns:a16="http://schemas.microsoft.com/office/drawing/2014/main" id="{D355138C-9EBB-467D-866E-7C3B4BF3B618}"/>
              </a:ext>
            </a:extLst>
          </p:cNvPr>
          <p:cNvSpPr txBox="1"/>
          <p:nvPr/>
        </p:nvSpPr>
        <p:spPr>
          <a:xfrm>
            <a:off x="2176357" y="2296160"/>
            <a:ext cx="827241" cy="369332"/>
          </a:xfrm>
          <a:prstGeom prst="rect">
            <a:avLst/>
          </a:prstGeom>
          <a:noFill/>
        </p:spPr>
        <p:txBody>
          <a:bodyPr wrap="square" rtlCol="0">
            <a:spAutoFit/>
          </a:bodyPr>
          <a:lstStyle/>
          <a:p>
            <a:r>
              <a:rPr lang="en-US" b="1" dirty="0">
                <a:solidFill>
                  <a:srgbClr val="FFFF00"/>
                </a:solidFill>
              </a:rPr>
              <a:t>@2</a:t>
            </a:r>
            <a:endParaRPr lang="fr-FR" b="1" dirty="0">
              <a:solidFill>
                <a:srgbClr val="FFFF00"/>
              </a:solidFill>
            </a:endParaRPr>
          </a:p>
        </p:txBody>
      </p:sp>
      <p:sp>
        <p:nvSpPr>
          <p:cNvPr id="49" name="TextBox 48">
            <a:extLst>
              <a:ext uri="{FF2B5EF4-FFF2-40B4-BE49-F238E27FC236}">
                <a16:creationId xmlns:a16="http://schemas.microsoft.com/office/drawing/2014/main" id="{24B79FBB-2030-423A-AE10-F2A56E1C8275}"/>
              </a:ext>
            </a:extLst>
          </p:cNvPr>
          <p:cNvSpPr txBox="1"/>
          <p:nvPr/>
        </p:nvSpPr>
        <p:spPr>
          <a:xfrm>
            <a:off x="2911032" y="2296160"/>
            <a:ext cx="827241" cy="369332"/>
          </a:xfrm>
          <a:prstGeom prst="rect">
            <a:avLst/>
          </a:prstGeom>
          <a:noFill/>
        </p:spPr>
        <p:txBody>
          <a:bodyPr wrap="square" rtlCol="0">
            <a:spAutoFit/>
          </a:bodyPr>
          <a:lstStyle/>
          <a:p>
            <a:r>
              <a:rPr lang="en-US" b="1" dirty="0">
                <a:solidFill>
                  <a:srgbClr val="FFFF00"/>
                </a:solidFill>
              </a:rPr>
              <a:t>@3</a:t>
            </a:r>
            <a:endParaRPr lang="fr-FR" b="1" dirty="0">
              <a:solidFill>
                <a:srgbClr val="FFFF00"/>
              </a:solidFill>
            </a:endParaRPr>
          </a:p>
        </p:txBody>
      </p:sp>
      <p:sp>
        <p:nvSpPr>
          <p:cNvPr id="50" name="TextBox 49">
            <a:extLst>
              <a:ext uri="{FF2B5EF4-FFF2-40B4-BE49-F238E27FC236}">
                <a16:creationId xmlns:a16="http://schemas.microsoft.com/office/drawing/2014/main" id="{E0F3DF06-5BFB-49C6-AD79-0EE073101252}"/>
              </a:ext>
            </a:extLst>
          </p:cNvPr>
          <p:cNvSpPr txBox="1"/>
          <p:nvPr/>
        </p:nvSpPr>
        <p:spPr>
          <a:xfrm>
            <a:off x="3654829" y="2296160"/>
            <a:ext cx="827241" cy="369332"/>
          </a:xfrm>
          <a:prstGeom prst="rect">
            <a:avLst/>
          </a:prstGeom>
          <a:noFill/>
        </p:spPr>
        <p:txBody>
          <a:bodyPr wrap="square" rtlCol="0">
            <a:spAutoFit/>
          </a:bodyPr>
          <a:lstStyle/>
          <a:p>
            <a:r>
              <a:rPr lang="en-US" b="1" dirty="0">
                <a:solidFill>
                  <a:srgbClr val="FFFF00"/>
                </a:solidFill>
              </a:rPr>
              <a:t>@4</a:t>
            </a:r>
            <a:endParaRPr lang="fr-FR" b="1" dirty="0">
              <a:solidFill>
                <a:srgbClr val="FFFF00"/>
              </a:solidFill>
            </a:endParaRPr>
          </a:p>
        </p:txBody>
      </p:sp>
      <p:sp>
        <p:nvSpPr>
          <p:cNvPr id="56" name="TextBox 55">
            <a:extLst>
              <a:ext uri="{FF2B5EF4-FFF2-40B4-BE49-F238E27FC236}">
                <a16:creationId xmlns:a16="http://schemas.microsoft.com/office/drawing/2014/main" id="{01448BE1-6717-41BF-915D-068E3005E8CB}"/>
              </a:ext>
            </a:extLst>
          </p:cNvPr>
          <p:cNvSpPr txBox="1"/>
          <p:nvPr/>
        </p:nvSpPr>
        <p:spPr>
          <a:xfrm>
            <a:off x="1026505" y="4171067"/>
            <a:ext cx="827241" cy="369332"/>
          </a:xfrm>
          <a:prstGeom prst="rect">
            <a:avLst/>
          </a:prstGeom>
          <a:noFill/>
        </p:spPr>
        <p:txBody>
          <a:bodyPr wrap="square" rtlCol="0">
            <a:spAutoFit/>
          </a:bodyPr>
          <a:lstStyle/>
          <a:p>
            <a:r>
              <a:rPr lang="en-US" b="1" dirty="0">
                <a:solidFill>
                  <a:srgbClr val="FFFF00"/>
                </a:solidFill>
              </a:rPr>
              <a:t>@5</a:t>
            </a:r>
            <a:endParaRPr lang="fr-FR" b="1" dirty="0">
              <a:solidFill>
                <a:srgbClr val="FFFF00"/>
              </a:solidFill>
            </a:endParaRPr>
          </a:p>
        </p:txBody>
      </p:sp>
      <p:sp>
        <p:nvSpPr>
          <p:cNvPr id="57" name="TextBox 56">
            <a:extLst>
              <a:ext uri="{FF2B5EF4-FFF2-40B4-BE49-F238E27FC236}">
                <a16:creationId xmlns:a16="http://schemas.microsoft.com/office/drawing/2014/main" id="{735B72F5-6BFA-4435-BD20-347BA07A2F9B}"/>
              </a:ext>
            </a:extLst>
          </p:cNvPr>
          <p:cNvSpPr txBox="1"/>
          <p:nvPr/>
        </p:nvSpPr>
        <p:spPr>
          <a:xfrm>
            <a:off x="1762736" y="4171067"/>
            <a:ext cx="827241" cy="369332"/>
          </a:xfrm>
          <a:prstGeom prst="rect">
            <a:avLst/>
          </a:prstGeom>
          <a:noFill/>
        </p:spPr>
        <p:txBody>
          <a:bodyPr wrap="square" rtlCol="0">
            <a:spAutoFit/>
          </a:bodyPr>
          <a:lstStyle/>
          <a:p>
            <a:r>
              <a:rPr lang="en-US" b="1" dirty="0">
                <a:solidFill>
                  <a:srgbClr val="FFFF00"/>
                </a:solidFill>
              </a:rPr>
              <a:t>@6</a:t>
            </a:r>
            <a:endParaRPr lang="fr-FR" b="1" dirty="0">
              <a:solidFill>
                <a:srgbClr val="FFFF00"/>
              </a:solidFill>
            </a:endParaRPr>
          </a:p>
        </p:txBody>
      </p:sp>
      <p:sp>
        <p:nvSpPr>
          <p:cNvPr id="58" name="TextBox 57">
            <a:extLst>
              <a:ext uri="{FF2B5EF4-FFF2-40B4-BE49-F238E27FC236}">
                <a16:creationId xmlns:a16="http://schemas.microsoft.com/office/drawing/2014/main" id="{3E8F1AEE-06E2-41B7-B1E2-3D95BFC14490}"/>
              </a:ext>
            </a:extLst>
          </p:cNvPr>
          <p:cNvSpPr txBox="1"/>
          <p:nvPr/>
        </p:nvSpPr>
        <p:spPr>
          <a:xfrm>
            <a:off x="2500610" y="4171067"/>
            <a:ext cx="827241" cy="369332"/>
          </a:xfrm>
          <a:prstGeom prst="rect">
            <a:avLst/>
          </a:prstGeom>
          <a:noFill/>
        </p:spPr>
        <p:txBody>
          <a:bodyPr wrap="square" rtlCol="0">
            <a:spAutoFit/>
          </a:bodyPr>
          <a:lstStyle/>
          <a:p>
            <a:r>
              <a:rPr lang="en-US" b="1" dirty="0">
                <a:solidFill>
                  <a:srgbClr val="FFFF00"/>
                </a:solidFill>
              </a:rPr>
              <a:t>@7</a:t>
            </a:r>
            <a:endParaRPr lang="fr-FR" b="1" dirty="0">
              <a:solidFill>
                <a:srgbClr val="FFFF00"/>
              </a:solidFill>
            </a:endParaRPr>
          </a:p>
        </p:txBody>
      </p:sp>
      <p:sp>
        <p:nvSpPr>
          <p:cNvPr id="59" name="TextBox 58">
            <a:extLst>
              <a:ext uri="{FF2B5EF4-FFF2-40B4-BE49-F238E27FC236}">
                <a16:creationId xmlns:a16="http://schemas.microsoft.com/office/drawing/2014/main" id="{5AAE1A68-B8AF-42B5-AF48-8C9CCEEBB30F}"/>
              </a:ext>
            </a:extLst>
          </p:cNvPr>
          <p:cNvSpPr txBox="1"/>
          <p:nvPr/>
        </p:nvSpPr>
        <p:spPr>
          <a:xfrm>
            <a:off x="3253860" y="4171067"/>
            <a:ext cx="827241" cy="369332"/>
          </a:xfrm>
          <a:prstGeom prst="rect">
            <a:avLst/>
          </a:prstGeom>
          <a:noFill/>
        </p:spPr>
        <p:txBody>
          <a:bodyPr wrap="square" rtlCol="0">
            <a:spAutoFit/>
          </a:bodyPr>
          <a:lstStyle/>
          <a:p>
            <a:r>
              <a:rPr lang="en-US" b="1" dirty="0">
                <a:solidFill>
                  <a:srgbClr val="FFFF00"/>
                </a:solidFill>
              </a:rPr>
              <a:t>@8</a:t>
            </a:r>
            <a:endParaRPr lang="fr-FR" b="1" dirty="0">
              <a:solidFill>
                <a:srgbClr val="FFFF00"/>
              </a:solidFill>
            </a:endParaRPr>
          </a:p>
        </p:txBody>
      </p:sp>
      <p:sp>
        <p:nvSpPr>
          <p:cNvPr id="60" name="TextBox 59">
            <a:extLst>
              <a:ext uri="{FF2B5EF4-FFF2-40B4-BE49-F238E27FC236}">
                <a16:creationId xmlns:a16="http://schemas.microsoft.com/office/drawing/2014/main" id="{C80B4BD1-B8CF-4272-8D7A-DB263D15751E}"/>
              </a:ext>
            </a:extLst>
          </p:cNvPr>
          <p:cNvSpPr txBox="1"/>
          <p:nvPr/>
        </p:nvSpPr>
        <p:spPr>
          <a:xfrm>
            <a:off x="3991734" y="4171067"/>
            <a:ext cx="827241" cy="369332"/>
          </a:xfrm>
          <a:prstGeom prst="rect">
            <a:avLst/>
          </a:prstGeom>
          <a:noFill/>
        </p:spPr>
        <p:txBody>
          <a:bodyPr wrap="square" rtlCol="0">
            <a:spAutoFit/>
          </a:bodyPr>
          <a:lstStyle/>
          <a:p>
            <a:r>
              <a:rPr lang="en-US" b="1" dirty="0">
                <a:solidFill>
                  <a:srgbClr val="FFFF00"/>
                </a:solidFill>
              </a:rPr>
              <a:t>@9</a:t>
            </a:r>
            <a:endParaRPr lang="fr-FR" b="1" dirty="0">
              <a:solidFill>
                <a:srgbClr val="FFFF00"/>
              </a:solidFill>
            </a:endParaRPr>
          </a:p>
        </p:txBody>
      </p:sp>
      <p:sp>
        <p:nvSpPr>
          <p:cNvPr id="51" name="TextBox 50">
            <a:extLst>
              <a:ext uri="{FF2B5EF4-FFF2-40B4-BE49-F238E27FC236}">
                <a16:creationId xmlns:a16="http://schemas.microsoft.com/office/drawing/2014/main" id="{DF73CA6D-0F7D-4771-94BA-5ADA34AAF5BB}"/>
              </a:ext>
            </a:extLst>
          </p:cNvPr>
          <p:cNvSpPr txBox="1"/>
          <p:nvPr/>
        </p:nvSpPr>
        <p:spPr>
          <a:xfrm>
            <a:off x="10440669" y="542947"/>
            <a:ext cx="714375" cy="600164"/>
          </a:xfrm>
          <a:prstGeom prst="rect">
            <a:avLst/>
          </a:prstGeom>
          <a:noFill/>
        </p:spPr>
        <p:txBody>
          <a:bodyPr wrap="square" rtlCol="0">
            <a:spAutoFit/>
          </a:bodyPr>
          <a:lstStyle/>
          <a:p>
            <a:r>
              <a:rPr lang="en-US" sz="3300" dirty="0"/>
              <a:t>27</a:t>
            </a:r>
            <a:endParaRPr lang="fr-FR" sz="3300" dirty="0"/>
          </a:p>
        </p:txBody>
      </p:sp>
    </p:spTree>
    <p:extLst>
      <p:ext uri="{BB962C8B-B14F-4D97-AF65-F5344CB8AC3E}">
        <p14:creationId xmlns:p14="http://schemas.microsoft.com/office/powerpoint/2010/main" val="163635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0064-2C0F-49E8-B135-BFA949FDA800}"/>
              </a:ext>
            </a:extLst>
          </p:cNvPr>
          <p:cNvSpPr>
            <a:spLocks noGrp="1"/>
          </p:cNvSpPr>
          <p:nvPr>
            <p:ph type="title"/>
          </p:nvPr>
        </p:nvSpPr>
        <p:spPr/>
        <p:txBody>
          <a:bodyPr/>
          <a:lstStyle/>
          <a:p>
            <a:r>
              <a:rPr lang="en-US" dirty="0" err="1"/>
              <a:t>Adresse</a:t>
            </a:r>
            <a:r>
              <a:rPr lang="en-US" dirty="0"/>
              <a:t> IP, </a:t>
            </a:r>
            <a:r>
              <a:rPr lang="en-US" dirty="0" err="1"/>
              <a:t>domaine</a:t>
            </a:r>
            <a:r>
              <a:rPr lang="en-US" dirty="0"/>
              <a:t> de collision</a:t>
            </a:r>
            <a:endParaRPr lang="fr-FR" dirty="0"/>
          </a:p>
        </p:txBody>
      </p:sp>
      <p:sp>
        <p:nvSpPr>
          <p:cNvPr id="3" name="Content Placeholder 2">
            <a:extLst>
              <a:ext uri="{FF2B5EF4-FFF2-40B4-BE49-F238E27FC236}">
                <a16:creationId xmlns:a16="http://schemas.microsoft.com/office/drawing/2014/main" id="{FB12B9F2-1459-4E05-B9D1-2F31075062E8}"/>
              </a:ext>
            </a:extLst>
          </p:cNvPr>
          <p:cNvSpPr>
            <a:spLocks noGrp="1"/>
          </p:cNvSpPr>
          <p:nvPr>
            <p:ph idx="1"/>
          </p:nvPr>
        </p:nvSpPr>
        <p:spPr>
          <a:xfrm>
            <a:off x="1103312" y="2052918"/>
            <a:ext cx="10499408" cy="4195481"/>
          </a:xfrm>
        </p:spPr>
        <p:txBody>
          <a:bodyPr/>
          <a:lstStyle/>
          <a:p>
            <a:r>
              <a:rPr lang="en-US" dirty="0"/>
              <a:t>Un </a:t>
            </a:r>
            <a:r>
              <a:rPr lang="en-US" dirty="0" err="1"/>
              <a:t>numéro</a:t>
            </a:r>
            <a:r>
              <a:rPr lang="en-US" dirty="0"/>
              <a:t> à 32 bits = 4 octets</a:t>
            </a:r>
          </a:p>
          <a:p>
            <a:pPr lvl="1">
              <a:buFont typeface="Wingdings" panose="05000000000000000000" pitchFamily="2" charset="2"/>
              <a:buChar char="v"/>
            </a:pPr>
            <a:r>
              <a:rPr lang="en-US" dirty="0" err="1"/>
              <a:t>Partagé</a:t>
            </a:r>
            <a:r>
              <a:rPr lang="en-US" dirty="0"/>
              <a:t> </a:t>
            </a:r>
            <a:r>
              <a:rPr lang="en-US" dirty="0" err="1"/>
              <a:t>en</a:t>
            </a:r>
            <a:r>
              <a:rPr lang="en-US" dirty="0"/>
              <a:t> 4 </a:t>
            </a:r>
            <a:r>
              <a:rPr lang="en-US" dirty="0" err="1"/>
              <a:t>groupes</a:t>
            </a:r>
            <a:r>
              <a:rPr lang="en-US" dirty="0"/>
              <a:t> d'un octet </a:t>
            </a:r>
            <a:r>
              <a:rPr lang="en-US" dirty="0" err="1"/>
              <a:t>chacun</a:t>
            </a:r>
            <a:r>
              <a:rPr lang="en-US" dirty="0"/>
              <a:t>, </a:t>
            </a:r>
            <a:r>
              <a:rPr lang="en-US" dirty="0" err="1"/>
              <a:t>séparés</a:t>
            </a:r>
            <a:r>
              <a:rPr lang="en-US" dirty="0"/>
              <a:t> par des points</a:t>
            </a:r>
          </a:p>
          <a:p>
            <a:pPr marL="0" indent="0" algn="ctr">
              <a:buNone/>
            </a:pPr>
            <a:endParaRPr lang="en-US" sz="2800" dirty="0"/>
          </a:p>
          <a:p>
            <a:pPr marL="0" indent="0" algn="just">
              <a:spcBef>
                <a:spcPts val="1800"/>
              </a:spcBef>
              <a:buNone/>
            </a:pPr>
            <a:r>
              <a:rPr lang="en-US" sz="2800" dirty="0"/>
              <a:t>							   192.168.3.5                                             </a:t>
            </a:r>
          </a:p>
          <a:p>
            <a:endParaRPr lang="en-US" dirty="0"/>
          </a:p>
          <a:p>
            <a:endParaRPr lang="en-US" dirty="0"/>
          </a:p>
          <a:p>
            <a:r>
              <a:rPr lang="en-US" dirty="0"/>
              <a:t>A</a:t>
            </a:r>
            <a:r>
              <a:rPr lang="fr-FR" dirty="0"/>
              <a:t>dresse MAC permanente &amp; unique vs </a:t>
            </a:r>
            <a:r>
              <a:rPr lang="en-US" dirty="0" err="1"/>
              <a:t>Adresse</a:t>
            </a:r>
            <a:r>
              <a:rPr lang="en-US" dirty="0"/>
              <a:t> IP  </a:t>
            </a:r>
            <a:r>
              <a:rPr lang="en-US" dirty="0" err="1">
                <a:solidFill>
                  <a:srgbClr val="FFFF00"/>
                </a:solidFill>
              </a:rPr>
              <a:t>temporaire</a:t>
            </a:r>
            <a:r>
              <a:rPr lang="en-US" dirty="0"/>
              <a:t> &amp; </a:t>
            </a:r>
            <a:r>
              <a:rPr lang="en-US" dirty="0">
                <a:solidFill>
                  <a:srgbClr val="FFFF00"/>
                </a:solidFill>
              </a:rPr>
              <a:t>non-unique</a:t>
            </a:r>
            <a:endParaRPr lang="en-US" dirty="0"/>
          </a:p>
          <a:p>
            <a:r>
              <a:rPr lang="fr-FR" dirty="0"/>
              <a:t>Adresses IP avec un préfixe constant peuvent former des sous-réseaux </a:t>
            </a:r>
          </a:p>
          <a:p>
            <a:pPr lvl="1">
              <a:buFont typeface="Wingdings" panose="05000000000000000000" pitchFamily="2" charset="2"/>
              <a:buChar char="v"/>
            </a:pPr>
            <a:r>
              <a:rPr lang="fr-FR" dirty="0"/>
              <a:t>également appelées des domaines de collision</a:t>
            </a:r>
          </a:p>
        </p:txBody>
      </p:sp>
      <p:cxnSp>
        <p:nvCxnSpPr>
          <p:cNvPr id="11" name="Straight Arrow Connector 10">
            <a:extLst>
              <a:ext uri="{FF2B5EF4-FFF2-40B4-BE49-F238E27FC236}">
                <a16:creationId xmlns:a16="http://schemas.microsoft.com/office/drawing/2014/main" id="{2FF623C9-C1F5-4A04-A2A4-C0F2E52D0B5B}"/>
              </a:ext>
            </a:extLst>
          </p:cNvPr>
          <p:cNvCxnSpPr>
            <a:cxnSpLocks/>
          </p:cNvCxnSpPr>
          <p:nvPr/>
        </p:nvCxnSpPr>
        <p:spPr>
          <a:xfrm>
            <a:off x="4450080" y="3288311"/>
            <a:ext cx="416560" cy="328649"/>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18D652A-9B15-4C2A-BD6B-61CA30AF372D}"/>
              </a:ext>
            </a:extLst>
          </p:cNvPr>
          <p:cNvSpPr txBox="1"/>
          <p:nvPr/>
        </p:nvSpPr>
        <p:spPr>
          <a:xfrm>
            <a:off x="3733800" y="2918979"/>
            <a:ext cx="1432560" cy="369332"/>
          </a:xfrm>
          <a:prstGeom prst="rect">
            <a:avLst/>
          </a:prstGeom>
          <a:noFill/>
        </p:spPr>
        <p:txBody>
          <a:bodyPr wrap="square" rtlCol="0">
            <a:spAutoFit/>
          </a:bodyPr>
          <a:lstStyle/>
          <a:p>
            <a:r>
              <a:rPr lang="en-US" b="1" dirty="0">
                <a:solidFill>
                  <a:srgbClr val="FFFF00"/>
                </a:solidFill>
              </a:rPr>
              <a:t>1100 0000</a:t>
            </a:r>
            <a:endParaRPr lang="fr-FR" b="1" dirty="0">
              <a:solidFill>
                <a:srgbClr val="FFFF00"/>
              </a:solidFill>
            </a:endParaRPr>
          </a:p>
        </p:txBody>
      </p:sp>
      <p:cxnSp>
        <p:nvCxnSpPr>
          <p:cNvPr id="13" name="Straight Arrow Connector 12">
            <a:extLst>
              <a:ext uri="{FF2B5EF4-FFF2-40B4-BE49-F238E27FC236}">
                <a16:creationId xmlns:a16="http://schemas.microsoft.com/office/drawing/2014/main" id="{7C353BD1-6779-411A-A9FB-21D31E01ADD6}"/>
              </a:ext>
            </a:extLst>
          </p:cNvPr>
          <p:cNvCxnSpPr>
            <a:cxnSpLocks/>
          </p:cNvCxnSpPr>
          <p:nvPr/>
        </p:nvCxnSpPr>
        <p:spPr>
          <a:xfrm flipV="1">
            <a:off x="5525782" y="4013200"/>
            <a:ext cx="152400" cy="467360"/>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A0E690B-09C5-4029-B5A9-C387EE6C390E}"/>
              </a:ext>
            </a:extLst>
          </p:cNvPr>
          <p:cNvSpPr txBox="1"/>
          <p:nvPr/>
        </p:nvSpPr>
        <p:spPr>
          <a:xfrm>
            <a:off x="4885702" y="4444764"/>
            <a:ext cx="1432560" cy="369332"/>
          </a:xfrm>
          <a:prstGeom prst="rect">
            <a:avLst/>
          </a:prstGeom>
          <a:noFill/>
        </p:spPr>
        <p:txBody>
          <a:bodyPr wrap="square" rtlCol="0">
            <a:spAutoFit/>
          </a:bodyPr>
          <a:lstStyle/>
          <a:p>
            <a:r>
              <a:rPr lang="en-US" b="1" dirty="0">
                <a:solidFill>
                  <a:srgbClr val="FFFF00"/>
                </a:solidFill>
              </a:rPr>
              <a:t>1010 1000</a:t>
            </a:r>
            <a:endParaRPr lang="fr-FR" b="1" dirty="0">
              <a:solidFill>
                <a:srgbClr val="FFFF00"/>
              </a:solidFill>
            </a:endParaRPr>
          </a:p>
        </p:txBody>
      </p:sp>
      <p:cxnSp>
        <p:nvCxnSpPr>
          <p:cNvPr id="15" name="Straight Arrow Connector 14">
            <a:extLst>
              <a:ext uri="{FF2B5EF4-FFF2-40B4-BE49-F238E27FC236}">
                <a16:creationId xmlns:a16="http://schemas.microsoft.com/office/drawing/2014/main" id="{5A84E907-114D-470E-983E-7579FB2F2AD7}"/>
              </a:ext>
            </a:extLst>
          </p:cNvPr>
          <p:cNvCxnSpPr>
            <a:cxnSpLocks/>
          </p:cNvCxnSpPr>
          <p:nvPr/>
        </p:nvCxnSpPr>
        <p:spPr>
          <a:xfrm flipH="1">
            <a:off x="6096000" y="3288311"/>
            <a:ext cx="325120" cy="383421"/>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DDCCFD9-D3BB-4931-8AED-9AD2C429FAC1}"/>
              </a:ext>
            </a:extLst>
          </p:cNvPr>
          <p:cNvSpPr txBox="1"/>
          <p:nvPr/>
        </p:nvSpPr>
        <p:spPr>
          <a:xfrm>
            <a:off x="5806440" y="2937534"/>
            <a:ext cx="1432560" cy="369332"/>
          </a:xfrm>
          <a:prstGeom prst="rect">
            <a:avLst/>
          </a:prstGeom>
          <a:noFill/>
        </p:spPr>
        <p:txBody>
          <a:bodyPr wrap="square" rtlCol="0">
            <a:spAutoFit/>
          </a:bodyPr>
          <a:lstStyle/>
          <a:p>
            <a:r>
              <a:rPr lang="en-US" b="1" dirty="0">
                <a:solidFill>
                  <a:srgbClr val="FFFF00"/>
                </a:solidFill>
              </a:rPr>
              <a:t>0000 0011</a:t>
            </a:r>
            <a:endParaRPr lang="fr-FR" b="1" dirty="0">
              <a:solidFill>
                <a:srgbClr val="FFFF00"/>
              </a:solidFill>
            </a:endParaRPr>
          </a:p>
        </p:txBody>
      </p:sp>
      <p:cxnSp>
        <p:nvCxnSpPr>
          <p:cNvPr id="19" name="Straight Arrow Connector 18">
            <a:extLst>
              <a:ext uri="{FF2B5EF4-FFF2-40B4-BE49-F238E27FC236}">
                <a16:creationId xmlns:a16="http://schemas.microsoft.com/office/drawing/2014/main" id="{8F9F2121-630F-49B4-B0BA-BA37D7B0C20E}"/>
              </a:ext>
            </a:extLst>
          </p:cNvPr>
          <p:cNvCxnSpPr>
            <a:cxnSpLocks/>
          </p:cNvCxnSpPr>
          <p:nvPr/>
        </p:nvCxnSpPr>
        <p:spPr>
          <a:xfrm flipH="1" flipV="1">
            <a:off x="6410960" y="4040550"/>
            <a:ext cx="741228" cy="404214"/>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3BB9DEF-B5DE-48C1-8AC3-57B3F2ADC335}"/>
              </a:ext>
            </a:extLst>
          </p:cNvPr>
          <p:cNvSpPr txBox="1"/>
          <p:nvPr/>
        </p:nvSpPr>
        <p:spPr>
          <a:xfrm>
            <a:off x="6654800" y="4444764"/>
            <a:ext cx="1432560" cy="369332"/>
          </a:xfrm>
          <a:prstGeom prst="rect">
            <a:avLst/>
          </a:prstGeom>
          <a:noFill/>
        </p:spPr>
        <p:txBody>
          <a:bodyPr wrap="square" rtlCol="0">
            <a:spAutoFit/>
          </a:bodyPr>
          <a:lstStyle/>
          <a:p>
            <a:r>
              <a:rPr lang="en-US" b="1" dirty="0">
                <a:solidFill>
                  <a:srgbClr val="FFFF00"/>
                </a:solidFill>
              </a:rPr>
              <a:t>0000 0101</a:t>
            </a:r>
            <a:endParaRPr lang="fr-FR" b="1" dirty="0">
              <a:solidFill>
                <a:srgbClr val="FFFF00"/>
              </a:solidFill>
            </a:endParaRPr>
          </a:p>
        </p:txBody>
      </p:sp>
      <p:sp>
        <p:nvSpPr>
          <p:cNvPr id="16" name="TextBox 15">
            <a:extLst>
              <a:ext uri="{FF2B5EF4-FFF2-40B4-BE49-F238E27FC236}">
                <a16:creationId xmlns:a16="http://schemas.microsoft.com/office/drawing/2014/main" id="{FF5632BA-9210-4D00-85CC-EBA2550FD1C0}"/>
              </a:ext>
            </a:extLst>
          </p:cNvPr>
          <p:cNvSpPr txBox="1"/>
          <p:nvPr/>
        </p:nvSpPr>
        <p:spPr>
          <a:xfrm>
            <a:off x="10440669" y="542947"/>
            <a:ext cx="714375" cy="600164"/>
          </a:xfrm>
          <a:prstGeom prst="rect">
            <a:avLst/>
          </a:prstGeom>
          <a:noFill/>
        </p:spPr>
        <p:txBody>
          <a:bodyPr wrap="square" rtlCol="0">
            <a:spAutoFit/>
          </a:bodyPr>
          <a:lstStyle/>
          <a:p>
            <a:r>
              <a:rPr lang="en-US" sz="3300" dirty="0"/>
              <a:t>28</a:t>
            </a:r>
            <a:endParaRPr lang="fr-FR" sz="3300" dirty="0"/>
          </a:p>
        </p:txBody>
      </p:sp>
    </p:spTree>
    <p:extLst>
      <p:ext uri="{BB962C8B-B14F-4D97-AF65-F5344CB8AC3E}">
        <p14:creationId xmlns:p14="http://schemas.microsoft.com/office/powerpoint/2010/main" val="1844682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8C7A-C968-4311-8236-1FFBDE65FCE3}"/>
              </a:ext>
            </a:extLst>
          </p:cNvPr>
          <p:cNvSpPr>
            <a:spLocks noGrp="1"/>
          </p:cNvSpPr>
          <p:nvPr>
            <p:ph type="title"/>
          </p:nvPr>
        </p:nvSpPr>
        <p:spPr/>
        <p:txBody>
          <a:bodyPr/>
          <a:lstStyle/>
          <a:p>
            <a:r>
              <a:rPr lang="en-US" dirty="0"/>
              <a:t>Domaine de collision, CIDR</a:t>
            </a:r>
            <a:endParaRPr lang="fr-F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412A63-3B52-4F0E-BBBE-42D531C472D3}"/>
                  </a:ext>
                </a:extLst>
              </p:cNvPr>
              <p:cNvSpPr>
                <a:spLocks noGrp="1"/>
              </p:cNvSpPr>
              <p:nvPr>
                <p:ph idx="1"/>
              </p:nvPr>
            </p:nvSpPr>
            <p:spPr>
              <a:xfrm>
                <a:off x="1103312" y="2052918"/>
                <a:ext cx="9757728" cy="4195481"/>
              </a:xfrm>
            </p:spPr>
            <p:txBody>
              <a:bodyPr>
                <a:normAutofit lnSpcReduction="10000"/>
              </a:bodyPr>
              <a:lstStyle/>
              <a:p>
                <a:r>
                  <a:rPr lang="en-US" dirty="0"/>
                  <a:t>Domaine de collision = suite </a:t>
                </a:r>
                <a:r>
                  <a:rPr lang="en-US" dirty="0" err="1"/>
                  <a:t>d'adresses</a:t>
                </a:r>
                <a:r>
                  <a:rPr lang="en-US" dirty="0"/>
                  <a:t>, </a:t>
                </a:r>
                <a:r>
                  <a:rPr lang="en-US" dirty="0" err="1"/>
                  <a:t>souvent</a:t>
                </a:r>
                <a:r>
                  <a:rPr lang="en-US" dirty="0"/>
                  <a:t> </a:t>
                </a:r>
                <a:r>
                  <a:rPr lang="en-US" dirty="0" err="1"/>
                  <a:t>contigües</a:t>
                </a:r>
                <a:r>
                  <a:rPr lang="en-US" dirty="0"/>
                  <a:t>, </a:t>
                </a:r>
                <a:r>
                  <a:rPr lang="en-US" dirty="0" err="1"/>
                  <a:t>même</a:t>
                </a:r>
                <a:r>
                  <a:rPr lang="en-US" dirty="0"/>
                  <a:t> </a:t>
                </a:r>
                <a:r>
                  <a:rPr lang="en-US" dirty="0" err="1"/>
                  <a:t>préfixe</a:t>
                </a:r>
                <a:endParaRPr lang="en-US" dirty="0"/>
              </a:p>
              <a:p>
                <a:r>
                  <a:rPr lang="en-US" dirty="0"/>
                  <a:t>La taille du </a:t>
                </a:r>
                <a:r>
                  <a:rPr lang="en-US" dirty="0" err="1"/>
                  <a:t>préfixe</a:t>
                </a:r>
                <a:r>
                  <a:rPr lang="en-US" dirty="0"/>
                  <a:t> </a:t>
                </a:r>
                <a:r>
                  <a:rPr lang="en-US" dirty="0" err="1"/>
                  <a:t>donne</a:t>
                </a:r>
                <a:r>
                  <a:rPr lang="en-US" dirty="0"/>
                  <a:t> la taille du </a:t>
                </a:r>
                <a:r>
                  <a:rPr lang="en-US" dirty="0" err="1"/>
                  <a:t>réseau</a:t>
                </a:r>
                <a:endParaRPr lang="en-US" dirty="0"/>
              </a:p>
              <a:p>
                <a:pPr lvl="1">
                  <a:buFont typeface="Wingdings" panose="05000000000000000000" pitchFamily="2" charset="2"/>
                  <a:buChar char="v"/>
                </a:pPr>
                <a:r>
                  <a:rPr lang="en-US" dirty="0"/>
                  <a:t> </a:t>
                </a:r>
                <a:r>
                  <a:rPr lang="en-US" dirty="0" err="1"/>
                  <a:t>Préfixe</a:t>
                </a:r>
                <a:r>
                  <a:rPr lang="en-US" dirty="0"/>
                  <a:t> à x bits (sur 32) =&gt; taille du </a:t>
                </a:r>
                <a:r>
                  <a:rPr lang="en-US" dirty="0" err="1"/>
                  <a:t>réseau</a:t>
                </a:r>
                <a:r>
                  <a:rPr lang="en-US" dirty="0"/>
                  <a:t> sera de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32−</m:t>
                        </m:r>
                        <m:r>
                          <a:rPr lang="en-US" b="0" i="1" smtClean="0">
                            <a:latin typeface="Cambria Math" panose="02040503050406030204" pitchFamily="18" charset="0"/>
                          </a:rPr>
                          <m:t>𝑥</m:t>
                        </m:r>
                      </m:sup>
                    </m:sSup>
                    <m:r>
                      <a:rPr lang="en-US" b="0" i="1" smtClean="0">
                        <a:latin typeface="Cambria Math" panose="02040503050406030204" pitchFamily="18" charset="0"/>
                      </a:rPr>
                      <m:t>−2</m:t>
                    </m:r>
                  </m:oMath>
                </a14:m>
                <a:endParaRPr lang="en-US" dirty="0"/>
              </a:p>
              <a:p>
                <a:pPr lvl="1">
                  <a:buFont typeface="Wingdings" panose="05000000000000000000" pitchFamily="2" charset="2"/>
                  <a:buChar char="v"/>
                </a:pPr>
                <a:r>
                  <a:rPr lang="en-US" dirty="0"/>
                  <a:t> </a:t>
                </a:r>
                <a:r>
                  <a:rPr lang="en-US" dirty="0" err="1"/>
                  <a:t>Pourquoi</a:t>
                </a:r>
                <a:r>
                  <a:rPr lang="en-US" dirty="0"/>
                  <a:t> ?</a:t>
                </a:r>
              </a:p>
              <a:p>
                <a:pPr marL="457200" lvl="1" indent="0">
                  <a:buNone/>
                </a:pPr>
                <a:r>
                  <a:rPr lang="en-US" dirty="0"/>
                  <a:t>	Une </a:t>
                </a:r>
                <a:r>
                  <a:rPr lang="en-US" dirty="0" err="1"/>
                  <a:t>adresse</a:t>
                </a:r>
                <a:r>
                  <a:rPr lang="en-US" dirty="0"/>
                  <a:t> IP a 4 octets = 32 bits. Si </a:t>
                </a:r>
                <a:r>
                  <a:rPr lang="en-US" dirty="0">
                    <a:solidFill>
                      <a:srgbClr val="FFFF00"/>
                    </a:solidFill>
                  </a:rPr>
                  <a:t>x bits constants</a:t>
                </a:r>
                <a:r>
                  <a:rPr lang="en-US" dirty="0"/>
                  <a:t> (</a:t>
                </a:r>
                <a:r>
                  <a:rPr lang="en-US" dirty="0" err="1"/>
                  <a:t>préfixe</a:t>
                </a:r>
                <a:r>
                  <a:rPr lang="en-US" dirty="0"/>
                  <a:t>) dans un</a:t>
                </a:r>
              </a:p>
              <a:p>
                <a:pPr marL="457200" lvl="1" indent="0">
                  <a:buNone/>
                </a:pPr>
                <a:r>
                  <a:rPr lang="en-US" dirty="0"/>
                  <a:t>          </a:t>
                </a:r>
                <a:r>
                  <a:rPr lang="en-US" dirty="0" err="1"/>
                  <a:t>sousréseau</a:t>
                </a:r>
                <a:r>
                  <a:rPr lang="en-US" dirty="0"/>
                  <a:t>, il </a:t>
                </a:r>
                <a:r>
                  <a:rPr lang="en-US" dirty="0" err="1"/>
                  <a:t>restent</a:t>
                </a:r>
                <a:r>
                  <a:rPr lang="en-US" dirty="0"/>
                  <a:t> </a:t>
                </a:r>
                <a:r>
                  <a:rPr lang="en-US" dirty="0">
                    <a:solidFill>
                      <a:srgbClr val="FFFF00"/>
                    </a:solidFill>
                  </a:rPr>
                  <a:t>32-x bits</a:t>
                </a:r>
                <a:r>
                  <a:rPr lang="en-US" dirty="0"/>
                  <a:t> sur </a:t>
                </a:r>
                <a:r>
                  <a:rPr lang="en-US" dirty="0" err="1"/>
                  <a:t>lesquels</a:t>
                </a:r>
                <a:r>
                  <a:rPr lang="en-US" dirty="0"/>
                  <a:t> on a les </a:t>
                </a:r>
                <a:r>
                  <a:rPr lang="en-US" dirty="0" err="1">
                    <a:solidFill>
                      <a:srgbClr val="FFFF00"/>
                    </a:solidFill>
                  </a:rPr>
                  <a:t>adresses</a:t>
                </a:r>
                <a:r>
                  <a:rPr lang="en-US" dirty="0">
                    <a:solidFill>
                      <a:srgbClr val="FFFF00"/>
                    </a:solidFill>
                  </a:rPr>
                  <a:t> machine</a:t>
                </a:r>
                <a:r>
                  <a:rPr lang="en-US" dirty="0"/>
                  <a:t>. Un bit </a:t>
                </a:r>
              </a:p>
              <a:p>
                <a:pPr marL="457200" lvl="1" indent="0">
                  <a:buNone/>
                </a:pPr>
                <a:r>
                  <a:rPr lang="en-US" dirty="0"/>
                  <a:t>          </a:t>
                </a:r>
                <a:r>
                  <a:rPr lang="en-US" dirty="0" err="1"/>
                  <a:t>est</a:t>
                </a:r>
                <a:r>
                  <a:rPr lang="en-US" dirty="0"/>
                  <a:t> </a:t>
                </a:r>
                <a:r>
                  <a:rPr lang="en-US" dirty="0" err="1"/>
                  <a:t>soit</a:t>
                </a:r>
                <a:r>
                  <a:rPr lang="en-US" dirty="0"/>
                  <a:t> 0 </a:t>
                </a:r>
                <a:r>
                  <a:rPr lang="en-US" dirty="0" err="1"/>
                  <a:t>soit</a:t>
                </a:r>
                <a:r>
                  <a:rPr lang="en-US" dirty="0"/>
                  <a:t> 1, </a:t>
                </a:r>
                <a:r>
                  <a:rPr lang="en-US" dirty="0" err="1"/>
                  <a:t>d'où</a:t>
                </a:r>
                <a:r>
                  <a:rPr lang="en-US" dirty="0"/>
                  <a:t> </a:t>
                </a:r>
                <a14:m>
                  <m:oMath xmlns:m="http://schemas.openxmlformats.org/officeDocument/2006/math">
                    <m:sSup>
                      <m:sSupPr>
                        <m:ctrlPr>
                          <a:rPr lang="en-US" b="0" i="1" smtClean="0">
                            <a:solidFill>
                              <a:srgbClr val="FFFF00"/>
                            </a:solidFill>
                            <a:latin typeface="Cambria Math" panose="02040503050406030204" pitchFamily="18" charset="0"/>
                          </a:rPr>
                        </m:ctrlPr>
                      </m:sSupPr>
                      <m:e>
                        <m:r>
                          <a:rPr lang="en-US" b="0" i="1" smtClean="0">
                            <a:solidFill>
                              <a:srgbClr val="FFFF00"/>
                            </a:solidFill>
                            <a:latin typeface="Cambria Math" panose="02040503050406030204" pitchFamily="18" charset="0"/>
                          </a:rPr>
                          <m:t>2</m:t>
                        </m:r>
                      </m:e>
                      <m:sup>
                        <m:r>
                          <a:rPr lang="en-US" b="0" i="1" smtClean="0">
                            <a:solidFill>
                              <a:srgbClr val="FFFF00"/>
                            </a:solidFill>
                            <a:latin typeface="Cambria Math" panose="02040503050406030204" pitchFamily="18" charset="0"/>
                          </a:rPr>
                          <m:t>32−</m:t>
                        </m:r>
                        <m:r>
                          <a:rPr lang="en-US" b="0" i="1" smtClean="0">
                            <a:solidFill>
                              <a:srgbClr val="FFFF00"/>
                            </a:solidFill>
                            <a:latin typeface="Cambria Math" panose="02040503050406030204" pitchFamily="18" charset="0"/>
                          </a:rPr>
                          <m:t>𝑥</m:t>
                        </m:r>
                      </m:sup>
                    </m:sSup>
                    <m:r>
                      <a:rPr lang="en-US" b="0" i="1" smtClean="0">
                        <a:solidFill>
                          <a:srgbClr val="FFFF00"/>
                        </a:solidFill>
                        <a:latin typeface="Cambria Math" panose="02040503050406030204" pitchFamily="18" charset="0"/>
                      </a:rPr>
                      <m:t>−1</m:t>
                    </m:r>
                  </m:oMath>
                </a14:m>
                <a:r>
                  <a:rPr lang="en-US" dirty="0">
                    <a:solidFill>
                      <a:srgbClr val="FFFF00"/>
                    </a:solidFill>
                  </a:rPr>
                  <a:t> </a:t>
                </a:r>
                <a:r>
                  <a:rPr lang="en-US" dirty="0" err="1">
                    <a:solidFill>
                      <a:srgbClr val="FFFF00"/>
                    </a:solidFill>
                  </a:rPr>
                  <a:t>possibilités</a:t>
                </a:r>
                <a:r>
                  <a:rPr lang="en-US" dirty="0"/>
                  <a:t>. </a:t>
                </a:r>
                <a:r>
                  <a:rPr lang="en-US" dirty="0" err="1"/>
                  <a:t>L'autre</a:t>
                </a:r>
                <a:r>
                  <a:rPr lang="en-US" dirty="0"/>
                  <a:t> @ </a:t>
                </a:r>
                <a:r>
                  <a:rPr lang="en-US" dirty="0" err="1"/>
                  <a:t>prise</a:t>
                </a:r>
                <a:r>
                  <a:rPr lang="en-US" dirty="0"/>
                  <a:t> : broadcast</a:t>
                </a:r>
              </a:p>
              <a:p>
                <a:endParaRPr lang="fr-FR" dirty="0"/>
              </a:p>
              <a:p>
                <a:r>
                  <a:rPr lang="fr-FR" dirty="0"/>
                  <a:t>On indique la taille d'un DC par la notation CIDR : 192.168.5.23 </a:t>
                </a:r>
                <a:r>
                  <a:rPr lang="fr-FR" dirty="0">
                    <a:solidFill>
                      <a:srgbClr val="FFFF00"/>
                    </a:solidFill>
                  </a:rPr>
                  <a:t>/ 24</a:t>
                </a:r>
              </a:p>
              <a:p>
                <a:pPr lvl="1">
                  <a:buFont typeface="Wingdings" panose="05000000000000000000" pitchFamily="2" charset="2"/>
                  <a:buChar char="v"/>
                </a:pPr>
                <a:r>
                  <a:rPr lang="fr-FR" dirty="0">
                    <a:solidFill>
                      <a:srgbClr val="FFFF00"/>
                    </a:solidFill>
                  </a:rPr>
                  <a:t> </a:t>
                </a:r>
                <a:r>
                  <a:rPr lang="fr-FR" dirty="0"/>
                  <a:t>Ceci veut dire, </a:t>
                </a:r>
                <a:r>
                  <a:rPr lang="fr-FR" dirty="0">
                    <a:solidFill>
                      <a:srgbClr val="FFFF00"/>
                    </a:solidFill>
                  </a:rPr>
                  <a:t>le préfixe est sur 24 bits</a:t>
                </a:r>
                <a:r>
                  <a:rPr lang="fr-FR" dirty="0"/>
                  <a:t>, il y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r>
                      <a:rPr lang="en-US" b="0" i="1" smtClean="0">
                        <a:latin typeface="Cambria Math" panose="02040503050406030204" pitchFamily="18" charset="0"/>
                      </a:rPr>
                      <m:t>−2=254</m:t>
                    </m:r>
                  </m:oMath>
                </a14:m>
                <a:r>
                  <a:rPr lang="fr-FR" dirty="0">
                    <a:solidFill>
                      <a:srgbClr val="FFFF00"/>
                    </a:solidFill>
                  </a:rPr>
                  <a:t> machines</a:t>
                </a:r>
              </a:p>
              <a:p>
                <a:pPr lvl="1">
                  <a:buFont typeface="Wingdings" panose="05000000000000000000" pitchFamily="2" charset="2"/>
                  <a:buChar char="v"/>
                </a:pPr>
                <a:r>
                  <a:rPr lang="fr-FR" dirty="0">
                    <a:solidFill>
                      <a:srgbClr val="FFFF00"/>
                    </a:solidFill>
                  </a:rPr>
                  <a:t> </a:t>
                </a:r>
                <a:r>
                  <a:rPr lang="fr-FR" dirty="0"/>
                  <a:t>Autre notation :</a:t>
                </a:r>
                <a:r>
                  <a:rPr lang="fr-FR" dirty="0">
                    <a:solidFill>
                      <a:srgbClr val="FFFF00"/>
                    </a:solidFill>
                  </a:rPr>
                  <a:t> masque de réseau : </a:t>
                </a:r>
                <a:r>
                  <a:rPr lang="fr-FR" dirty="0"/>
                  <a:t>24 fois 1, suivi par 8 fois 0 : 255.255.255.0</a:t>
                </a:r>
              </a:p>
            </p:txBody>
          </p:sp>
        </mc:Choice>
        <mc:Fallback xmlns="">
          <p:sp>
            <p:nvSpPr>
              <p:cNvPr id="3" name="Content Placeholder 2">
                <a:extLst>
                  <a:ext uri="{FF2B5EF4-FFF2-40B4-BE49-F238E27FC236}">
                    <a16:creationId xmlns:a16="http://schemas.microsoft.com/office/drawing/2014/main" id="{C6412A63-3B52-4F0E-BBBE-42D531C472D3}"/>
                  </a:ext>
                </a:extLst>
              </p:cNvPr>
              <p:cNvSpPr>
                <a:spLocks noGrp="1" noRot="1" noChangeAspect="1" noMove="1" noResize="1" noEditPoints="1" noAdjustHandles="1" noChangeArrowheads="1" noChangeShapeType="1" noTextEdit="1"/>
              </p:cNvSpPr>
              <p:nvPr>
                <p:ph idx="1"/>
              </p:nvPr>
            </p:nvSpPr>
            <p:spPr>
              <a:xfrm>
                <a:off x="1103312" y="2052918"/>
                <a:ext cx="9757728" cy="4195481"/>
              </a:xfrm>
              <a:blipFill>
                <a:blip r:embed="rId2"/>
                <a:stretch>
                  <a:fillRect l="-312" t="-1599" b="-2180"/>
                </a:stretch>
              </a:blipFill>
            </p:spPr>
            <p:txBody>
              <a:bodyPr/>
              <a:lstStyle/>
              <a:p>
                <a:r>
                  <a:rPr lang="fr-FR">
                    <a:noFill/>
                  </a:rPr>
                  <a:t> </a:t>
                </a:r>
              </a:p>
            </p:txBody>
          </p:sp>
        </mc:Fallback>
      </mc:AlternateContent>
      <p:sp>
        <p:nvSpPr>
          <p:cNvPr id="4" name="TextBox 3">
            <a:extLst>
              <a:ext uri="{FF2B5EF4-FFF2-40B4-BE49-F238E27FC236}">
                <a16:creationId xmlns:a16="http://schemas.microsoft.com/office/drawing/2014/main" id="{7EDD5A74-F0C9-4460-9668-579A2FAE2A62}"/>
              </a:ext>
            </a:extLst>
          </p:cNvPr>
          <p:cNvSpPr txBox="1"/>
          <p:nvPr/>
        </p:nvSpPr>
        <p:spPr>
          <a:xfrm>
            <a:off x="10440669" y="542947"/>
            <a:ext cx="714375" cy="600164"/>
          </a:xfrm>
          <a:prstGeom prst="rect">
            <a:avLst/>
          </a:prstGeom>
          <a:noFill/>
        </p:spPr>
        <p:txBody>
          <a:bodyPr wrap="square" rtlCol="0">
            <a:spAutoFit/>
          </a:bodyPr>
          <a:lstStyle/>
          <a:p>
            <a:r>
              <a:rPr lang="en-US" sz="3300" dirty="0"/>
              <a:t>29</a:t>
            </a:r>
            <a:endParaRPr lang="fr-FR" sz="3300" dirty="0"/>
          </a:p>
        </p:txBody>
      </p:sp>
    </p:spTree>
    <p:extLst>
      <p:ext uri="{BB962C8B-B14F-4D97-AF65-F5344CB8AC3E}">
        <p14:creationId xmlns:p14="http://schemas.microsoft.com/office/powerpoint/2010/main" val="16507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60A3-3D53-4E3D-BCBD-C39C0BF20D65}"/>
              </a:ext>
            </a:extLst>
          </p:cNvPr>
          <p:cNvSpPr>
            <a:spLocks noGrp="1"/>
          </p:cNvSpPr>
          <p:nvPr>
            <p:ph type="title"/>
          </p:nvPr>
        </p:nvSpPr>
        <p:spPr/>
        <p:txBody>
          <a:bodyPr/>
          <a:lstStyle/>
          <a:p>
            <a:r>
              <a:rPr lang="en-US" dirty="0"/>
              <a:t>R2.04, R2.05</a:t>
            </a:r>
            <a:endParaRPr lang="fr-FR" dirty="0"/>
          </a:p>
        </p:txBody>
      </p:sp>
      <p:pic>
        <p:nvPicPr>
          <p:cNvPr id="7" name="Picture 6">
            <a:extLst>
              <a:ext uri="{FF2B5EF4-FFF2-40B4-BE49-F238E27FC236}">
                <a16:creationId xmlns:a16="http://schemas.microsoft.com/office/drawing/2014/main" id="{CE2215CA-C602-40AF-9CAE-005DAADA07A5}"/>
              </a:ext>
            </a:extLst>
          </p:cNvPr>
          <p:cNvPicPr>
            <a:picLocks noChangeAspect="1"/>
          </p:cNvPicPr>
          <p:nvPr/>
        </p:nvPicPr>
        <p:blipFill>
          <a:blip r:embed="rId2"/>
          <a:stretch>
            <a:fillRect/>
          </a:stretch>
        </p:blipFill>
        <p:spPr>
          <a:xfrm>
            <a:off x="3424843" y="1646882"/>
            <a:ext cx="4690457" cy="4023089"/>
          </a:xfrm>
          <a:prstGeom prst="rect">
            <a:avLst/>
          </a:prstGeom>
        </p:spPr>
      </p:pic>
      <p:sp>
        <p:nvSpPr>
          <p:cNvPr id="8" name="TextBox 7">
            <a:extLst>
              <a:ext uri="{FF2B5EF4-FFF2-40B4-BE49-F238E27FC236}">
                <a16:creationId xmlns:a16="http://schemas.microsoft.com/office/drawing/2014/main" id="{D421DD12-955C-4376-9954-9586D716823E}"/>
              </a:ext>
            </a:extLst>
          </p:cNvPr>
          <p:cNvSpPr txBox="1"/>
          <p:nvPr/>
        </p:nvSpPr>
        <p:spPr>
          <a:xfrm>
            <a:off x="3419474" y="5767070"/>
            <a:ext cx="3876675" cy="369332"/>
          </a:xfrm>
          <a:prstGeom prst="rect">
            <a:avLst/>
          </a:prstGeom>
          <a:noFill/>
        </p:spPr>
        <p:txBody>
          <a:bodyPr wrap="square" rtlCol="0">
            <a:spAutoFit/>
          </a:bodyPr>
          <a:lstStyle/>
          <a:p>
            <a:r>
              <a:rPr lang="en-US" dirty="0"/>
              <a:t>Source : ipv6.com</a:t>
            </a:r>
            <a:endParaRPr lang="fr-FR" dirty="0"/>
          </a:p>
        </p:txBody>
      </p:sp>
      <p:sp>
        <p:nvSpPr>
          <p:cNvPr id="9" name="Left Brace 8">
            <a:extLst>
              <a:ext uri="{FF2B5EF4-FFF2-40B4-BE49-F238E27FC236}">
                <a16:creationId xmlns:a16="http://schemas.microsoft.com/office/drawing/2014/main" id="{BBB12F17-4035-4615-BB54-BA6CB08E676A}"/>
              </a:ext>
            </a:extLst>
          </p:cNvPr>
          <p:cNvSpPr/>
          <p:nvPr/>
        </p:nvSpPr>
        <p:spPr>
          <a:xfrm>
            <a:off x="2876550" y="1646882"/>
            <a:ext cx="266700" cy="39347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TextBox 9">
            <a:extLst>
              <a:ext uri="{FF2B5EF4-FFF2-40B4-BE49-F238E27FC236}">
                <a16:creationId xmlns:a16="http://schemas.microsoft.com/office/drawing/2014/main" id="{DCD3D660-6345-4C84-8D2D-534F56A9A56A}"/>
              </a:ext>
            </a:extLst>
          </p:cNvPr>
          <p:cNvSpPr txBox="1"/>
          <p:nvPr/>
        </p:nvSpPr>
        <p:spPr>
          <a:xfrm>
            <a:off x="823247" y="3047412"/>
            <a:ext cx="2596227" cy="923330"/>
          </a:xfrm>
          <a:prstGeom prst="rect">
            <a:avLst/>
          </a:prstGeom>
          <a:noFill/>
        </p:spPr>
        <p:txBody>
          <a:bodyPr wrap="square" rtlCol="0">
            <a:spAutoFit/>
          </a:bodyPr>
          <a:lstStyle/>
          <a:p>
            <a:r>
              <a:rPr lang="en-US" dirty="0"/>
              <a:t>Les couches </a:t>
            </a:r>
            <a:r>
              <a:rPr lang="en-US" dirty="0" err="1"/>
              <a:t>architecturales</a:t>
            </a:r>
            <a:endParaRPr lang="en-US" dirty="0"/>
          </a:p>
          <a:p>
            <a:r>
              <a:rPr lang="en-US" dirty="0"/>
              <a:t>des </a:t>
            </a:r>
            <a:r>
              <a:rPr lang="en-US" dirty="0" err="1"/>
              <a:t>réseaux</a:t>
            </a:r>
            <a:r>
              <a:rPr lang="en-US" dirty="0"/>
              <a:t> </a:t>
            </a:r>
            <a:endParaRPr lang="fr-FR" dirty="0"/>
          </a:p>
        </p:txBody>
      </p:sp>
      <p:sp>
        <p:nvSpPr>
          <p:cNvPr id="11" name="Left Brace 10">
            <a:extLst>
              <a:ext uri="{FF2B5EF4-FFF2-40B4-BE49-F238E27FC236}">
                <a16:creationId xmlns:a16="http://schemas.microsoft.com/office/drawing/2014/main" id="{9DDF9FC2-FCB7-48D6-9E34-6A3D4DF28A2F}"/>
              </a:ext>
            </a:extLst>
          </p:cNvPr>
          <p:cNvSpPr/>
          <p:nvPr/>
        </p:nvSpPr>
        <p:spPr>
          <a:xfrm rot="10800000">
            <a:off x="8474710" y="1646882"/>
            <a:ext cx="266700" cy="39347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 name="TextBox 11">
            <a:extLst>
              <a:ext uri="{FF2B5EF4-FFF2-40B4-BE49-F238E27FC236}">
                <a16:creationId xmlns:a16="http://schemas.microsoft.com/office/drawing/2014/main" id="{A49E10B4-B597-46C9-B151-FA64658ED74D}"/>
              </a:ext>
            </a:extLst>
          </p:cNvPr>
          <p:cNvSpPr txBox="1"/>
          <p:nvPr/>
        </p:nvSpPr>
        <p:spPr>
          <a:xfrm>
            <a:off x="8802719" y="3291100"/>
            <a:ext cx="2596227" cy="646331"/>
          </a:xfrm>
          <a:prstGeom prst="rect">
            <a:avLst/>
          </a:prstGeom>
          <a:noFill/>
        </p:spPr>
        <p:txBody>
          <a:bodyPr wrap="square" rtlCol="0">
            <a:spAutoFit/>
          </a:bodyPr>
          <a:lstStyle/>
          <a:p>
            <a:r>
              <a:rPr lang="en-US" dirty="0"/>
              <a:t>Les </a:t>
            </a:r>
            <a:r>
              <a:rPr lang="en-US" dirty="0" err="1"/>
              <a:t>protocoles</a:t>
            </a:r>
            <a:endParaRPr lang="en-US" dirty="0"/>
          </a:p>
          <a:p>
            <a:r>
              <a:rPr lang="en-US" dirty="0"/>
              <a:t>des </a:t>
            </a:r>
            <a:r>
              <a:rPr lang="en-US" dirty="0" err="1"/>
              <a:t>réseaux</a:t>
            </a:r>
            <a:endParaRPr lang="fr-FR" dirty="0"/>
          </a:p>
        </p:txBody>
      </p:sp>
      <p:sp>
        <p:nvSpPr>
          <p:cNvPr id="13" name="TextBox 12">
            <a:extLst>
              <a:ext uri="{FF2B5EF4-FFF2-40B4-BE49-F238E27FC236}">
                <a16:creationId xmlns:a16="http://schemas.microsoft.com/office/drawing/2014/main" id="{A219C276-4BE4-4D74-BFE6-9E2B1CABDEEB}"/>
              </a:ext>
            </a:extLst>
          </p:cNvPr>
          <p:cNvSpPr txBox="1"/>
          <p:nvPr/>
        </p:nvSpPr>
        <p:spPr>
          <a:xfrm>
            <a:off x="10572749" y="542947"/>
            <a:ext cx="714375" cy="600164"/>
          </a:xfrm>
          <a:prstGeom prst="rect">
            <a:avLst/>
          </a:prstGeom>
          <a:noFill/>
        </p:spPr>
        <p:txBody>
          <a:bodyPr wrap="square" rtlCol="0">
            <a:spAutoFit/>
          </a:bodyPr>
          <a:lstStyle/>
          <a:p>
            <a:r>
              <a:rPr lang="en-US" sz="3300" dirty="0"/>
              <a:t>3</a:t>
            </a:r>
            <a:endParaRPr lang="fr-FR" sz="3300" dirty="0"/>
          </a:p>
        </p:txBody>
      </p:sp>
      <p:sp>
        <p:nvSpPr>
          <p:cNvPr id="3" name="Oval 2">
            <a:extLst>
              <a:ext uri="{FF2B5EF4-FFF2-40B4-BE49-F238E27FC236}">
                <a16:creationId xmlns:a16="http://schemas.microsoft.com/office/drawing/2014/main" id="{F9EC1B6B-A35D-4D4A-A85F-9D0CCB15C9E1}"/>
              </a:ext>
            </a:extLst>
          </p:cNvPr>
          <p:cNvSpPr/>
          <p:nvPr/>
        </p:nvSpPr>
        <p:spPr>
          <a:xfrm>
            <a:off x="3419474" y="3291100"/>
            <a:ext cx="3062606" cy="201242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Straight Arrow Connector 4">
            <a:extLst>
              <a:ext uri="{FF2B5EF4-FFF2-40B4-BE49-F238E27FC236}">
                <a16:creationId xmlns:a16="http://schemas.microsoft.com/office/drawing/2014/main" id="{F2AB7333-3C37-4457-9BC6-5EF3B9CBBD9B}"/>
              </a:ext>
            </a:extLst>
          </p:cNvPr>
          <p:cNvCxnSpPr/>
          <p:nvPr/>
        </p:nvCxnSpPr>
        <p:spPr>
          <a:xfrm flipV="1">
            <a:off x="2121360" y="5017481"/>
            <a:ext cx="1580514" cy="701040"/>
          </a:xfrm>
          <a:prstGeom prst="straightConnector1">
            <a:avLst/>
          </a:prstGeom>
          <a:ln w="25400">
            <a:solidFill>
              <a:srgbClr val="F96F07"/>
            </a:solidFill>
            <a:tailEnd type="stealth"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A114FE-CDE7-4D9C-949E-9C9E189823D9}"/>
              </a:ext>
            </a:extLst>
          </p:cNvPr>
          <p:cNvSpPr txBox="1"/>
          <p:nvPr/>
        </p:nvSpPr>
        <p:spPr>
          <a:xfrm>
            <a:off x="1530001" y="5718283"/>
            <a:ext cx="1737073" cy="369332"/>
          </a:xfrm>
          <a:prstGeom prst="rect">
            <a:avLst/>
          </a:prstGeom>
          <a:noFill/>
        </p:spPr>
        <p:txBody>
          <a:bodyPr wrap="square" rtlCol="0">
            <a:spAutoFit/>
          </a:bodyPr>
          <a:lstStyle/>
          <a:p>
            <a:r>
              <a:rPr lang="en-US" dirty="0"/>
              <a:t>R2.04</a:t>
            </a:r>
            <a:endParaRPr lang="fr-FR" dirty="0"/>
          </a:p>
        </p:txBody>
      </p:sp>
      <p:sp>
        <p:nvSpPr>
          <p:cNvPr id="14" name="Oval 13">
            <a:extLst>
              <a:ext uri="{FF2B5EF4-FFF2-40B4-BE49-F238E27FC236}">
                <a16:creationId xmlns:a16="http://schemas.microsoft.com/office/drawing/2014/main" id="{BDC8ACF0-6A42-49E3-8D3B-A2FBD59908A9}"/>
              </a:ext>
            </a:extLst>
          </p:cNvPr>
          <p:cNvSpPr/>
          <p:nvPr/>
        </p:nvSpPr>
        <p:spPr>
          <a:xfrm>
            <a:off x="3502660" y="1901796"/>
            <a:ext cx="3062606" cy="5975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Arrow Connector 14">
            <a:extLst>
              <a:ext uri="{FF2B5EF4-FFF2-40B4-BE49-F238E27FC236}">
                <a16:creationId xmlns:a16="http://schemas.microsoft.com/office/drawing/2014/main" id="{59BA290B-EE5F-4A80-8D8F-DFFCD5816639}"/>
              </a:ext>
            </a:extLst>
          </p:cNvPr>
          <p:cNvCxnSpPr>
            <a:cxnSpLocks/>
          </p:cNvCxnSpPr>
          <p:nvPr/>
        </p:nvCxnSpPr>
        <p:spPr>
          <a:xfrm flipH="1">
            <a:off x="6286675" y="1137631"/>
            <a:ext cx="1239520" cy="847408"/>
          </a:xfrm>
          <a:prstGeom prst="straightConnector1">
            <a:avLst/>
          </a:prstGeom>
          <a:ln w="25400">
            <a:solidFill>
              <a:srgbClr val="F96F07"/>
            </a:solidFill>
            <a:tailEnd type="stealth"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2A8E052-B869-4BCC-9B8F-B3332910FFC8}"/>
              </a:ext>
            </a:extLst>
          </p:cNvPr>
          <p:cNvSpPr txBox="1"/>
          <p:nvPr/>
        </p:nvSpPr>
        <p:spPr>
          <a:xfrm>
            <a:off x="7334709" y="764186"/>
            <a:ext cx="1737073" cy="369332"/>
          </a:xfrm>
          <a:prstGeom prst="rect">
            <a:avLst/>
          </a:prstGeom>
          <a:noFill/>
        </p:spPr>
        <p:txBody>
          <a:bodyPr wrap="square" rtlCol="0">
            <a:spAutoFit/>
          </a:bodyPr>
          <a:lstStyle/>
          <a:p>
            <a:r>
              <a:rPr lang="en-US" dirty="0"/>
              <a:t>R2.05</a:t>
            </a:r>
            <a:endParaRPr lang="fr-FR" dirty="0"/>
          </a:p>
        </p:txBody>
      </p:sp>
      <p:sp>
        <p:nvSpPr>
          <p:cNvPr id="19" name="Oval 18">
            <a:extLst>
              <a:ext uri="{FF2B5EF4-FFF2-40B4-BE49-F238E27FC236}">
                <a16:creationId xmlns:a16="http://schemas.microsoft.com/office/drawing/2014/main" id="{1B703634-C97D-4E30-8AAF-05D03C946932}"/>
              </a:ext>
            </a:extLst>
          </p:cNvPr>
          <p:cNvSpPr/>
          <p:nvPr/>
        </p:nvSpPr>
        <p:spPr>
          <a:xfrm>
            <a:off x="6207760" y="1925259"/>
            <a:ext cx="1907540" cy="14976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a:extLst>
              <a:ext uri="{FF2B5EF4-FFF2-40B4-BE49-F238E27FC236}">
                <a16:creationId xmlns:a16="http://schemas.microsoft.com/office/drawing/2014/main" id="{4B01751F-4558-4737-8DD9-AAFEB3B2C64A}"/>
              </a:ext>
            </a:extLst>
          </p:cNvPr>
          <p:cNvSpPr/>
          <p:nvPr/>
        </p:nvSpPr>
        <p:spPr>
          <a:xfrm>
            <a:off x="6217920" y="3422891"/>
            <a:ext cx="1907540" cy="17682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Straight Arrow Connector 20">
            <a:extLst>
              <a:ext uri="{FF2B5EF4-FFF2-40B4-BE49-F238E27FC236}">
                <a16:creationId xmlns:a16="http://schemas.microsoft.com/office/drawing/2014/main" id="{590803BB-6431-4B42-A31E-D4BF06B6310A}"/>
              </a:ext>
            </a:extLst>
          </p:cNvPr>
          <p:cNvCxnSpPr>
            <a:cxnSpLocks/>
          </p:cNvCxnSpPr>
          <p:nvPr/>
        </p:nvCxnSpPr>
        <p:spPr>
          <a:xfrm flipV="1">
            <a:off x="2121360" y="5160501"/>
            <a:ext cx="4557570" cy="620716"/>
          </a:xfrm>
          <a:prstGeom prst="straightConnector1">
            <a:avLst/>
          </a:prstGeom>
          <a:ln w="25400">
            <a:solidFill>
              <a:srgbClr val="F96F07"/>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5AA6D6C-E244-4804-90AC-BC208DF38770}"/>
              </a:ext>
            </a:extLst>
          </p:cNvPr>
          <p:cNvCxnSpPr>
            <a:cxnSpLocks/>
          </p:cNvCxnSpPr>
          <p:nvPr/>
        </p:nvCxnSpPr>
        <p:spPr>
          <a:xfrm flipH="1">
            <a:off x="7561147" y="1115989"/>
            <a:ext cx="86029" cy="869050"/>
          </a:xfrm>
          <a:prstGeom prst="straightConnector1">
            <a:avLst/>
          </a:prstGeom>
          <a:ln w="25400">
            <a:solidFill>
              <a:srgbClr val="F96F07"/>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837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3FCD-AE4B-44FA-B1CA-7188FDC34A0C}"/>
              </a:ext>
            </a:extLst>
          </p:cNvPr>
          <p:cNvSpPr>
            <a:spLocks noGrp="1"/>
          </p:cNvSpPr>
          <p:nvPr>
            <p:ph type="title"/>
          </p:nvPr>
        </p:nvSpPr>
        <p:spPr/>
        <p:txBody>
          <a:bodyPr/>
          <a:lstStyle/>
          <a:p>
            <a:r>
              <a:rPr lang="en-US" dirty="0"/>
              <a:t>Structure d'un DC</a:t>
            </a:r>
            <a:endParaRPr lang="fr-FR" dirty="0"/>
          </a:p>
        </p:txBody>
      </p:sp>
      <p:sp>
        <p:nvSpPr>
          <p:cNvPr id="3" name="Content Placeholder 2">
            <a:extLst>
              <a:ext uri="{FF2B5EF4-FFF2-40B4-BE49-F238E27FC236}">
                <a16:creationId xmlns:a16="http://schemas.microsoft.com/office/drawing/2014/main" id="{8BEA8B39-C8EC-490B-87E0-EFDF9EC69329}"/>
              </a:ext>
            </a:extLst>
          </p:cNvPr>
          <p:cNvSpPr>
            <a:spLocks noGrp="1"/>
          </p:cNvSpPr>
          <p:nvPr>
            <p:ph idx="1"/>
          </p:nvPr>
        </p:nvSpPr>
        <p:spPr>
          <a:xfrm>
            <a:off x="1103312" y="2052918"/>
            <a:ext cx="10707688" cy="4195481"/>
          </a:xfrm>
        </p:spPr>
        <p:txBody>
          <a:bodyPr/>
          <a:lstStyle/>
          <a:p>
            <a:r>
              <a:rPr lang="en-US" dirty="0" err="1"/>
              <a:t>Prenons</a:t>
            </a:r>
            <a:r>
              <a:rPr lang="en-US" dirty="0"/>
              <a:t> </a:t>
            </a:r>
            <a:r>
              <a:rPr lang="en-US" dirty="0" err="1"/>
              <a:t>l'adresse</a:t>
            </a:r>
            <a:r>
              <a:rPr lang="en-US" dirty="0"/>
              <a:t> machine </a:t>
            </a:r>
            <a:r>
              <a:rPr lang="fr-FR" dirty="0"/>
              <a:t>192.168.5.23/24</a:t>
            </a:r>
            <a:r>
              <a:rPr lang="en-US" dirty="0"/>
              <a:t> </a:t>
            </a:r>
          </a:p>
          <a:p>
            <a:r>
              <a:rPr lang="en-US" b="1" dirty="0">
                <a:solidFill>
                  <a:srgbClr val="FFFF00"/>
                </a:solidFill>
              </a:rPr>
              <a:t>Masque de </a:t>
            </a:r>
            <a:r>
              <a:rPr lang="en-US" b="1" dirty="0" err="1">
                <a:solidFill>
                  <a:srgbClr val="FFFF00"/>
                </a:solidFill>
              </a:rPr>
              <a:t>réseau</a:t>
            </a:r>
            <a:r>
              <a:rPr lang="en-US" dirty="0"/>
              <a:t> : 111111111. 11111111. 11111111. 00000000 = 255.255.255.0</a:t>
            </a:r>
          </a:p>
          <a:p>
            <a:r>
              <a:rPr lang="en-US" dirty="0" err="1"/>
              <a:t>Partie</a:t>
            </a:r>
            <a:r>
              <a:rPr lang="en-US" dirty="0"/>
              <a:t> </a:t>
            </a:r>
            <a:r>
              <a:rPr lang="en-US" dirty="0" err="1"/>
              <a:t>réseau</a:t>
            </a:r>
            <a:r>
              <a:rPr lang="en-US" dirty="0"/>
              <a:t> : les 24 premiers bits : 192.168.5</a:t>
            </a:r>
          </a:p>
          <a:p>
            <a:pPr lvl="1">
              <a:buFont typeface="Wingdings" panose="05000000000000000000" pitchFamily="2" charset="2"/>
              <a:buChar char="v"/>
            </a:pPr>
            <a:r>
              <a:rPr lang="en-US" dirty="0"/>
              <a:t> </a:t>
            </a:r>
            <a:r>
              <a:rPr lang="en-US" dirty="0" err="1">
                <a:solidFill>
                  <a:srgbClr val="FFFF00"/>
                </a:solidFill>
              </a:rPr>
              <a:t>Adresse</a:t>
            </a:r>
            <a:r>
              <a:rPr lang="en-US" dirty="0">
                <a:solidFill>
                  <a:srgbClr val="FFFF00"/>
                </a:solidFill>
              </a:rPr>
              <a:t> </a:t>
            </a:r>
            <a:r>
              <a:rPr lang="en-US" dirty="0" err="1">
                <a:solidFill>
                  <a:srgbClr val="FFFF00"/>
                </a:solidFill>
              </a:rPr>
              <a:t>réseau</a:t>
            </a:r>
            <a:r>
              <a:rPr lang="en-US" dirty="0"/>
              <a:t> : </a:t>
            </a:r>
            <a:r>
              <a:rPr lang="en-US" dirty="0" err="1"/>
              <a:t>préfixe</a:t>
            </a:r>
            <a:r>
              <a:rPr lang="en-US" dirty="0"/>
              <a:t> </a:t>
            </a:r>
            <a:r>
              <a:rPr lang="en-US" dirty="0" err="1"/>
              <a:t>suivi</a:t>
            </a:r>
            <a:r>
              <a:rPr lang="en-US" dirty="0"/>
              <a:t> par des 0s et CIDR : 192.168.5.0/24</a:t>
            </a:r>
          </a:p>
          <a:p>
            <a:endParaRPr lang="fr-FR" dirty="0"/>
          </a:p>
          <a:p>
            <a:r>
              <a:rPr lang="fr-FR" dirty="0"/>
              <a:t>Partie machine : </a:t>
            </a:r>
          </a:p>
          <a:p>
            <a:pPr lvl="1">
              <a:buFont typeface="Wingdings" panose="05000000000000000000" pitchFamily="2" charset="2"/>
              <a:buChar char="v"/>
            </a:pPr>
            <a:r>
              <a:rPr lang="fr-FR" dirty="0"/>
              <a:t>Dernière adresse : </a:t>
            </a:r>
            <a:r>
              <a:rPr lang="fr-FR" dirty="0">
                <a:solidFill>
                  <a:srgbClr val="FFFF00"/>
                </a:solidFill>
              </a:rPr>
              <a:t>@ broadcast</a:t>
            </a:r>
          </a:p>
          <a:p>
            <a:pPr lvl="2">
              <a:buFont typeface="Wingdings" panose="05000000000000000000" pitchFamily="2" charset="2"/>
              <a:buChar char="v"/>
            </a:pPr>
            <a:r>
              <a:rPr lang="fr-FR" dirty="0"/>
              <a:t> On prend l'@ réseau, on complète avec des 1s : 192.168.5.255</a:t>
            </a:r>
          </a:p>
          <a:p>
            <a:pPr lvl="1">
              <a:buFont typeface="Wingdings" panose="05000000000000000000" pitchFamily="2" charset="2"/>
              <a:buChar char="v"/>
            </a:pPr>
            <a:r>
              <a:rPr lang="fr-FR" dirty="0">
                <a:solidFill>
                  <a:srgbClr val="FFFF00"/>
                </a:solidFill>
              </a:rPr>
              <a:t>Première</a:t>
            </a:r>
            <a:r>
              <a:rPr lang="fr-FR" dirty="0"/>
              <a:t> adresse machine : 192.168.5.1</a:t>
            </a:r>
          </a:p>
          <a:p>
            <a:pPr lvl="1">
              <a:buFont typeface="Wingdings" panose="05000000000000000000" pitchFamily="2" charset="2"/>
              <a:buChar char="v"/>
            </a:pPr>
            <a:r>
              <a:rPr lang="fr-FR" dirty="0">
                <a:solidFill>
                  <a:srgbClr val="FFFF00"/>
                </a:solidFill>
              </a:rPr>
              <a:t>Dernière</a:t>
            </a:r>
            <a:r>
              <a:rPr lang="fr-FR" dirty="0"/>
              <a:t> adresse machine : celle d'avant le broadcast : 192.168.5.254</a:t>
            </a:r>
          </a:p>
          <a:p>
            <a:endParaRPr lang="fr-FR" dirty="0"/>
          </a:p>
        </p:txBody>
      </p:sp>
      <p:sp>
        <p:nvSpPr>
          <p:cNvPr id="6" name="TextBox 5">
            <a:extLst>
              <a:ext uri="{FF2B5EF4-FFF2-40B4-BE49-F238E27FC236}">
                <a16:creationId xmlns:a16="http://schemas.microsoft.com/office/drawing/2014/main" id="{A6B12418-BEAC-4B8E-9ECD-814A77A94778}"/>
              </a:ext>
            </a:extLst>
          </p:cNvPr>
          <p:cNvSpPr txBox="1"/>
          <p:nvPr/>
        </p:nvSpPr>
        <p:spPr>
          <a:xfrm>
            <a:off x="10440669" y="542947"/>
            <a:ext cx="714375" cy="600164"/>
          </a:xfrm>
          <a:prstGeom prst="rect">
            <a:avLst/>
          </a:prstGeom>
          <a:noFill/>
        </p:spPr>
        <p:txBody>
          <a:bodyPr wrap="square" rtlCol="0">
            <a:spAutoFit/>
          </a:bodyPr>
          <a:lstStyle/>
          <a:p>
            <a:r>
              <a:rPr lang="en-US" sz="3300" dirty="0"/>
              <a:t>30</a:t>
            </a:r>
            <a:endParaRPr lang="fr-FR" sz="3300" dirty="0"/>
          </a:p>
        </p:txBody>
      </p:sp>
    </p:spTree>
    <p:extLst>
      <p:ext uri="{BB962C8B-B14F-4D97-AF65-F5344CB8AC3E}">
        <p14:creationId xmlns:p14="http://schemas.microsoft.com/office/powerpoint/2010/main" val="390810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DD52-864D-4CEA-A266-95D2DE5DB7C9}"/>
              </a:ext>
            </a:extLst>
          </p:cNvPr>
          <p:cNvSpPr>
            <a:spLocks noGrp="1"/>
          </p:cNvSpPr>
          <p:nvPr>
            <p:ph type="title"/>
          </p:nvPr>
        </p:nvSpPr>
        <p:spPr/>
        <p:txBody>
          <a:bodyPr/>
          <a:lstStyle/>
          <a:p>
            <a:r>
              <a:rPr lang="en-US" dirty="0"/>
              <a:t>La taille d'un sous-</a:t>
            </a:r>
            <a:r>
              <a:rPr lang="en-US" dirty="0" err="1"/>
              <a:t>réseau</a:t>
            </a:r>
            <a:endParaRPr lang="fr-F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114BCE-2008-43E3-BB90-B0BF4CABFE11}"/>
                  </a:ext>
                </a:extLst>
              </p:cNvPr>
              <p:cNvSpPr>
                <a:spLocks noGrp="1"/>
              </p:cNvSpPr>
              <p:nvPr>
                <p:ph idx="1"/>
              </p:nvPr>
            </p:nvSpPr>
            <p:spPr>
              <a:xfrm>
                <a:off x="1103312" y="2052918"/>
                <a:ext cx="10235248" cy="4195481"/>
              </a:xfrm>
            </p:spPr>
            <p:txBody>
              <a:bodyPr>
                <a:normAutofit lnSpcReduction="10000"/>
              </a:bodyPr>
              <a:lstStyle/>
              <a:p>
                <a:r>
                  <a:rPr lang="en-US" dirty="0"/>
                  <a:t>Problématique inverse : </a:t>
                </a:r>
              </a:p>
              <a:p>
                <a:pPr lvl="1">
                  <a:buFont typeface="Wingdings" panose="05000000000000000000" pitchFamily="2" charset="2"/>
                  <a:buChar char="v"/>
                </a:pPr>
                <a:r>
                  <a:rPr lang="en-US" dirty="0" err="1"/>
                  <a:t>Besoin</a:t>
                </a:r>
                <a:r>
                  <a:rPr lang="en-US" dirty="0"/>
                  <a:t> </a:t>
                </a:r>
                <a:r>
                  <a:rPr lang="en-US" dirty="0" err="1"/>
                  <a:t>d'une</a:t>
                </a:r>
                <a:r>
                  <a:rPr lang="en-US" dirty="0"/>
                  <a:t> sous-</a:t>
                </a:r>
                <a:r>
                  <a:rPr lang="en-US" dirty="0" err="1"/>
                  <a:t>plage</a:t>
                </a:r>
                <a:r>
                  <a:rPr lang="en-US" dirty="0"/>
                  <a:t> qui </a:t>
                </a:r>
                <a:r>
                  <a:rPr lang="en-US" dirty="0" err="1"/>
                  <a:t>accueille</a:t>
                </a:r>
                <a:r>
                  <a:rPr lang="en-US" dirty="0"/>
                  <a:t> 75 machines. Quelle taille CIDR ?</a:t>
                </a:r>
              </a:p>
              <a:p>
                <a:pPr lvl="1">
                  <a:buFont typeface="Wingdings" panose="05000000000000000000" pitchFamily="2" charset="2"/>
                  <a:buChar char="v"/>
                </a:pPr>
                <a:r>
                  <a:rPr lang="en-US" dirty="0"/>
                  <a:t>CIDR sur 26 bits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6</m:t>
                        </m:r>
                      </m:sup>
                    </m:sSup>
                    <m:r>
                      <a:rPr lang="en-US" b="0" i="1" smtClean="0">
                        <a:latin typeface="Cambria Math" panose="02040503050406030204" pitchFamily="18" charset="0"/>
                      </a:rPr>
                      <m:t>−2=64</m:t>
                    </m:r>
                  </m:oMath>
                </a14:m>
                <a:r>
                  <a:rPr lang="en-US" dirty="0"/>
                  <a:t> machines -- trop </a:t>
                </a:r>
                <a:r>
                  <a:rPr lang="en-US" dirty="0" err="1"/>
                  <a:t>peu</a:t>
                </a:r>
                <a:r>
                  <a:rPr lang="en-US" dirty="0"/>
                  <a:t> !</a:t>
                </a:r>
              </a:p>
              <a:p>
                <a:pPr lvl="1">
                  <a:buFont typeface="Wingdings" panose="05000000000000000000" pitchFamily="2" charset="2"/>
                  <a:buChar char="v"/>
                </a:pPr>
                <a:r>
                  <a:rPr lang="en-US" dirty="0"/>
                  <a:t>CIDR sur 25 bits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7</m:t>
                        </m:r>
                      </m:sup>
                    </m:sSup>
                    <m:r>
                      <a:rPr lang="en-US" b="0" i="1" smtClean="0">
                        <a:latin typeface="Cambria Math" panose="02040503050406030204" pitchFamily="18" charset="0"/>
                      </a:rPr>
                      <m:t>−2=126</m:t>
                    </m:r>
                  </m:oMath>
                </a14:m>
                <a:r>
                  <a:rPr lang="en-US" dirty="0"/>
                  <a:t> machines -- parfait !</a:t>
                </a:r>
              </a:p>
              <a:p>
                <a:pPr lvl="1">
                  <a:buFont typeface="Wingdings" panose="05000000000000000000" pitchFamily="2" charset="2"/>
                  <a:buChar char="v"/>
                </a:pPr>
                <a:r>
                  <a:rPr lang="en-US" dirty="0" err="1"/>
                  <a:t>Typiquement</a:t>
                </a:r>
                <a:r>
                  <a:rPr lang="en-US" dirty="0"/>
                  <a:t> le CD </a:t>
                </a:r>
                <a:r>
                  <a:rPr lang="en-US" dirty="0" err="1"/>
                  <a:t>formera</a:t>
                </a:r>
                <a:r>
                  <a:rPr lang="en-US" dirty="0"/>
                  <a:t> </a:t>
                </a:r>
                <a:r>
                  <a:rPr lang="en-US" dirty="0" err="1"/>
                  <a:t>une</a:t>
                </a:r>
                <a:r>
                  <a:rPr lang="en-US" dirty="0"/>
                  <a:t> sous-</a:t>
                </a:r>
                <a:r>
                  <a:rPr lang="en-US" dirty="0" err="1"/>
                  <a:t>plage</a:t>
                </a:r>
                <a:r>
                  <a:rPr lang="en-US" dirty="0"/>
                  <a:t> </a:t>
                </a:r>
                <a:r>
                  <a:rPr lang="en-US" dirty="0" err="1"/>
                  <a:t>d'une</a:t>
                </a:r>
                <a:r>
                  <a:rPr lang="en-US" dirty="0"/>
                  <a:t> </a:t>
                </a:r>
                <a:r>
                  <a:rPr lang="en-US" dirty="0" err="1"/>
                  <a:t>plage</a:t>
                </a:r>
                <a:r>
                  <a:rPr lang="en-US" dirty="0"/>
                  <a:t> </a:t>
                </a:r>
                <a:r>
                  <a:rPr lang="en-US" dirty="0" err="1"/>
                  <a:t>achetée</a:t>
                </a:r>
                <a:endParaRPr lang="en-US" dirty="0"/>
              </a:p>
              <a:p>
                <a:endParaRPr lang="fr-FR" dirty="0"/>
              </a:p>
              <a:p>
                <a:r>
                  <a:rPr lang="fr-FR" dirty="0"/>
                  <a:t>Découper une plage : 12.23.128.0/18 pour arriver à une plage /19 :</a:t>
                </a:r>
              </a:p>
              <a:p>
                <a:pPr lvl="1">
                  <a:buFont typeface="Wingdings" panose="05000000000000000000" pitchFamily="2" charset="2"/>
                  <a:buChar char="v"/>
                </a:pPr>
                <a:r>
                  <a:rPr lang="fr-FR" dirty="0"/>
                  <a:t> Identifier le préfixe réseau : 18 bits = 2 octets + 2 bits : </a:t>
                </a:r>
                <a:r>
                  <a:rPr lang="fr-FR" b="1" dirty="0">
                    <a:solidFill>
                      <a:srgbClr val="FFFF00"/>
                    </a:solidFill>
                  </a:rPr>
                  <a:t>12.23.10</a:t>
                </a:r>
                <a:r>
                  <a:rPr lang="fr-FR" dirty="0"/>
                  <a:t>000000.0</a:t>
                </a:r>
              </a:p>
              <a:p>
                <a:pPr lvl="1">
                  <a:buFont typeface="Wingdings" panose="05000000000000000000" pitchFamily="2" charset="2"/>
                  <a:buChar char="v"/>
                </a:pPr>
                <a:r>
                  <a:rPr lang="fr-FR" dirty="0"/>
                  <a:t> Découper la plage en 2 parties disjointes : jouer sur le 19</a:t>
                </a:r>
                <a:r>
                  <a:rPr lang="fr-FR" baseline="30000" dirty="0"/>
                  <a:t>ème</a:t>
                </a:r>
                <a:r>
                  <a:rPr lang="fr-FR" dirty="0"/>
                  <a:t> bit : </a:t>
                </a:r>
              </a:p>
              <a:p>
                <a:pPr lvl="2">
                  <a:buFont typeface="Wingdings" panose="05000000000000000000" pitchFamily="2" charset="2"/>
                  <a:buChar char="v"/>
                </a:pPr>
                <a:r>
                  <a:rPr lang="fr-FR" dirty="0"/>
                  <a:t>Sous-réseau 1 : </a:t>
                </a:r>
                <a:r>
                  <a:rPr lang="fr-FR" b="1" dirty="0">
                    <a:solidFill>
                      <a:srgbClr val="FFFF00"/>
                    </a:solidFill>
                  </a:rPr>
                  <a:t>12.23.100</a:t>
                </a:r>
                <a:r>
                  <a:rPr lang="fr-FR" dirty="0"/>
                  <a:t>00000.0/19</a:t>
                </a:r>
              </a:p>
              <a:p>
                <a:pPr lvl="2">
                  <a:buFont typeface="Wingdings" panose="05000000000000000000" pitchFamily="2" charset="2"/>
                  <a:buChar char="v"/>
                </a:pPr>
                <a:r>
                  <a:rPr lang="fr-FR" dirty="0"/>
                  <a:t>Sous-réseau 2 : </a:t>
                </a:r>
                <a:r>
                  <a:rPr lang="fr-FR" b="1" dirty="0">
                    <a:solidFill>
                      <a:srgbClr val="FFFF00"/>
                    </a:solidFill>
                  </a:rPr>
                  <a:t>12.23.101</a:t>
                </a:r>
                <a:r>
                  <a:rPr lang="fr-FR" dirty="0"/>
                  <a:t>00000.0/19</a:t>
                </a:r>
              </a:p>
              <a:p>
                <a:endParaRPr lang="fr-FR" dirty="0"/>
              </a:p>
            </p:txBody>
          </p:sp>
        </mc:Choice>
        <mc:Fallback xmlns="">
          <p:sp>
            <p:nvSpPr>
              <p:cNvPr id="3" name="Content Placeholder 2">
                <a:extLst>
                  <a:ext uri="{FF2B5EF4-FFF2-40B4-BE49-F238E27FC236}">
                    <a16:creationId xmlns:a16="http://schemas.microsoft.com/office/drawing/2014/main" id="{02114BCE-2008-43E3-BB90-B0BF4CABFE11}"/>
                  </a:ext>
                </a:extLst>
              </p:cNvPr>
              <p:cNvSpPr>
                <a:spLocks noGrp="1" noRot="1" noChangeAspect="1" noMove="1" noResize="1" noEditPoints="1" noAdjustHandles="1" noChangeArrowheads="1" noChangeShapeType="1" noTextEdit="1"/>
              </p:cNvSpPr>
              <p:nvPr>
                <p:ph idx="1"/>
              </p:nvPr>
            </p:nvSpPr>
            <p:spPr>
              <a:xfrm>
                <a:off x="1103312" y="2052918"/>
                <a:ext cx="10235248" cy="4195481"/>
              </a:xfrm>
              <a:blipFill>
                <a:blip r:embed="rId2"/>
                <a:stretch>
                  <a:fillRect l="-298" t="-1599"/>
                </a:stretch>
              </a:blipFill>
            </p:spPr>
            <p:txBody>
              <a:bodyPr/>
              <a:lstStyle/>
              <a:p>
                <a:r>
                  <a:rPr lang="fr-FR">
                    <a:noFill/>
                  </a:rPr>
                  <a:t> </a:t>
                </a:r>
              </a:p>
            </p:txBody>
          </p:sp>
        </mc:Fallback>
      </mc:AlternateContent>
      <p:sp>
        <p:nvSpPr>
          <p:cNvPr id="4" name="TextBox 3">
            <a:extLst>
              <a:ext uri="{FF2B5EF4-FFF2-40B4-BE49-F238E27FC236}">
                <a16:creationId xmlns:a16="http://schemas.microsoft.com/office/drawing/2014/main" id="{C25845F5-BEE8-4016-95C2-A218403CD913}"/>
              </a:ext>
            </a:extLst>
          </p:cNvPr>
          <p:cNvSpPr txBox="1"/>
          <p:nvPr/>
        </p:nvSpPr>
        <p:spPr>
          <a:xfrm>
            <a:off x="10440669" y="542947"/>
            <a:ext cx="714375" cy="600164"/>
          </a:xfrm>
          <a:prstGeom prst="rect">
            <a:avLst/>
          </a:prstGeom>
          <a:noFill/>
        </p:spPr>
        <p:txBody>
          <a:bodyPr wrap="square" rtlCol="0">
            <a:spAutoFit/>
          </a:bodyPr>
          <a:lstStyle/>
          <a:p>
            <a:r>
              <a:rPr lang="en-US" sz="3300" dirty="0"/>
              <a:t>31</a:t>
            </a:r>
            <a:endParaRPr lang="fr-FR" sz="3300" dirty="0"/>
          </a:p>
        </p:txBody>
      </p:sp>
    </p:spTree>
    <p:extLst>
      <p:ext uri="{BB962C8B-B14F-4D97-AF65-F5344CB8AC3E}">
        <p14:creationId xmlns:p14="http://schemas.microsoft.com/office/powerpoint/2010/main" val="4218288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32CC-4656-4547-AB08-5B8467E44042}"/>
              </a:ext>
            </a:extLst>
          </p:cNvPr>
          <p:cNvSpPr>
            <a:spLocks noGrp="1"/>
          </p:cNvSpPr>
          <p:nvPr>
            <p:ph type="title"/>
          </p:nvPr>
        </p:nvSpPr>
        <p:spPr/>
        <p:txBody>
          <a:bodyPr/>
          <a:lstStyle/>
          <a:p>
            <a:r>
              <a:rPr lang="en-US" dirty="0"/>
              <a:t>Configuration : </a:t>
            </a:r>
            <a:r>
              <a:rPr lang="en-US" dirty="0" err="1"/>
              <a:t>commande</a:t>
            </a:r>
            <a:r>
              <a:rPr lang="en-US" dirty="0"/>
              <a:t> </a:t>
            </a:r>
            <a:r>
              <a:rPr lang="en-US" dirty="0" err="1"/>
              <a:t>ip</a:t>
            </a:r>
            <a:endParaRPr lang="fr-FR" dirty="0"/>
          </a:p>
        </p:txBody>
      </p:sp>
      <p:sp>
        <p:nvSpPr>
          <p:cNvPr id="3" name="Content Placeholder 2">
            <a:extLst>
              <a:ext uri="{FF2B5EF4-FFF2-40B4-BE49-F238E27FC236}">
                <a16:creationId xmlns:a16="http://schemas.microsoft.com/office/drawing/2014/main" id="{18CA3008-6CB9-4AC1-ACC8-6120FCD61395}"/>
              </a:ext>
            </a:extLst>
          </p:cNvPr>
          <p:cNvSpPr>
            <a:spLocks noGrp="1"/>
          </p:cNvSpPr>
          <p:nvPr>
            <p:ph idx="1"/>
          </p:nvPr>
        </p:nvSpPr>
        <p:spPr>
          <a:xfrm>
            <a:off x="1103312" y="2052918"/>
            <a:ext cx="10483851" cy="4195481"/>
          </a:xfrm>
        </p:spPr>
        <p:txBody>
          <a:bodyPr/>
          <a:lstStyle/>
          <a:p>
            <a:r>
              <a:rPr lang="en-US" dirty="0" err="1"/>
              <a:t>Exemple</a:t>
            </a:r>
            <a:r>
              <a:rPr lang="en-US" dirty="0"/>
              <a:t> : </a:t>
            </a:r>
            <a:r>
              <a:rPr lang="en-US" dirty="0" err="1"/>
              <a:t>l'adresse</a:t>
            </a:r>
            <a:r>
              <a:rPr lang="en-US" dirty="0"/>
              <a:t> 192.168.3.129 </a:t>
            </a:r>
            <a:r>
              <a:rPr lang="en-US" dirty="0" err="1"/>
              <a:t>dans</a:t>
            </a:r>
            <a:r>
              <a:rPr lang="en-US" dirty="0"/>
              <a:t> le </a:t>
            </a:r>
            <a:r>
              <a:rPr lang="en-US" dirty="0" err="1"/>
              <a:t>réseau</a:t>
            </a:r>
            <a:r>
              <a:rPr lang="en-US" dirty="0"/>
              <a:t> 192.168.3.128/25</a:t>
            </a:r>
          </a:p>
          <a:p>
            <a:endParaRPr lang="en-US" dirty="0"/>
          </a:p>
          <a:p>
            <a:r>
              <a:rPr lang="en-US" dirty="0" err="1"/>
              <a:t>Éléments</a:t>
            </a:r>
            <a:r>
              <a:rPr lang="en-US" dirty="0"/>
              <a:t> </a:t>
            </a:r>
            <a:r>
              <a:rPr lang="en-US" dirty="0" err="1"/>
              <a:t>nécessaires</a:t>
            </a:r>
            <a:r>
              <a:rPr lang="en-US" dirty="0"/>
              <a:t> : @IP, masque CIDR, interface à </a:t>
            </a:r>
            <a:r>
              <a:rPr lang="en-US" dirty="0" err="1"/>
              <a:t>configurer</a:t>
            </a:r>
            <a:endParaRPr lang="en-US" dirty="0"/>
          </a:p>
          <a:p>
            <a:pPr lvl="1">
              <a:buFont typeface="Wingdings" panose="05000000000000000000" pitchFamily="2" charset="2"/>
              <a:buChar char="v"/>
            </a:pPr>
            <a:r>
              <a:rPr lang="en-US" dirty="0"/>
              <a:t> On </a:t>
            </a:r>
            <a:r>
              <a:rPr lang="en-US" dirty="0" err="1"/>
              <a:t>indique</a:t>
            </a:r>
            <a:r>
              <a:rPr lang="en-US" dirty="0"/>
              <a:t> à </a:t>
            </a:r>
            <a:r>
              <a:rPr lang="en-US" dirty="0" err="1"/>
              <a:t>l'interface</a:t>
            </a:r>
            <a:r>
              <a:rPr lang="en-US" dirty="0"/>
              <a:t> : son @IP &amp; le DC dans </a:t>
            </a:r>
            <a:r>
              <a:rPr lang="en-US" dirty="0" err="1"/>
              <a:t>lequel</a:t>
            </a:r>
            <a:r>
              <a:rPr lang="en-US" dirty="0"/>
              <a:t> </a:t>
            </a:r>
            <a:r>
              <a:rPr lang="en-US" dirty="0" err="1"/>
              <a:t>elle</a:t>
            </a:r>
            <a:r>
              <a:rPr lang="en-US" dirty="0"/>
              <a:t> se </a:t>
            </a:r>
            <a:r>
              <a:rPr lang="en-US" dirty="0" err="1"/>
              <a:t>trouve</a:t>
            </a:r>
            <a:endParaRPr lang="en-US" dirty="0"/>
          </a:p>
          <a:p>
            <a:pPr lvl="1">
              <a:buFont typeface="Wingdings" panose="05000000000000000000" pitchFamily="2" charset="2"/>
              <a:buChar char="v"/>
            </a:pPr>
            <a:r>
              <a:rPr lang="en-US" dirty="0"/>
              <a:t>Deux </a:t>
            </a:r>
            <a:r>
              <a:rPr lang="en-US" dirty="0" err="1"/>
              <a:t>méthodes</a:t>
            </a:r>
            <a:r>
              <a:rPr lang="en-US" dirty="0"/>
              <a:t> :</a:t>
            </a:r>
          </a:p>
          <a:p>
            <a:pPr marL="457200" lvl="1" indent="0">
              <a:buNone/>
            </a:pPr>
            <a:r>
              <a:rPr lang="en-US" dirty="0"/>
              <a:t>	</a:t>
            </a:r>
            <a:r>
              <a:rPr lang="en-US" b="1" dirty="0" err="1">
                <a:solidFill>
                  <a:srgbClr val="FFFF00"/>
                </a:solidFill>
                <a:latin typeface="Consolas" panose="020B0609020204030204" pitchFamily="49" charset="0"/>
              </a:rPr>
              <a:t>ip</a:t>
            </a:r>
            <a:r>
              <a:rPr lang="en-US" b="1" dirty="0">
                <a:solidFill>
                  <a:srgbClr val="FFFF00"/>
                </a:solidFill>
                <a:latin typeface="Consolas" panose="020B0609020204030204" pitchFamily="49" charset="0"/>
              </a:rPr>
              <a:t> address add 192.168.3.129/25 dev eth0</a:t>
            </a:r>
            <a:endParaRPr lang="en-US" b="1" dirty="0">
              <a:solidFill>
                <a:srgbClr val="FFFF00"/>
              </a:solidFill>
            </a:endParaRPr>
          </a:p>
          <a:p>
            <a:pPr marL="457200" lvl="1" indent="0">
              <a:spcBef>
                <a:spcPts val="2400"/>
              </a:spcBef>
              <a:buNone/>
            </a:pPr>
            <a:r>
              <a:rPr lang="en-US" dirty="0"/>
              <a:t>       </a:t>
            </a:r>
            <a:r>
              <a:rPr lang="en-US" dirty="0" err="1"/>
              <a:t>Méthode</a:t>
            </a:r>
            <a:r>
              <a:rPr lang="en-US" dirty="0"/>
              <a:t> 2 : </a:t>
            </a:r>
            <a:r>
              <a:rPr lang="en-US" dirty="0" err="1"/>
              <a:t>fichier</a:t>
            </a:r>
            <a:r>
              <a:rPr lang="en-US" dirty="0"/>
              <a:t> /</a:t>
            </a:r>
            <a:r>
              <a:rPr lang="en-US" dirty="0" err="1"/>
              <a:t>etc</a:t>
            </a:r>
            <a:r>
              <a:rPr lang="en-US" dirty="0"/>
              <a:t>/network/interfaces (sur la </a:t>
            </a:r>
            <a:r>
              <a:rPr lang="en-US" dirty="0" err="1"/>
              <a:t>majorité</a:t>
            </a:r>
            <a:r>
              <a:rPr lang="en-US" dirty="0"/>
              <a:t> des distributions)</a:t>
            </a:r>
          </a:p>
          <a:p>
            <a:pPr marL="457200" lvl="1" indent="0">
              <a:spcBef>
                <a:spcPts val="1200"/>
              </a:spcBef>
              <a:buNone/>
            </a:pPr>
            <a:r>
              <a:rPr lang="en-US" dirty="0"/>
              <a:t>		On verra </a:t>
            </a:r>
            <a:r>
              <a:rPr lang="en-US" dirty="0" err="1"/>
              <a:t>cette</a:t>
            </a:r>
            <a:r>
              <a:rPr lang="en-US" dirty="0"/>
              <a:t> </a:t>
            </a:r>
            <a:r>
              <a:rPr lang="en-US" dirty="0" err="1"/>
              <a:t>méthode</a:t>
            </a:r>
            <a:r>
              <a:rPr lang="en-US" dirty="0"/>
              <a:t> plus tard</a:t>
            </a:r>
            <a:endParaRPr lang="fr-FR" dirty="0"/>
          </a:p>
        </p:txBody>
      </p:sp>
      <p:sp>
        <p:nvSpPr>
          <p:cNvPr id="6" name="TextBox 5">
            <a:extLst>
              <a:ext uri="{FF2B5EF4-FFF2-40B4-BE49-F238E27FC236}">
                <a16:creationId xmlns:a16="http://schemas.microsoft.com/office/drawing/2014/main" id="{4F2417CB-07A0-4372-BE87-C41CC7056165}"/>
              </a:ext>
            </a:extLst>
          </p:cNvPr>
          <p:cNvSpPr txBox="1"/>
          <p:nvPr/>
        </p:nvSpPr>
        <p:spPr>
          <a:xfrm>
            <a:off x="10458445" y="542947"/>
            <a:ext cx="714375" cy="600164"/>
          </a:xfrm>
          <a:prstGeom prst="rect">
            <a:avLst/>
          </a:prstGeom>
          <a:noFill/>
        </p:spPr>
        <p:txBody>
          <a:bodyPr wrap="square" rtlCol="0">
            <a:spAutoFit/>
          </a:bodyPr>
          <a:lstStyle/>
          <a:p>
            <a:r>
              <a:rPr lang="en-US" sz="3300" dirty="0"/>
              <a:t>32</a:t>
            </a:r>
            <a:endParaRPr lang="fr-FR" sz="3300" dirty="0"/>
          </a:p>
        </p:txBody>
      </p:sp>
    </p:spTree>
    <p:extLst>
      <p:ext uri="{BB962C8B-B14F-4D97-AF65-F5344CB8AC3E}">
        <p14:creationId xmlns:p14="http://schemas.microsoft.com/office/powerpoint/2010/main" val="3830805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F6E9-DB92-48FD-8581-DE457A86FB46}"/>
              </a:ext>
            </a:extLst>
          </p:cNvPr>
          <p:cNvSpPr>
            <a:spLocks noGrp="1"/>
          </p:cNvSpPr>
          <p:nvPr>
            <p:ph type="title"/>
          </p:nvPr>
        </p:nvSpPr>
        <p:spPr/>
        <p:txBody>
          <a:bodyPr/>
          <a:lstStyle/>
          <a:p>
            <a:r>
              <a:rPr lang="en-US" dirty="0"/>
              <a:t>Les </a:t>
            </a:r>
            <a:r>
              <a:rPr lang="en-US" dirty="0" err="1"/>
              <a:t>adresses</a:t>
            </a:r>
            <a:r>
              <a:rPr lang="en-US" dirty="0"/>
              <a:t> </a:t>
            </a:r>
            <a:r>
              <a:rPr lang="en-US" dirty="0" err="1"/>
              <a:t>réseaux</a:t>
            </a:r>
            <a:endParaRPr lang="fr-FR" dirty="0"/>
          </a:p>
        </p:txBody>
      </p:sp>
      <p:sp>
        <p:nvSpPr>
          <p:cNvPr id="3" name="Content Placeholder 2">
            <a:extLst>
              <a:ext uri="{FF2B5EF4-FFF2-40B4-BE49-F238E27FC236}">
                <a16:creationId xmlns:a16="http://schemas.microsoft.com/office/drawing/2014/main" id="{49A1C4E5-C8D9-4620-ABDF-C9C2CDEC361D}"/>
              </a:ext>
            </a:extLst>
          </p:cNvPr>
          <p:cNvSpPr>
            <a:spLocks noGrp="1"/>
          </p:cNvSpPr>
          <p:nvPr>
            <p:ph idx="1"/>
          </p:nvPr>
        </p:nvSpPr>
        <p:spPr>
          <a:xfrm>
            <a:off x="1103312" y="2052918"/>
            <a:ext cx="9650413" cy="4195481"/>
          </a:xfrm>
        </p:spPr>
        <p:txBody>
          <a:bodyPr/>
          <a:lstStyle/>
          <a:p>
            <a:r>
              <a:rPr lang="en-US" dirty="0" err="1"/>
              <a:t>Vérifier</a:t>
            </a:r>
            <a:r>
              <a:rPr lang="en-US" dirty="0"/>
              <a:t> </a:t>
            </a:r>
            <a:r>
              <a:rPr lang="en-US" dirty="0" err="1"/>
              <a:t>qu'une</a:t>
            </a:r>
            <a:r>
              <a:rPr lang="en-US" dirty="0"/>
              <a:t> </a:t>
            </a:r>
            <a:r>
              <a:rPr lang="en-US" dirty="0" err="1"/>
              <a:t>adresse</a:t>
            </a:r>
            <a:r>
              <a:rPr lang="en-US" dirty="0"/>
              <a:t> </a:t>
            </a:r>
            <a:r>
              <a:rPr lang="en-US" dirty="0" err="1"/>
              <a:t>est</a:t>
            </a:r>
            <a:r>
              <a:rPr lang="en-US" dirty="0"/>
              <a:t> </a:t>
            </a:r>
            <a:r>
              <a:rPr lang="en-US" dirty="0" err="1"/>
              <a:t>correcte</a:t>
            </a:r>
            <a:r>
              <a:rPr lang="en-US" dirty="0"/>
              <a:t> :</a:t>
            </a:r>
          </a:p>
          <a:p>
            <a:pPr lvl="1">
              <a:buFont typeface="Wingdings" panose="05000000000000000000" pitchFamily="2" charset="2"/>
              <a:buChar char="v"/>
            </a:pPr>
            <a:r>
              <a:rPr lang="en-US" dirty="0"/>
              <a:t>Une </a:t>
            </a:r>
            <a:r>
              <a:rPr lang="en-US" dirty="0" err="1"/>
              <a:t>adresse</a:t>
            </a:r>
            <a:r>
              <a:rPr lang="en-US" dirty="0"/>
              <a:t> IPv4 </a:t>
            </a:r>
            <a:r>
              <a:rPr lang="en-US" dirty="0" err="1"/>
              <a:t>n'a</a:t>
            </a:r>
            <a:r>
              <a:rPr lang="en-US" dirty="0"/>
              <a:t> que 4 octets : </a:t>
            </a:r>
          </a:p>
          <a:p>
            <a:pPr lvl="2">
              <a:buFont typeface="Wingdings" panose="05000000000000000000" pitchFamily="2" charset="2"/>
              <a:buChar char="v"/>
            </a:pPr>
            <a:r>
              <a:rPr lang="en-US" dirty="0" err="1"/>
              <a:t>Chaque</a:t>
            </a:r>
            <a:r>
              <a:rPr lang="en-US" dirty="0"/>
              <a:t> octet DOIT prendre </a:t>
            </a:r>
            <a:r>
              <a:rPr lang="en-US" dirty="0" err="1"/>
              <a:t>une</a:t>
            </a:r>
            <a:r>
              <a:rPr lang="en-US" dirty="0"/>
              <a:t> </a:t>
            </a:r>
            <a:r>
              <a:rPr lang="en-US" dirty="0" err="1"/>
              <a:t>valeur</a:t>
            </a:r>
            <a:r>
              <a:rPr lang="en-US" dirty="0"/>
              <a:t> entre 0 et 255</a:t>
            </a:r>
          </a:p>
          <a:p>
            <a:pPr lvl="2">
              <a:buFont typeface="Wingdings" panose="05000000000000000000" pitchFamily="2" charset="2"/>
              <a:buChar char="v"/>
            </a:pPr>
            <a:r>
              <a:rPr lang="en-US" dirty="0"/>
              <a:t>23.15.289.1 </a:t>
            </a:r>
            <a:r>
              <a:rPr lang="en-US" dirty="0" err="1"/>
              <a:t>n'est</a:t>
            </a:r>
            <a:r>
              <a:rPr lang="en-US" dirty="0"/>
              <a:t> pas </a:t>
            </a:r>
            <a:r>
              <a:rPr lang="en-US" dirty="0" err="1"/>
              <a:t>une</a:t>
            </a:r>
            <a:r>
              <a:rPr lang="en-US" dirty="0"/>
              <a:t> </a:t>
            </a:r>
            <a:r>
              <a:rPr lang="en-US" dirty="0" err="1"/>
              <a:t>adresse</a:t>
            </a:r>
            <a:r>
              <a:rPr lang="en-US" dirty="0"/>
              <a:t> IPv4 </a:t>
            </a:r>
            <a:r>
              <a:rPr lang="en-US" dirty="0" err="1"/>
              <a:t>valide</a:t>
            </a:r>
            <a:r>
              <a:rPr lang="en-US" dirty="0"/>
              <a:t> !</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Une </a:t>
            </a:r>
            <a:r>
              <a:rPr lang="en-US" dirty="0" err="1"/>
              <a:t>adresse</a:t>
            </a:r>
            <a:r>
              <a:rPr lang="en-US" dirty="0"/>
              <a:t> </a:t>
            </a:r>
            <a:r>
              <a:rPr lang="en-US" dirty="0" err="1"/>
              <a:t>réseau</a:t>
            </a:r>
            <a:r>
              <a:rPr lang="en-US" dirty="0"/>
              <a:t> IPv4 DOIT ne </a:t>
            </a:r>
            <a:r>
              <a:rPr lang="en-US" dirty="0" err="1"/>
              <a:t>contenir</a:t>
            </a:r>
            <a:r>
              <a:rPr lang="en-US" dirty="0"/>
              <a:t> que des 0s pour la </a:t>
            </a:r>
            <a:r>
              <a:rPr lang="en-US" dirty="0" err="1"/>
              <a:t>partie</a:t>
            </a:r>
            <a:r>
              <a:rPr lang="en-US" dirty="0"/>
              <a:t> machine !</a:t>
            </a:r>
          </a:p>
          <a:p>
            <a:pPr lvl="2">
              <a:buFont typeface="Wingdings" panose="05000000000000000000" pitchFamily="2" charset="2"/>
              <a:buChar char="v"/>
            </a:pPr>
            <a:r>
              <a:rPr lang="en-US" dirty="0"/>
              <a:t>122.12.65.0/23 </a:t>
            </a:r>
            <a:r>
              <a:rPr lang="en-US" dirty="0" err="1"/>
              <a:t>n'est</a:t>
            </a:r>
            <a:r>
              <a:rPr lang="en-US" dirty="0"/>
              <a:t> pas </a:t>
            </a:r>
            <a:r>
              <a:rPr lang="en-US" dirty="0" err="1"/>
              <a:t>une</a:t>
            </a:r>
            <a:r>
              <a:rPr lang="en-US" dirty="0"/>
              <a:t> </a:t>
            </a:r>
            <a:r>
              <a:rPr lang="en-US" dirty="0" err="1"/>
              <a:t>adresse</a:t>
            </a:r>
            <a:r>
              <a:rPr lang="en-US" dirty="0"/>
              <a:t> </a:t>
            </a:r>
            <a:r>
              <a:rPr lang="en-US" dirty="0" err="1"/>
              <a:t>valide</a:t>
            </a:r>
            <a:r>
              <a:rPr lang="en-US" dirty="0"/>
              <a:t> !</a:t>
            </a:r>
          </a:p>
          <a:p>
            <a:pPr lvl="3">
              <a:buFont typeface="Wingdings" panose="05000000000000000000" pitchFamily="2" charset="2"/>
              <a:buChar char="v"/>
            </a:pPr>
            <a:r>
              <a:rPr lang="en-US" dirty="0"/>
              <a:t>... car 65 = [0100 0001] </a:t>
            </a:r>
            <a:r>
              <a:rPr lang="en-US" dirty="0" err="1"/>
              <a:t>en</a:t>
            </a:r>
            <a:r>
              <a:rPr lang="en-US" dirty="0"/>
              <a:t> </a:t>
            </a:r>
            <a:r>
              <a:rPr lang="en-US" dirty="0" err="1"/>
              <a:t>binaire</a:t>
            </a:r>
            <a:r>
              <a:rPr lang="en-US" dirty="0"/>
              <a:t>. </a:t>
            </a:r>
          </a:p>
          <a:p>
            <a:pPr lvl="3">
              <a:buFont typeface="Wingdings" panose="05000000000000000000" pitchFamily="2" charset="2"/>
              <a:buChar char="v"/>
            </a:pPr>
            <a:r>
              <a:rPr lang="en-US" dirty="0"/>
              <a:t>... et /23 </a:t>
            </a:r>
            <a:r>
              <a:rPr lang="en-US" dirty="0" err="1"/>
              <a:t>veut</a:t>
            </a:r>
            <a:r>
              <a:rPr lang="en-US" dirty="0"/>
              <a:t> dire </a:t>
            </a:r>
            <a:r>
              <a:rPr lang="en-US" b="1" dirty="0">
                <a:solidFill>
                  <a:srgbClr val="FFFF00"/>
                </a:solidFill>
              </a:rPr>
              <a:t>122.12.[0100 000</a:t>
            </a:r>
            <a:r>
              <a:rPr lang="en-US" b="1" dirty="0">
                <a:solidFill>
                  <a:schemeClr val="bg2">
                    <a:lumMod val="20000"/>
                    <a:lumOff val="80000"/>
                  </a:schemeClr>
                </a:solidFill>
              </a:rPr>
              <a:t>1</a:t>
            </a:r>
            <a:r>
              <a:rPr lang="en-US" dirty="0"/>
              <a:t>].0 </a:t>
            </a:r>
            <a:r>
              <a:rPr lang="en-US" dirty="0" err="1"/>
              <a:t>partie</a:t>
            </a:r>
            <a:r>
              <a:rPr lang="en-US" dirty="0"/>
              <a:t> machine</a:t>
            </a:r>
          </a:p>
          <a:p>
            <a:pPr lvl="3">
              <a:buFont typeface="Wingdings" panose="05000000000000000000" pitchFamily="2" charset="2"/>
              <a:buChar char="v"/>
            </a:pPr>
            <a:r>
              <a:rPr lang="en-US" dirty="0"/>
              <a:t>... avec un 1 dans la </a:t>
            </a:r>
            <a:r>
              <a:rPr lang="en-US" dirty="0" err="1"/>
              <a:t>partie</a:t>
            </a:r>
            <a:r>
              <a:rPr lang="en-US" dirty="0"/>
              <a:t> machine!!</a:t>
            </a:r>
          </a:p>
          <a:p>
            <a:endParaRPr lang="fr-FR" dirty="0"/>
          </a:p>
        </p:txBody>
      </p:sp>
      <p:sp>
        <p:nvSpPr>
          <p:cNvPr id="4" name="TextBox 3">
            <a:extLst>
              <a:ext uri="{FF2B5EF4-FFF2-40B4-BE49-F238E27FC236}">
                <a16:creationId xmlns:a16="http://schemas.microsoft.com/office/drawing/2014/main" id="{DA17C08F-D657-4956-B00B-97B36D31B055}"/>
              </a:ext>
            </a:extLst>
          </p:cNvPr>
          <p:cNvSpPr txBox="1"/>
          <p:nvPr/>
        </p:nvSpPr>
        <p:spPr>
          <a:xfrm>
            <a:off x="10458445" y="523897"/>
            <a:ext cx="714375" cy="600164"/>
          </a:xfrm>
          <a:prstGeom prst="rect">
            <a:avLst/>
          </a:prstGeom>
          <a:noFill/>
        </p:spPr>
        <p:txBody>
          <a:bodyPr wrap="square" rtlCol="0">
            <a:spAutoFit/>
          </a:bodyPr>
          <a:lstStyle/>
          <a:p>
            <a:r>
              <a:rPr lang="en-US" sz="3300" dirty="0"/>
              <a:t>33</a:t>
            </a:r>
            <a:endParaRPr lang="fr-FR" sz="3300" dirty="0"/>
          </a:p>
        </p:txBody>
      </p:sp>
    </p:spTree>
    <p:extLst>
      <p:ext uri="{BB962C8B-B14F-4D97-AF65-F5344CB8AC3E}">
        <p14:creationId xmlns:p14="http://schemas.microsoft.com/office/powerpoint/2010/main" val="3222261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B531-4880-4707-9F64-14D4CAA7CA87}"/>
              </a:ext>
            </a:extLst>
          </p:cNvPr>
          <p:cNvSpPr>
            <a:spLocks noGrp="1"/>
          </p:cNvSpPr>
          <p:nvPr>
            <p:ph type="title"/>
          </p:nvPr>
        </p:nvSpPr>
        <p:spPr/>
        <p:txBody>
          <a:bodyPr/>
          <a:lstStyle/>
          <a:p>
            <a:r>
              <a:rPr lang="en-US" dirty="0"/>
              <a:t>Un </a:t>
            </a:r>
            <a:r>
              <a:rPr lang="en-US" dirty="0" err="1"/>
              <a:t>autre</a:t>
            </a:r>
            <a:r>
              <a:rPr lang="en-US" dirty="0"/>
              <a:t> </a:t>
            </a:r>
            <a:r>
              <a:rPr lang="en-US" dirty="0" err="1"/>
              <a:t>système</a:t>
            </a:r>
            <a:r>
              <a:rPr lang="en-US" dirty="0"/>
              <a:t>, plus </a:t>
            </a:r>
            <a:r>
              <a:rPr lang="en-US" dirty="0" err="1"/>
              <a:t>ancien</a:t>
            </a:r>
            <a:endParaRPr lang="fr-FR" dirty="0"/>
          </a:p>
        </p:txBody>
      </p:sp>
      <p:sp>
        <p:nvSpPr>
          <p:cNvPr id="3" name="Content Placeholder 2">
            <a:extLst>
              <a:ext uri="{FF2B5EF4-FFF2-40B4-BE49-F238E27FC236}">
                <a16:creationId xmlns:a16="http://schemas.microsoft.com/office/drawing/2014/main" id="{32BC0104-4D7E-49A6-AEC8-9542B25906BE}"/>
              </a:ext>
            </a:extLst>
          </p:cNvPr>
          <p:cNvSpPr>
            <a:spLocks noGrp="1"/>
          </p:cNvSpPr>
          <p:nvPr>
            <p:ph idx="1"/>
          </p:nvPr>
        </p:nvSpPr>
        <p:spPr>
          <a:xfrm>
            <a:off x="1104293" y="1853248"/>
            <a:ext cx="8946541" cy="4195481"/>
          </a:xfrm>
        </p:spPr>
        <p:txBody>
          <a:bodyPr/>
          <a:lstStyle/>
          <a:p>
            <a:r>
              <a:rPr lang="en-US" dirty="0"/>
              <a:t>CIDR = </a:t>
            </a:r>
            <a:r>
              <a:rPr lang="en-US" b="1" dirty="0">
                <a:solidFill>
                  <a:srgbClr val="FFFF00"/>
                </a:solidFill>
              </a:rPr>
              <a:t>classless</a:t>
            </a:r>
            <a:r>
              <a:rPr lang="en-US" dirty="0"/>
              <a:t> inter-domain routing</a:t>
            </a:r>
          </a:p>
          <a:p>
            <a:r>
              <a:rPr lang="en-US" dirty="0"/>
              <a:t>Le </a:t>
            </a:r>
            <a:r>
              <a:rPr lang="en-US" dirty="0" err="1"/>
              <a:t>système</a:t>
            </a:r>
            <a:r>
              <a:rPr lang="en-US" dirty="0"/>
              <a:t> de classes </a:t>
            </a:r>
            <a:r>
              <a:rPr lang="en-US" dirty="0" err="1"/>
              <a:t>est</a:t>
            </a:r>
            <a:r>
              <a:rPr lang="en-US" dirty="0"/>
              <a:t> encore </a:t>
            </a:r>
            <a:r>
              <a:rPr lang="en-US" dirty="0" err="1"/>
              <a:t>en</a:t>
            </a:r>
            <a:r>
              <a:rPr lang="en-US" dirty="0"/>
              <a:t> usage, </a:t>
            </a:r>
            <a:r>
              <a:rPr lang="en-US" dirty="0" err="1"/>
              <a:t>même</a:t>
            </a:r>
            <a:r>
              <a:rPr lang="en-US" dirty="0"/>
              <a:t> </a:t>
            </a:r>
            <a:r>
              <a:rPr lang="en-US" dirty="0" err="1"/>
              <a:t>s'il</a:t>
            </a:r>
            <a:r>
              <a:rPr lang="en-US" dirty="0"/>
              <a:t> </a:t>
            </a:r>
            <a:r>
              <a:rPr lang="en-US" dirty="0" err="1"/>
              <a:t>est</a:t>
            </a:r>
            <a:r>
              <a:rPr lang="en-US" dirty="0"/>
              <a:t> </a:t>
            </a:r>
            <a:r>
              <a:rPr lang="en-US" dirty="0" err="1"/>
              <a:t>désuet</a:t>
            </a:r>
            <a:endParaRPr lang="en-US" dirty="0"/>
          </a:p>
          <a:p>
            <a:pPr lvl="1"/>
            <a:r>
              <a:rPr lang="en-US" dirty="0" err="1"/>
              <a:t>Particulièrement</a:t>
            </a:r>
            <a:r>
              <a:rPr lang="en-US" dirty="0"/>
              <a:t> </a:t>
            </a:r>
            <a:r>
              <a:rPr lang="en-US" dirty="0" err="1"/>
              <a:t>utilisé</a:t>
            </a:r>
            <a:r>
              <a:rPr lang="en-US" dirty="0"/>
              <a:t> dans les configurations des machines</a:t>
            </a:r>
          </a:p>
          <a:p>
            <a:pPr lvl="1"/>
            <a:r>
              <a:rPr lang="en-US" dirty="0" err="1"/>
              <a:t>Indique</a:t>
            </a:r>
            <a:r>
              <a:rPr lang="en-US" dirty="0"/>
              <a:t> le taille par </a:t>
            </a:r>
            <a:r>
              <a:rPr lang="en-US" dirty="0" err="1"/>
              <a:t>défaut</a:t>
            </a:r>
            <a:r>
              <a:rPr lang="en-US" dirty="0"/>
              <a:t> d'un </a:t>
            </a:r>
            <a:r>
              <a:rPr lang="en-US" dirty="0" err="1"/>
              <a:t>réseau</a:t>
            </a:r>
            <a:r>
              <a:rPr lang="en-US" dirty="0"/>
              <a:t> </a:t>
            </a:r>
            <a:r>
              <a:rPr lang="en-US" dirty="0" err="1"/>
              <a:t>en</a:t>
            </a:r>
            <a:r>
              <a:rPr lang="en-US" dirty="0"/>
              <a:t> </a:t>
            </a:r>
            <a:r>
              <a:rPr lang="en-US" dirty="0" err="1"/>
              <a:t>fonction</a:t>
            </a:r>
            <a:r>
              <a:rPr lang="en-US" dirty="0"/>
              <a:t> de </a:t>
            </a:r>
            <a:r>
              <a:rPr lang="en-US" dirty="0" err="1"/>
              <a:t>ses</a:t>
            </a:r>
            <a:r>
              <a:rPr lang="en-US" dirty="0"/>
              <a:t> premiers bits</a:t>
            </a:r>
            <a:endParaRPr lang="fr-FR"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C8E8843-680E-4D78-8662-F21A772499C0}"/>
                  </a:ext>
                </a:extLst>
              </p:cNvPr>
              <p:cNvGraphicFramePr>
                <a:graphicFrameLocks noGrp="1"/>
              </p:cNvGraphicFramePr>
              <p:nvPr/>
            </p:nvGraphicFramePr>
            <p:xfrm>
              <a:off x="545304" y="3618870"/>
              <a:ext cx="11127583" cy="2895600"/>
            </p:xfrm>
            <a:graphic>
              <a:graphicData uri="http://schemas.openxmlformats.org/drawingml/2006/table">
                <a:tbl>
                  <a:tblPr firstRow="1" bandRow="1">
                    <a:tableStyleId>{5C22544A-7EE6-4342-B048-85BDC9FD1C3A}</a:tableStyleId>
                  </a:tblPr>
                  <a:tblGrid>
                    <a:gridCol w="1023647">
                      <a:extLst>
                        <a:ext uri="{9D8B030D-6E8A-4147-A177-3AD203B41FA5}">
                          <a16:colId xmlns:a16="http://schemas.microsoft.com/office/drawing/2014/main" val="558872321"/>
                        </a:ext>
                      </a:extLst>
                    </a:gridCol>
                    <a:gridCol w="911683">
                      <a:extLst>
                        <a:ext uri="{9D8B030D-6E8A-4147-A177-3AD203B41FA5}">
                          <a16:colId xmlns:a16="http://schemas.microsoft.com/office/drawing/2014/main" val="2470771468"/>
                        </a:ext>
                      </a:extLst>
                    </a:gridCol>
                    <a:gridCol w="1087623">
                      <a:extLst>
                        <a:ext uri="{9D8B030D-6E8A-4147-A177-3AD203B41FA5}">
                          <a16:colId xmlns:a16="http://schemas.microsoft.com/office/drawing/2014/main" val="2344626695"/>
                        </a:ext>
                      </a:extLst>
                    </a:gridCol>
                    <a:gridCol w="1327540">
                      <a:extLst>
                        <a:ext uri="{9D8B030D-6E8A-4147-A177-3AD203B41FA5}">
                          <a16:colId xmlns:a16="http://schemas.microsoft.com/office/drawing/2014/main" val="2123115272"/>
                        </a:ext>
                      </a:extLst>
                    </a:gridCol>
                    <a:gridCol w="1247568">
                      <a:extLst>
                        <a:ext uri="{9D8B030D-6E8A-4147-A177-3AD203B41FA5}">
                          <a16:colId xmlns:a16="http://schemas.microsoft.com/office/drawing/2014/main" val="3281465277"/>
                        </a:ext>
                      </a:extLst>
                    </a:gridCol>
                    <a:gridCol w="1487483">
                      <a:extLst>
                        <a:ext uri="{9D8B030D-6E8A-4147-A177-3AD203B41FA5}">
                          <a16:colId xmlns:a16="http://schemas.microsoft.com/office/drawing/2014/main" val="3861420165"/>
                        </a:ext>
                      </a:extLst>
                    </a:gridCol>
                    <a:gridCol w="1370277">
                      <a:extLst>
                        <a:ext uri="{9D8B030D-6E8A-4147-A177-3AD203B41FA5}">
                          <a16:colId xmlns:a16="http://schemas.microsoft.com/office/drawing/2014/main" val="308368925"/>
                        </a:ext>
                      </a:extLst>
                    </a:gridCol>
                    <a:gridCol w="1900238">
                      <a:extLst>
                        <a:ext uri="{9D8B030D-6E8A-4147-A177-3AD203B41FA5}">
                          <a16:colId xmlns:a16="http://schemas.microsoft.com/office/drawing/2014/main" val="1767455266"/>
                        </a:ext>
                      </a:extLst>
                    </a:gridCol>
                    <a:gridCol w="771524">
                      <a:extLst>
                        <a:ext uri="{9D8B030D-6E8A-4147-A177-3AD203B41FA5}">
                          <a16:colId xmlns:a16="http://schemas.microsoft.com/office/drawing/2014/main" val="469445043"/>
                        </a:ext>
                      </a:extLst>
                    </a:gridCol>
                  </a:tblGrid>
                  <a:tr h="563880">
                    <a:tc>
                      <a:txBody>
                        <a:bodyPr/>
                        <a:lstStyle/>
                        <a:p>
                          <a:pPr algn="ctr"/>
                          <a:r>
                            <a:rPr lang="en-US" dirty="0" err="1"/>
                            <a:t>Classe</a:t>
                          </a:r>
                          <a:endParaRPr lang="fr-FR" dirty="0"/>
                        </a:p>
                      </a:txBody>
                      <a:tcPr/>
                    </a:tc>
                    <a:tc>
                      <a:txBody>
                        <a:bodyPr/>
                        <a:lstStyle/>
                        <a:p>
                          <a:pPr algn="ctr"/>
                          <a:r>
                            <a:rPr lang="en-US" dirty="0"/>
                            <a:t>Bits start</a:t>
                          </a:r>
                          <a:endParaRPr lang="fr-FR" dirty="0"/>
                        </a:p>
                      </a:txBody>
                      <a:tcPr/>
                    </a:tc>
                    <a:tc>
                      <a:txBody>
                        <a:bodyPr/>
                        <a:lstStyle/>
                        <a:p>
                          <a:pPr algn="ctr"/>
                          <a:r>
                            <a:rPr lang="en-US" dirty="0"/>
                            <a:t>Bits # </a:t>
                          </a:r>
                          <a:r>
                            <a:rPr lang="en-US" dirty="0" err="1"/>
                            <a:t>réseau</a:t>
                          </a:r>
                          <a:endParaRPr lang="fr-FR" dirty="0"/>
                        </a:p>
                      </a:txBody>
                      <a:tcPr/>
                    </a:tc>
                    <a:tc>
                      <a:txBody>
                        <a:bodyPr/>
                        <a:lstStyle/>
                        <a:p>
                          <a:pPr algn="ctr"/>
                          <a:r>
                            <a:rPr lang="en-US" dirty="0"/>
                            <a:t>Bits # machine</a:t>
                          </a:r>
                          <a:endParaRPr lang="fr-FR" dirty="0"/>
                        </a:p>
                      </a:txBody>
                      <a:tcPr/>
                    </a:tc>
                    <a:tc>
                      <a:txBody>
                        <a:bodyPr/>
                        <a:lstStyle/>
                        <a:p>
                          <a:pPr algn="ctr"/>
                          <a:r>
                            <a:rPr lang="en-US" dirty="0"/>
                            <a:t>Max # </a:t>
                          </a:r>
                          <a:r>
                            <a:rPr lang="en-US" dirty="0" err="1"/>
                            <a:t>réseaux</a:t>
                          </a:r>
                          <a:endParaRPr lang="fr-FR" dirty="0"/>
                        </a:p>
                      </a:txBody>
                      <a:tcPr/>
                    </a:tc>
                    <a:tc>
                      <a:txBody>
                        <a:bodyPr/>
                        <a:lstStyle/>
                        <a:p>
                          <a:pPr algn="ctr"/>
                          <a:r>
                            <a:rPr lang="en-US" dirty="0"/>
                            <a:t>Max # machines</a:t>
                          </a:r>
                          <a:endParaRPr lang="fr-FR" dirty="0"/>
                        </a:p>
                      </a:txBody>
                      <a:tcPr/>
                    </a:tc>
                    <a:tc>
                      <a:txBody>
                        <a:bodyPr/>
                        <a:lstStyle/>
                        <a:p>
                          <a:pPr algn="ctr"/>
                          <a:r>
                            <a:rPr lang="en-US" dirty="0" err="1"/>
                            <a:t>Adresse</a:t>
                          </a:r>
                          <a:r>
                            <a:rPr lang="en-US" dirty="0"/>
                            <a:t> début</a:t>
                          </a:r>
                          <a:endParaRPr lang="fr-FR" dirty="0"/>
                        </a:p>
                      </a:txBody>
                      <a:tcPr/>
                    </a:tc>
                    <a:tc>
                      <a:txBody>
                        <a:bodyPr/>
                        <a:lstStyle/>
                        <a:p>
                          <a:pPr algn="ctr"/>
                          <a:r>
                            <a:rPr lang="en-US" dirty="0" err="1"/>
                            <a:t>Adresse</a:t>
                          </a:r>
                          <a:r>
                            <a:rPr lang="en-US" dirty="0"/>
                            <a:t> fin</a:t>
                          </a:r>
                          <a:endParaRPr lang="fr-FR" dirty="0"/>
                        </a:p>
                      </a:txBody>
                      <a:tcPr/>
                    </a:tc>
                    <a:tc>
                      <a:txBody>
                        <a:bodyPr/>
                        <a:lstStyle/>
                        <a:p>
                          <a:pPr algn="ctr"/>
                          <a:r>
                            <a:rPr lang="en-US" dirty="0"/>
                            <a:t>CIDR</a:t>
                          </a:r>
                          <a:endParaRPr lang="fr-FR" dirty="0"/>
                        </a:p>
                      </a:txBody>
                      <a:tcPr/>
                    </a:tc>
                    <a:extLst>
                      <a:ext uri="{0D108BD9-81ED-4DB2-BD59-A6C34878D82A}">
                        <a16:rowId xmlns:a16="http://schemas.microsoft.com/office/drawing/2014/main" val="297946686"/>
                      </a:ext>
                    </a:extLst>
                  </a:tr>
                  <a:tr h="563880">
                    <a:tc>
                      <a:txBody>
                        <a:bodyPr/>
                        <a:lstStyle/>
                        <a:p>
                          <a:pPr algn="ctr"/>
                          <a:r>
                            <a:rPr lang="en-US" dirty="0"/>
                            <a:t>A</a:t>
                          </a:r>
                          <a:endParaRPr lang="fr-FR" dirty="0"/>
                        </a:p>
                      </a:txBody>
                      <a:tcPr/>
                    </a:tc>
                    <a:tc>
                      <a:txBody>
                        <a:bodyPr/>
                        <a:lstStyle/>
                        <a:p>
                          <a:pPr algn="ctr"/>
                          <a:r>
                            <a:rPr lang="en-US" dirty="0"/>
                            <a:t>0</a:t>
                          </a:r>
                          <a:endParaRPr lang="fr-FR" dirty="0"/>
                        </a:p>
                      </a:txBody>
                      <a:tcPr/>
                    </a:tc>
                    <a:tc>
                      <a:txBody>
                        <a:bodyPr/>
                        <a:lstStyle/>
                        <a:p>
                          <a:pPr algn="ctr"/>
                          <a:r>
                            <a:rPr lang="en-US" dirty="0"/>
                            <a:t>8</a:t>
                          </a:r>
                          <a:endParaRPr lang="fr-FR" dirty="0"/>
                        </a:p>
                      </a:txBody>
                      <a:tcPr/>
                    </a:tc>
                    <a:tc>
                      <a:txBody>
                        <a:bodyPr/>
                        <a:lstStyle/>
                        <a:p>
                          <a:pPr algn="ctr"/>
                          <a:r>
                            <a:rPr lang="en-US" dirty="0"/>
                            <a:t>24</a:t>
                          </a:r>
                          <a:endParaRPr lang="fr-FR"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7</m:t>
                                    </m:r>
                                  </m:sup>
                                </m:sSup>
                              </m:oMath>
                            </m:oMathPara>
                          </a14:m>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24</m:t>
                                    </m:r>
                                  </m:sup>
                                </m:sSup>
                              </m:oMath>
                            </m:oMathPara>
                          </a14:m>
                          <a:endParaRPr lang="fr-FR" dirty="0"/>
                        </a:p>
                      </a:txBody>
                      <a:tcPr/>
                    </a:tc>
                    <a:tc>
                      <a:txBody>
                        <a:bodyPr/>
                        <a:lstStyle/>
                        <a:p>
                          <a:pPr algn="ctr"/>
                          <a:r>
                            <a:rPr lang="en-US" dirty="0"/>
                            <a:t>0.0.0.0</a:t>
                          </a:r>
                          <a:endParaRPr lang="fr-FR" dirty="0"/>
                        </a:p>
                      </a:txBody>
                      <a:tcPr/>
                    </a:tc>
                    <a:tc>
                      <a:txBody>
                        <a:bodyPr/>
                        <a:lstStyle/>
                        <a:p>
                          <a:pPr algn="ctr"/>
                          <a:r>
                            <a:rPr lang="en-US" dirty="0"/>
                            <a:t>127.255.255.255</a:t>
                          </a:r>
                          <a:endParaRPr lang="fr-FR" dirty="0"/>
                        </a:p>
                      </a:txBody>
                      <a:tcPr/>
                    </a:tc>
                    <a:tc>
                      <a:txBody>
                        <a:bodyPr/>
                        <a:lstStyle/>
                        <a:p>
                          <a:pPr algn="ctr"/>
                          <a:r>
                            <a:rPr lang="en-US" dirty="0"/>
                            <a:t>/8</a:t>
                          </a:r>
                          <a:endParaRPr lang="fr-FR" dirty="0"/>
                        </a:p>
                      </a:txBody>
                      <a:tcPr/>
                    </a:tc>
                    <a:extLst>
                      <a:ext uri="{0D108BD9-81ED-4DB2-BD59-A6C34878D82A}">
                        <a16:rowId xmlns:a16="http://schemas.microsoft.com/office/drawing/2014/main" val="2790673262"/>
                      </a:ext>
                    </a:extLst>
                  </a:tr>
                  <a:tr h="563880">
                    <a:tc>
                      <a:txBody>
                        <a:bodyPr/>
                        <a:lstStyle/>
                        <a:p>
                          <a:pPr algn="ctr"/>
                          <a:r>
                            <a:rPr lang="en-US" dirty="0"/>
                            <a:t>B</a:t>
                          </a:r>
                          <a:endParaRPr lang="fr-FR" dirty="0"/>
                        </a:p>
                      </a:txBody>
                      <a:tcPr/>
                    </a:tc>
                    <a:tc>
                      <a:txBody>
                        <a:bodyPr/>
                        <a:lstStyle/>
                        <a:p>
                          <a:pPr algn="ctr"/>
                          <a:r>
                            <a:rPr lang="en-US" dirty="0"/>
                            <a:t>10</a:t>
                          </a:r>
                          <a:endParaRPr lang="fr-FR" dirty="0"/>
                        </a:p>
                      </a:txBody>
                      <a:tcPr/>
                    </a:tc>
                    <a:tc>
                      <a:txBody>
                        <a:bodyPr/>
                        <a:lstStyle/>
                        <a:p>
                          <a:pPr algn="ctr"/>
                          <a:r>
                            <a:rPr lang="en-US" dirty="0"/>
                            <a:t>16</a:t>
                          </a:r>
                          <a:endParaRPr lang="fr-FR" dirty="0"/>
                        </a:p>
                      </a:txBody>
                      <a:tcPr/>
                    </a:tc>
                    <a:tc>
                      <a:txBody>
                        <a:bodyPr/>
                        <a:lstStyle/>
                        <a:p>
                          <a:pPr algn="ctr"/>
                          <a:r>
                            <a:rPr lang="en-US" dirty="0"/>
                            <a:t>16</a:t>
                          </a:r>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14</m:t>
                                    </m:r>
                                  </m:sup>
                                </m:sSup>
                              </m:oMath>
                            </m:oMathPara>
                          </a14:m>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16</m:t>
                                    </m:r>
                                  </m:sup>
                                </m:sSup>
                              </m:oMath>
                            </m:oMathPara>
                          </a14:m>
                          <a:endParaRPr lang="fr-FR" dirty="0"/>
                        </a:p>
                      </a:txBody>
                      <a:tcPr/>
                    </a:tc>
                    <a:tc>
                      <a:txBody>
                        <a:bodyPr/>
                        <a:lstStyle/>
                        <a:p>
                          <a:pPr algn="ctr"/>
                          <a:r>
                            <a:rPr lang="en-US" dirty="0"/>
                            <a:t>128.0.0.0</a:t>
                          </a:r>
                          <a:endParaRPr lang="fr-FR" dirty="0"/>
                        </a:p>
                      </a:txBody>
                      <a:tcPr/>
                    </a:tc>
                    <a:tc>
                      <a:txBody>
                        <a:bodyPr/>
                        <a:lstStyle/>
                        <a:p>
                          <a:pPr algn="ctr"/>
                          <a:r>
                            <a:rPr lang="en-US" dirty="0"/>
                            <a:t>191.255.255.255</a:t>
                          </a:r>
                          <a:endParaRPr lang="fr-FR" dirty="0"/>
                        </a:p>
                      </a:txBody>
                      <a:tcPr/>
                    </a:tc>
                    <a:tc>
                      <a:txBody>
                        <a:bodyPr/>
                        <a:lstStyle/>
                        <a:p>
                          <a:pPr algn="ctr"/>
                          <a:r>
                            <a:rPr lang="en-US" dirty="0"/>
                            <a:t>/16</a:t>
                          </a:r>
                          <a:endParaRPr lang="fr-FR" dirty="0"/>
                        </a:p>
                      </a:txBody>
                      <a:tcPr/>
                    </a:tc>
                    <a:extLst>
                      <a:ext uri="{0D108BD9-81ED-4DB2-BD59-A6C34878D82A}">
                        <a16:rowId xmlns:a16="http://schemas.microsoft.com/office/drawing/2014/main" val="1879758208"/>
                      </a:ext>
                    </a:extLst>
                  </a:tr>
                  <a:tr h="563880">
                    <a:tc>
                      <a:txBody>
                        <a:bodyPr/>
                        <a:lstStyle/>
                        <a:p>
                          <a:pPr algn="ctr"/>
                          <a:r>
                            <a:rPr lang="en-US" dirty="0"/>
                            <a:t>C</a:t>
                          </a:r>
                          <a:endParaRPr lang="fr-FR" dirty="0"/>
                        </a:p>
                      </a:txBody>
                      <a:tcPr/>
                    </a:tc>
                    <a:tc>
                      <a:txBody>
                        <a:bodyPr/>
                        <a:lstStyle/>
                        <a:p>
                          <a:pPr algn="ctr"/>
                          <a:r>
                            <a:rPr lang="en-US" dirty="0"/>
                            <a:t>110</a:t>
                          </a:r>
                          <a:endParaRPr lang="fr-FR" dirty="0"/>
                        </a:p>
                      </a:txBody>
                      <a:tcPr/>
                    </a:tc>
                    <a:tc>
                      <a:txBody>
                        <a:bodyPr/>
                        <a:lstStyle/>
                        <a:p>
                          <a:pPr algn="ctr"/>
                          <a:r>
                            <a:rPr lang="en-US" dirty="0"/>
                            <a:t>24</a:t>
                          </a:r>
                          <a:endParaRPr lang="fr-FR" dirty="0"/>
                        </a:p>
                      </a:txBody>
                      <a:tcPr/>
                    </a:tc>
                    <a:tc>
                      <a:txBody>
                        <a:bodyPr/>
                        <a:lstStyle/>
                        <a:p>
                          <a:pPr algn="ctr"/>
                          <a:r>
                            <a:rPr lang="en-US" dirty="0"/>
                            <a:t>8</a:t>
                          </a:r>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21</m:t>
                                    </m:r>
                                  </m:sup>
                                </m:sSup>
                              </m:oMath>
                            </m:oMathPara>
                          </a14:m>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oMath>
                            </m:oMathPara>
                          </a14:m>
                          <a:endParaRPr lang="fr-FR" dirty="0"/>
                        </a:p>
                      </a:txBody>
                      <a:tcPr/>
                    </a:tc>
                    <a:tc>
                      <a:txBody>
                        <a:bodyPr/>
                        <a:lstStyle/>
                        <a:p>
                          <a:pPr algn="ctr"/>
                          <a:r>
                            <a:rPr lang="en-US" dirty="0"/>
                            <a:t>192.0.0.0</a:t>
                          </a:r>
                          <a:endParaRPr lang="fr-FR" dirty="0"/>
                        </a:p>
                      </a:txBody>
                      <a:tcPr/>
                    </a:tc>
                    <a:tc>
                      <a:txBody>
                        <a:bodyPr/>
                        <a:lstStyle/>
                        <a:p>
                          <a:pPr algn="ctr"/>
                          <a:r>
                            <a:rPr lang="en-US" dirty="0"/>
                            <a:t>223.255.255.255</a:t>
                          </a:r>
                          <a:endParaRPr lang="fr-FR" dirty="0"/>
                        </a:p>
                      </a:txBody>
                      <a:tcPr/>
                    </a:tc>
                    <a:tc>
                      <a:txBody>
                        <a:bodyPr/>
                        <a:lstStyle/>
                        <a:p>
                          <a:pPr algn="ctr"/>
                          <a:r>
                            <a:rPr lang="en-US" dirty="0"/>
                            <a:t>/24</a:t>
                          </a:r>
                          <a:endParaRPr lang="fr-FR" dirty="0"/>
                        </a:p>
                      </a:txBody>
                      <a:tcPr/>
                    </a:tc>
                    <a:extLst>
                      <a:ext uri="{0D108BD9-81ED-4DB2-BD59-A6C34878D82A}">
                        <a16:rowId xmlns:a16="http://schemas.microsoft.com/office/drawing/2014/main" val="3562859770"/>
                      </a:ext>
                    </a:extLst>
                  </a:tr>
                  <a:tr h="563880">
                    <a:tc>
                      <a:txBody>
                        <a:bodyPr/>
                        <a:lstStyle/>
                        <a:p>
                          <a:pPr algn="ctr"/>
                          <a:r>
                            <a:rPr lang="en-US" dirty="0"/>
                            <a:t>D</a:t>
                          </a:r>
                          <a:endParaRPr lang="fr-FR" dirty="0"/>
                        </a:p>
                      </a:txBody>
                      <a:tcPr/>
                    </a:tc>
                    <a:tc>
                      <a:txBody>
                        <a:bodyPr/>
                        <a:lstStyle/>
                        <a:p>
                          <a:pPr algn="ctr"/>
                          <a:r>
                            <a:rPr lang="en-US" dirty="0"/>
                            <a:t>1110</a:t>
                          </a:r>
                          <a:endParaRPr lang="fr-FR" dirty="0"/>
                        </a:p>
                      </a:txBody>
                      <a:tcPr/>
                    </a:tc>
                    <a:tc>
                      <a:txBody>
                        <a:bodyPr/>
                        <a:lstStyle/>
                        <a:p>
                          <a:pPr algn="ctr"/>
                          <a:r>
                            <a:rPr lang="en-US" dirty="0"/>
                            <a:t>N/A</a:t>
                          </a:r>
                          <a:endParaRPr lang="fr-FR" dirty="0"/>
                        </a:p>
                      </a:txBody>
                      <a:tcPr/>
                    </a:tc>
                    <a:tc>
                      <a:txBody>
                        <a:bodyPr/>
                        <a:lstStyle/>
                        <a:p>
                          <a:pPr algn="ctr"/>
                          <a:r>
                            <a:rPr lang="en-US" dirty="0"/>
                            <a:t>N/A</a:t>
                          </a:r>
                          <a:endParaRPr lang="fr-FR" dirty="0"/>
                        </a:p>
                      </a:txBody>
                      <a:tcPr/>
                    </a:tc>
                    <a:tc>
                      <a:txBody>
                        <a:bodyPr/>
                        <a:lstStyle/>
                        <a:p>
                          <a:pPr algn="ctr"/>
                          <a:r>
                            <a:rPr lang="en-US" dirty="0"/>
                            <a:t>N/A</a:t>
                          </a:r>
                          <a:endParaRPr lang="fr-FR" dirty="0"/>
                        </a:p>
                      </a:txBody>
                      <a:tcPr/>
                    </a:tc>
                    <a:tc>
                      <a:txBody>
                        <a:bodyPr/>
                        <a:lstStyle/>
                        <a:p>
                          <a:pPr algn="ctr"/>
                          <a:r>
                            <a:rPr lang="en-US" dirty="0"/>
                            <a:t>N/A</a:t>
                          </a:r>
                          <a:endParaRPr lang="fr-FR" dirty="0"/>
                        </a:p>
                      </a:txBody>
                      <a:tcPr/>
                    </a:tc>
                    <a:tc>
                      <a:txBody>
                        <a:bodyPr/>
                        <a:lstStyle/>
                        <a:p>
                          <a:pPr algn="ctr"/>
                          <a:r>
                            <a:rPr lang="en-US" dirty="0"/>
                            <a:t>224.0.0.0</a:t>
                          </a:r>
                          <a:endParaRPr lang="fr-FR" dirty="0"/>
                        </a:p>
                      </a:txBody>
                      <a:tcPr/>
                    </a:tc>
                    <a:tc>
                      <a:txBody>
                        <a:bodyPr/>
                        <a:lstStyle/>
                        <a:p>
                          <a:pPr algn="ctr"/>
                          <a:r>
                            <a:rPr lang="en-US" dirty="0"/>
                            <a:t>239.255.255.255</a:t>
                          </a:r>
                          <a:endParaRPr lang="fr-FR" dirty="0"/>
                        </a:p>
                      </a:txBody>
                      <a:tcPr/>
                    </a:tc>
                    <a:tc>
                      <a:txBody>
                        <a:bodyPr/>
                        <a:lstStyle/>
                        <a:p>
                          <a:pPr algn="ctr"/>
                          <a:r>
                            <a:rPr lang="en-US" dirty="0"/>
                            <a:t>N/A</a:t>
                          </a:r>
                          <a:endParaRPr lang="fr-FR" dirty="0"/>
                        </a:p>
                      </a:txBody>
                      <a:tcPr/>
                    </a:tc>
                    <a:extLst>
                      <a:ext uri="{0D108BD9-81ED-4DB2-BD59-A6C34878D82A}">
                        <a16:rowId xmlns:a16="http://schemas.microsoft.com/office/drawing/2014/main" val="4037727388"/>
                      </a:ext>
                    </a:extLst>
                  </a:tr>
                </a:tbl>
              </a:graphicData>
            </a:graphic>
          </p:graphicFrame>
        </mc:Choice>
        <mc:Fallback xmlns="">
          <p:graphicFrame>
            <p:nvGraphicFramePr>
              <p:cNvPr id="4" name="Table 3">
                <a:extLst>
                  <a:ext uri="{FF2B5EF4-FFF2-40B4-BE49-F238E27FC236}">
                    <a16:creationId xmlns:a16="http://schemas.microsoft.com/office/drawing/2014/main" id="{5C8E8843-680E-4D78-8662-F21A772499C0}"/>
                  </a:ext>
                </a:extLst>
              </p:cNvPr>
              <p:cNvGraphicFramePr>
                <a:graphicFrameLocks noGrp="1"/>
              </p:cNvGraphicFramePr>
              <p:nvPr>
                <p:extLst>
                  <p:ext uri="{D42A27DB-BD31-4B8C-83A1-F6EECF244321}">
                    <p14:modId xmlns:p14="http://schemas.microsoft.com/office/powerpoint/2010/main" val="2701305024"/>
                  </p:ext>
                </p:extLst>
              </p:nvPr>
            </p:nvGraphicFramePr>
            <p:xfrm>
              <a:off x="545304" y="3618870"/>
              <a:ext cx="11127583" cy="2895600"/>
            </p:xfrm>
            <a:graphic>
              <a:graphicData uri="http://schemas.openxmlformats.org/drawingml/2006/table">
                <a:tbl>
                  <a:tblPr firstRow="1" bandRow="1">
                    <a:tableStyleId>{5C22544A-7EE6-4342-B048-85BDC9FD1C3A}</a:tableStyleId>
                  </a:tblPr>
                  <a:tblGrid>
                    <a:gridCol w="1023647">
                      <a:extLst>
                        <a:ext uri="{9D8B030D-6E8A-4147-A177-3AD203B41FA5}">
                          <a16:colId xmlns:a16="http://schemas.microsoft.com/office/drawing/2014/main" val="558872321"/>
                        </a:ext>
                      </a:extLst>
                    </a:gridCol>
                    <a:gridCol w="911683">
                      <a:extLst>
                        <a:ext uri="{9D8B030D-6E8A-4147-A177-3AD203B41FA5}">
                          <a16:colId xmlns:a16="http://schemas.microsoft.com/office/drawing/2014/main" val="2470771468"/>
                        </a:ext>
                      </a:extLst>
                    </a:gridCol>
                    <a:gridCol w="1087623">
                      <a:extLst>
                        <a:ext uri="{9D8B030D-6E8A-4147-A177-3AD203B41FA5}">
                          <a16:colId xmlns:a16="http://schemas.microsoft.com/office/drawing/2014/main" val="2344626695"/>
                        </a:ext>
                      </a:extLst>
                    </a:gridCol>
                    <a:gridCol w="1327540">
                      <a:extLst>
                        <a:ext uri="{9D8B030D-6E8A-4147-A177-3AD203B41FA5}">
                          <a16:colId xmlns:a16="http://schemas.microsoft.com/office/drawing/2014/main" val="2123115272"/>
                        </a:ext>
                      </a:extLst>
                    </a:gridCol>
                    <a:gridCol w="1247568">
                      <a:extLst>
                        <a:ext uri="{9D8B030D-6E8A-4147-A177-3AD203B41FA5}">
                          <a16:colId xmlns:a16="http://schemas.microsoft.com/office/drawing/2014/main" val="3281465277"/>
                        </a:ext>
                      </a:extLst>
                    </a:gridCol>
                    <a:gridCol w="1487483">
                      <a:extLst>
                        <a:ext uri="{9D8B030D-6E8A-4147-A177-3AD203B41FA5}">
                          <a16:colId xmlns:a16="http://schemas.microsoft.com/office/drawing/2014/main" val="3861420165"/>
                        </a:ext>
                      </a:extLst>
                    </a:gridCol>
                    <a:gridCol w="1370277">
                      <a:extLst>
                        <a:ext uri="{9D8B030D-6E8A-4147-A177-3AD203B41FA5}">
                          <a16:colId xmlns:a16="http://schemas.microsoft.com/office/drawing/2014/main" val="308368925"/>
                        </a:ext>
                      </a:extLst>
                    </a:gridCol>
                    <a:gridCol w="1900238">
                      <a:extLst>
                        <a:ext uri="{9D8B030D-6E8A-4147-A177-3AD203B41FA5}">
                          <a16:colId xmlns:a16="http://schemas.microsoft.com/office/drawing/2014/main" val="1767455266"/>
                        </a:ext>
                      </a:extLst>
                    </a:gridCol>
                    <a:gridCol w="771524">
                      <a:extLst>
                        <a:ext uri="{9D8B030D-6E8A-4147-A177-3AD203B41FA5}">
                          <a16:colId xmlns:a16="http://schemas.microsoft.com/office/drawing/2014/main" val="469445043"/>
                        </a:ext>
                      </a:extLst>
                    </a:gridCol>
                  </a:tblGrid>
                  <a:tr h="640080">
                    <a:tc>
                      <a:txBody>
                        <a:bodyPr/>
                        <a:lstStyle/>
                        <a:p>
                          <a:pPr algn="ctr"/>
                          <a:r>
                            <a:rPr lang="en-US" dirty="0" err="1"/>
                            <a:t>Classe</a:t>
                          </a:r>
                          <a:endParaRPr lang="fr-FR" dirty="0"/>
                        </a:p>
                      </a:txBody>
                      <a:tcPr/>
                    </a:tc>
                    <a:tc>
                      <a:txBody>
                        <a:bodyPr/>
                        <a:lstStyle/>
                        <a:p>
                          <a:pPr algn="ctr"/>
                          <a:r>
                            <a:rPr lang="en-US" dirty="0"/>
                            <a:t>Bits start</a:t>
                          </a:r>
                          <a:endParaRPr lang="fr-FR" dirty="0"/>
                        </a:p>
                      </a:txBody>
                      <a:tcPr/>
                    </a:tc>
                    <a:tc>
                      <a:txBody>
                        <a:bodyPr/>
                        <a:lstStyle/>
                        <a:p>
                          <a:pPr algn="ctr"/>
                          <a:r>
                            <a:rPr lang="en-US" dirty="0"/>
                            <a:t>Bits # </a:t>
                          </a:r>
                          <a:r>
                            <a:rPr lang="en-US" dirty="0" err="1"/>
                            <a:t>réseau</a:t>
                          </a:r>
                          <a:endParaRPr lang="fr-FR" dirty="0"/>
                        </a:p>
                      </a:txBody>
                      <a:tcPr/>
                    </a:tc>
                    <a:tc>
                      <a:txBody>
                        <a:bodyPr/>
                        <a:lstStyle/>
                        <a:p>
                          <a:pPr algn="ctr"/>
                          <a:r>
                            <a:rPr lang="en-US" dirty="0"/>
                            <a:t>Bits # machine</a:t>
                          </a:r>
                          <a:endParaRPr lang="fr-FR" dirty="0"/>
                        </a:p>
                      </a:txBody>
                      <a:tcPr/>
                    </a:tc>
                    <a:tc>
                      <a:txBody>
                        <a:bodyPr/>
                        <a:lstStyle/>
                        <a:p>
                          <a:pPr algn="ctr"/>
                          <a:r>
                            <a:rPr lang="en-US" dirty="0"/>
                            <a:t>Max # </a:t>
                          </a:r>
                          <a:r>
                            <a:rPr lang="en-US" dirty="0" err="1"/>
                            <a:t>réseaux</a:t>
                          </a:r>
                          <a:endParaRPr lang="fr-FR" dirty="0"/>
                        </a:p>
                      </a:txBody>
                      <a:tcPr/>
                    </a:tc>
                    <a:tc>
                      <a:txBody>
                        <a:bodyPr/>
                        <a:lstStyle/>
                        <a:p>
                          <a:pPr algn="ctr"/>
                          <a:r>
                            <a:rPr lang="en-US" dirty="0"/>
                            <a:t>Max # machines</a:t>
                          </a:r>
                          <a:endParaRPr lang="fr-FR" dirty="0"/>
                        </a:p>
                      </a:txBody>
                      <a:tcPr/>
                    </a:tc>
                    <a:tc>
                      <a:txBody>
                        <a:bodyPr/>
                        <a:lstStyle/>
                        <a:p>
                          <a:pPr algn="ctr"/>
                          <a:r>
                            <a:rPr lang="en-US" dirty="0" err="1"/>
                            <a:t>Adresse</a:t>
                          </a:r>
                          <a:r>
                            <a:rPr lang="en-US" dirty="0"/>
                            <a:t> début</a:t>
                          </a:r>
                          <a:endParaRPr lang="fr-FR" dirty="0"/>
                        </a:p>
                      </a:txBody>
                      <a:tcPr/>
                    </a:tc>
                    <a:tc>
                      <a:txBody>
                        <a:bodyPr/>
                        <a:lstStyle/>
                        <a:p>
                          <a:pPr algn="ctr"/>
                          <a:r>
                            <a:rPr lang="en-US" dirty="0" err="1"/>
                            <a:t>Adresse</a:t>
                          </a:r>
                          <a:r>
                            <a:rPr lang="en-US" dirty="0"/>
                            <a:t> fin</a:t>
                          </a:r>
                          <a:endParaRPr lang="fr-FR" dirty="0"/>
                        </a:p>
                      </a:txBody>
                      <a:tcPr/>
                    </a:tc>
                    <a:tc>
                      <a:txBody>
                        <a:bodyPr/>
                        <a:lstStyle/>
                        <a:p>
                          <a:pPr algn="ctr"/>
                          <a:r>
                            <a:rPr lang="en-US" dirty="0"/>
                            <a:t>CIDR</a:t>
                          </a:r>
                          <a:endParaRPr lang="fr-FR" dirty="0"/>
                        </a:p>
                      </a:txBody>
                      <a:tcPr/>
                    </a:tc>
                    <a:extLst>
                      <a:ext uri="{0D108BD9-81ED-4DB2-BD59-A6C34878D82A}">
                        <a16:rowId xmlns:a16="http://schemas.microsoft.com/office/drawing/2014/main" val="297946686"/>
                      </a:ext>
                    </a:extLst>
                  </a:tr>
                  <a:tr h="563880">
                    <a:tc>
                      <a:txBody>
                        <a:bodyPr/>
                        <a:lstStyle/>
                        <a:p>
                          <a:pPr algn="ctr"/>
                          <a:r>
                            <a:rPr lang="en-US" dirty="0"/>
                            <a:t>A</a:t>
                          </a:r>
                          <a:endParaRPr lang="fr-FR" dirty="0"/>
                        </a:p>
                      </a:txBody>
                      <a:tcPr/>
                    </a:tc>
                    <a:tc>
                      <a:txBody>
                        <a:bodyPr/>
                        <a:lstStyle/>
                        <a:p>
                          <a:pPr algn="ctr"/>
                          <a:r>
                            <a:rPr lang="en-US" dirty="0"/>
                            <a:t>0</a:t>
                          </a:r>
                          <a:endParaRPr lang="fr-FR" dirty="0"/>
                        </a:p>
                      </a:txBody>
                      <a:tcPr/>
                    </a:tc>
                    <a:tc>
                      <a:txBody>
                        <a:bodyPr/>
                        <a:lstStyle/>
                        <a:p>
                          <a:pPr algn="ctr"/>
                          <a:r>
                            <a:rPr lang="en-US" dirty="0"/>
                            <a:t>8</a:t>
                          </a:r>
                          <a:endParaRPr lang="fr-FR" dirty="0"/>
                        </a:p>
                      </a:txBody>
                      <a:tcPr/>
                    </a:tc>
                    <a:tc>
                      <a:txBody>
                        <a:bodyPr/>
                        <a:lstStyle/>
                        <a:p>
                          <a:pPr algn="ctr"/>
                          <a:r>
                            <a:rPr lang="en-US" dirty="0"/>
                            <a:t>24</a:t>
                          </a:r>
                          <a:endParaRPr lang="fr-FR" dirty="0"/>
                        </a:p>
                      </a:txBody>
                      <a:tcPr/>
                    </a:tc>
                    <a:tc>
                      <a:txBody>
                        <a:bodyPr/>
                        <a:lstStyle/>
                        <a:p>
                          <a:endParaRPr lang="fr-FR"/>
                        </a:p>
                      </a:txBody>
                      <a:tcPr>
                        <a:blipFill>
                          <a:blip r:embed="rId2"/>
                          <a:stretch>
                            <a:fillRect l="-348780" t="-118280" r="-444878" b="-301075"/>
                          </a:stretch>
                        </a:blipFill>
                      </a:tcPr>
                    </a:tc>
                    <a:tc>
                      <a:txBody>
                        <a:bodyPr/>
                        <a:lstStyle/>
                        <a:p>
                          <a:endParaRPr lang="fr-FR"/>
                        </a:p>
                      </a:txBody>
                      <a:tcPr>
                        <a:blipFill>
                          <a:blip r:embed="rId2"/>
                          <a:stretch>
                            <a:fillRect l="-377049" t="-118280" r="-273770" b="-301075"/>
                          </a:stretch>
                        </a:blipFill>
                      </a:tcPr>
                    </a:tc>
                    <a:tc>
                      <a:txBody>
                        <a:bodyPr/>
                        <a:lstStyle/>
                        <a:p>
                          <a:pPr algn="ctr"/>
                          <a:r>
                            <a:rPr lang="en-US" dirty="0"/>
                            <a:t>0.0.0.0</a:t>
                          </a:r>
                          <a:endParaRPr lang="fr-FR" dirty="0"/>
                        </a:p>
                      </a:txBody>
                      <a:tcPr/>
                    </a:tc>
                    <a:tc>
                      <a:txBody>
                        <a:bodyPr/>
                        <a:lstStyle/>
                        <a:p>
                          <a:pPr algn="ctr"/>
                          <a:r>
                            <a:rPr lang="en-US" dirty="0"/>
                            <a:t>127.255.255.255</a:t>
                          </a:r>
                          <a:endParaRPr lang="fr-FR" dirty="0"/>
                        </a:p>
                      </a:txBody>
                      <a:tcPr/>
                    </a:tc>
                    <a:tc>
                      <a:txBody>
                        <a:bodyPr/>
                        <a:lstStyle/>
                        <a:p>
                          <a:pPr algn="ctr"/>
                          <a:r>
                            <a:rPr lang="en-US" dirty="0"/>
                            <a:t>/8</a:t>
                          </a:r>
                          <a:endParaRPr lang="fr-FR" dirty="0"/>
                        </a:p>
                      </a:txBody>
                      <a:tcPr/>
                    </a:tc>
                    <a:extLst>
                      <a:ext uri="{0D108BD9-81ED-4DB2-BD59-A6C34878D82A}">
                        <a16:rowId xmlns:a16="http://schemas.microsoft.com/office/drawing/2014/main" val="2790673262"/>
                      </a:ext>
                    </a:extLst>
                  </a:tr>
                  <a:tr h="563880">
                    <a:tc>
                      <a:txBody>
                        <a:bodyPr/>
                        <a:lstStyle/>
                        <a:p>
                          <a:pPr algn="ctr"/>
                          <a:r>
                            <a:rPr lang="en-US" dirty="0"/>
                            <a:t>B</a:t>
                          </a:r>
                          <a:endParaRPr lang="fr-FR" dirty="0"/>
                        </a:p>
                      </a:txBody>
                      <a:tcPr/>
                    </a:tc>
                    <a:tc>
                      <a:txBody>
                        <a:bodyPr/>
                        <a:lstStyle/>
                        <a:p>
                          <a:pPr algn="ctr"/>
                          <a:r>
                            <a:rPr lang="en-US" dirty="0"/>
                            <a:t>10</a:t>
                          </a:r>
                          <a:endParaRPr lang="fr-FR" dirty="0"/>
                        </a:p>
                      </a:txBody>
                      <a:tcPr/>
                    </a:tc>
                    <a:tc>
                      <a:txBody>
                        <a:bodyPr/>
                        <a:lstStyle/>
                        <a:p>
                          <a:pPr algn="ctr"/>
                          <a:r>
                            <a:rPr lang="en-US" dirty="0"/>
                            <a:t>16</a:t>
                          </a:r>
                          <a:endParaRPr lang="fr-FR" dirty="0"/>
                        </a:p>
                      </a:txBody>
                      <a:tcPr/>
                    </a:tc>
                    <a:tc>
                      <a:txBody>
                        <a:bodyPr/>
                        <a:lstStyle/>
                        <a:p>
                          <a:pPr algn="ctr"/>
                          <a:r>
                            <a:rPr lang="en-US" dirty="0"/>
                            <a:t>16</a:t>
                          </a:r>
                          <a:endParaRPr lang="fr-FR" dirty="0"/>
                        </a:p>
                      </a:txBody>
                      <a:tcPr/>
                    </a:tc>
                    <a:tc>
                      <a:txBody>
                        <a:bodyPr/>
                        <a:lstStyle/>
                        <a:p>
                          <a:endParaRPr lang="fr-FR"/>
                        </a:p>
                      </a:txBody>
                      <a:tcPr>
                        <a:blipFill>
                          <a:blip r:embed="rId2"/>
                          <a:stretch>
                            <a:fillRect l="-348780" t="-218280" r="-444878" b="-201075"/>
                          </a:stretch>
                        </a:blipFill>
                      </a:tcPr>
                    </a:tc>
                    <a:tc>
                      <a:txBody>
                        <a:bodyPr/>
                        <a:lstStyle/>
                        <a:p>
                          <a:endParaRPr lang="fr-FR"/>
                        </a:p>
                      </a:txBody>
                      <a:tcPr>
                        <a:blipFill>
                          <a:blip r:embed="rId2"/>
                          <a:stretch>
                            <a:fillRect l="-377049" t="-218280" r="-273770" b="-201075"/>
                          </a:stretch>
                        </a:blipFill>
                      </a:tcPr>
                    </a:tc>
                    <a:tc>
                      <a:txBody>
                        <a:bodyPr/>
                        <a:lstStyle/>
                        <a:p>
                          <a:pPr algn="ctr"/>
                          <a:r>
                            <a:rPr lang="en-US" dirty="0"/>
                            <a:t>128.0.0.0</a:t>
                          </a:r>
                          <a:endParaRPr lang="fr-FR" dirty="0"/>
                        </a:p>
                      </a:txBody>
                      <a:tcPr/>
                    </a:tc>
                    <a:tc>
                      <a:txBody>
                        <a:bodyPr/>
                        <a:lstStyle/>
                        <a:p>
                          <a:pPr algn="ctr"/>
                          <a:r>
                            <a:rPr lang="en-US" dirty="0"/>
                            <a:t>191.255.255.255</a:t>
                          </a:r>
                          <a:endParaRPr lang="fr-FR" dirty="0"/>
                        </a:p>
                      </a:txBody>
                      <a:tcPr/>
                    </a:tc>
                    <a:tc>
                      <a:txBody>
                        <a:bodyPr/>
                        <a:lstStyle/>
                        <a:p>
                          <a:pPr algn="ctr"/>
                          <a:r>
                            <a:rPr lang="en-US" dirty="0"/>
                            <a:t>/16</a:t>
                          </a:r>
                          <a:endParaRPr lang="fr-FR" dirty="0"/>
                        </a:p>
                      </a:txBody>
                      <a:tcPr/>
                    </a:tc>
                    <a:extLst>
                      <a:ext uri="{0D108BD9-81ED-4DB2-BD59-A6C34878D82A}">
                        <a16:rowId xmlns:a16="http://schemas.microsoft.com/office/drawing/2014/main" val="1879758208"/>
                      </a:ext>
                    </a:extLst>
                  </a:tr>
                  <a:tr h="563880">
                    <a:tc>
                      <a:txBody>
                        <a:bodyPr/>
                        <a:lstStyle/>
                        <a:p>
                          <a:pPr algn="ctr"/>
                          <a:r>
                            <a:rPr lang="en-US" dirty="0"/>
                            <a:t>C</a:t>
                          </a:r>
                          <a:endParaRPr lang="fr-FR" dirty="0"/>
                        </a:p>
                      </a:txBody>
                      <a:tcPr/>
                    </a:tc>
                    <a:tc>
                      <a:txBody>
                        <a:bodyPr/>
                        <a:lstStyle/>
                        <a:p>
                          <a:pPr algn="ctr"/>
                          <a:r>
                            <a:rPr lang="en-US" dirty="0"/>
                            <a:t>110</a:t>
                          </a:r>
                          <a:endParaRPr lang="fr-FR" dirty="0"/>
                        </a:p>
                      </a:txBody>
                      <a:tcPr/>
                    </a:tc>
                    <a:tc>
                      <a:txBody>
                        <a:bodyPr/>
                        <a:lstStyle/>
                        <a:p>
                          <a:pPr algn="ctr"/>
                          <a:r>
                            <a:rPr lang="en-US" dirty="0"/>
                            <a:t>24</a:t>
                          </a:r>
                          <a:endParaRPr lang="fr-FR" dirty="0"/>
                        </a:p>
                      </a:txBody>
                      <a:tcPr/>
                    </a:tc>
                    <a:tc>
                      <a:txBody>
                        <a:bodyPr/>
                        <a:lstStyle/>
                        <a:p>
                          <a:pPr algn="ctr"/>
                          <a:r>
                            <a:rPr lang="en-US" dirty="0"/>
                            <a:t>8</a:t>
                          </a:r>
                          <a:endParaRPr lang="fr-FR" dirty="0"/>
                        </a:p>
                      </a:txBody>
                      <a:tcPr/>
                    </a:tc>
                    <a:tc>
                      <a:txBody>
                        <a:bodyPr/>
                        <a:lstStyle/>
                        <a:p>
                          <a:endParaRPr lang="fr-FR"/>
                        </a:p>
                      </a:txBody>
                      <a:tcPr>
                        <a:blipFill>
                          <a:blip r:embed="rId2"/>
                          <a:stretch>
                            <a:fillRect l="-348780" t="-321739" r="-444878" b="-103261"/>
                          </a:stretch>
                        </a:blipFill>
                      </a:tcPr>
                    </a:tc>
                    <a:tc>
                      <a:txBody>
                        <a:bodyPr/>
                        <a:lstStyle/>
                        <a:p>
                          <a:endParaRPr lang="fr-FR"/>
                        </a:p>
                      </a:txBody>
                      <a:tcPr>
                        <a:blipFill>
                          <a:blip r:embed="rId2"/>
                          <a:stretch>
                            <a:fillRect l="-377049" t="-321739" r="-273770" b="-103261"/>
                          </a:stretch>
                        </a:blipFill>
                      </a:tcPr>
                    </a:tc>
                    <a:tc>
                      <a:txBody>
                        <a:bodyPr/>
                        <a:lstStyle/>
                        <a:p>
                          <a:pPr algn="ctr"/>
                          <a:r>
                            <a:rPr lang="en-US" dirty="0"/>
                            <a:t>192.0.0.0</a:t>
                          </a:r>
                          <a:endParaRPr lang="fr-FR" dirty="0"/>
                        </a:p>
                      </a:txBody>
                      <a:tcPr/>
                    </a:tc>
                    <a:tc>
                      <a:txBody>
                        <a:bodyPr/>
                        <a:lstStyle/>
                        <a:p>
                          <a:pPr algn="ctr"/>
                          <a:r>
                            <a:rPr lang="en-US" dirty="0"/>
                            <a:t>223.255.255.255</a:t>
                          </a:r>
                          <a:endParaRPr lang="fr-FR" dirty="0"/>
                        </a:p>
                      </a:txBody>
                      <a:tcPr/>
                    </a:tc>
                    <a:tc>
                      <a:txBody>
                        <a:bodyPr/>
                        <a:lstStyle/>
                        <a:p>
                          <a:pPr algn="ctr"/>
                          <a:r>
                            <a:rPr lang="en-US" dirty="0"/>
                            <a:t>/24</a:t>
                          </a:r>
                          <a:endParaRPr lang="fr-FR" dirty="0"/>
                        </a:p>
                      </a:txBody>
                      <a:tcPr/>
                    </a:tc>
                    <a:extLst>
                      <a:ext uri="{0D108BD9-81ED-4DB2-BD59-A6C34878D82A}">
                        <a16:rowId xmlns:a16="http://schemas.microsoft.com/office/drawing/2014/main" val="3562859770"/>
                      </a:ext>
                    </a:extLst>
                  </a:tr>
                  <a:tr h="563880">
                    <a:tc>
                      <a:txBody>
                        <a:bodyPr/>
                        <a:lstStyle/>
                        <a:p>
                          <a:pPr algn="ctr"/>
                          <a:r>
                            <a:rPr lang="en-US" dirty="0"/>
                            <a:t>D</a:t>
                          </a:r>
                          <a:endParaRPr lang="fr-FR" dirty="0"/>
                        </a:p>
                      </a:txBody>
                      <a:tcPr/>
                    </a:tc>
                    <a:tc>
                      <a:txBody>
                        <a:bodyPr/>
                        <a:lstStyle/>
                        <a:p>
                          <a:pPr algn="ctr"/>
                          <a:r>
                            <a:rPr lang="en-US" dirty="0"/>
                            <a:t>1110</a:t>
                          </a:r>
                          <a:endParaRPr lang="fr-FR" dirty="0"/>
                        </a:p>
                      </a:txBody>
                      <a:tcPr/>
                    </a:tc>
                    <a:tc>
                      <a:txBody>
                        <a:bodyPr/>
                        <a:lstStyle/>
                        <a:p>
                          <a:pPr algn="ctr"/>
                          <a:r>
                            <a:rPr lang="en-US" dirty="0"/>
                            <a:t>N/A</a:t>
                          </a:r>
                          <a:endParaRPr lang="fr-FR" dirty="0"/>
                        </a:p>
                      </a:txBody>
                      <a:tcPr/>
                    </a:tc>
                    <a:tc>
                      <a:txBody>
                        <a:bodyPr/>
                        <a:lstStyle/>
                        <a:p>
                          <a:pPr algn="ctr"/>
                          <a:r>
                            <a:rPr lang="en-US" dirty="0"/>
                            <a:t>N/A</a:t>
                          </a:r>
                          <a:endParaRPr lang="fr-FR" dirty="0"/>
                        </a:p>
                      </a:txBody>
                      <a:tcPr/>
                    </a:tc>
                    <a:tc>
                      <a:txBody>
                        <a:bodyPr/>
                        <a:lstStyle/>
                        <a:p>
                          <a:pPr algn="ctr"/>
                          <a:r>
                            <a:rPr lang="en-US" dirty="0"/>
                            <a:t>N/A</a:t>
                          </a:r>
                          <a:endParaRPr lang="fr-FR" dirty="0"/>
                        </a:p>
                      </a:txBody>
                      <a:tcPr/>
                    </a:tc>
                    <a:tc>
                      <a:txBody>
                        <a:bodyPr/>
                        <a:lstStyle/>
                        <a:p>
                          <a:pPr algn="ctr"/>
                          <a:r>
                            <a:rPr lang="en-US" dirty="0"/>
                            <a:t>N/A</a:t>
                          </a:r>
                          <a:endParaRPr lang="fr-FR" dirty="0"/>
                        </a:p>
                      </a:txBody>
                      <a:tcPr/>
                    </a:tc>
                    <a:tc>
                      <a:txBody>
                        <a:bodyPr/>
                        <a:lstStyle/>
                        <a:p>
                          <a:pPr algn="ctr"/>
                          <a:r>
                            <a:rPr lang="en-US" dirty="0"/>
                            <a:t>224.0.0.0</a:t>
                          </a:r>
                          <a:endParaRPr lang="fr-FR" dirty="0"/>
                        </a:p>
                      </a:txBody>
                      <a:tcPr/>
                    </a:tc>
                    <a:tc>
                      <a:txBody>
                        <a:bodyPr/>
                        <a:lstStyle/>
                        <a:p>
                          <a:pPr algn="ctr"/>
                          <a:r>
                            <a:rPr lang="en-US" dirty="0"/>
                            <a:t>239.255.255.255</a:t>
                          </a:r>
                          <a:endParaRPr lang="fr-FR" dirty="0"/>
                        </a:p>
                      </a:txBody>
                      <a:tcPr/>
                    </a:tc>
                    <a:tc>
                      <a:txBody>
                        <a:bodyPr/>
                        <a:lstStyle/>
                        <a:p>
                          <a:pPr algn="ctr"/>
                          <a:r>
                            <a:rPr lang="en-US" dirty="0"/>
                            <a:t>N/A</a:t>
                          </a:r>
                          <a:endParaRPr lang="fr-FR" dirty="0"/>
                        </a:p>
                      </a:txBody>
                      <a:tcPr/>
                    </a:tc>
                    <a:extLst>
                      <a:ext uri="{0D108BD9-81ED-4DB2-BD59-A6C34878D82A}">
                        <a16:rowId xmlns:a16="http://schemas.microsoft.com/office/drawing/2014/main" val="4037727388"/>
                      </a:ext>
                    </a:extLst>
                  </a:tr>
                </a:tbl>
              </a:graphicData>
            </a:graphic>
          </p:graphicFrame>
        </mc:Fallback>
      </mc:AlternateContent>
      <p:sp>
        <p:nvSpPr>
          <p:cNvPr id="5" name="TextBox 4">
            <a:extLst>
              <a:ext uri="{FF2B5EF4-FFF2-40B4-BE49-F238E27FC236}">
                <a16:creationId xmlns:a16="http://schemas.microsoft.com/office/drawing/2014/main" id="{EEC77300-DA6D-48D9-AE27-8D7476BBEFF9}"/>
              </a:ext>
            </a:extLst>
          </p:cNvPr>
          <p:cNvSpPr txBox="1"/>
          <p:nvPr/>
        </p:nvSpPr>
        <p:spPr>
          <a:xfrm>
            <a:off x="10458445" y="504847"/>
            <a:ext cx="714375" cy="600164"/>
          </a:xfrm>
          <a:prstGeom prst="rect">
            <a:avLst/>
          </a:prstGeom>
          <a:noFill/>
        </p:spPr>
        <p:txBody>
          <a:bodyPr wrap="square" rtlCol="0">
            <a:spAutoFit/>
          </a:bodyPr>
          <a:lstStyle/>
          <a:p>
            <a:r>
              <a:rPr lang="en-US" sz="3300" dirty="0"/>
              <a:t>34</a:t>
            </a:r>
            <a:endParaRPr lang="fr-FR" sz="3300" dirty="0"/>
          </a:p>
        </p:txBody>
      </p:sp>
    </p:spTree>
    <p:extLst>
      <p:ext uri="{BB962C8B-B14F-4D97-AF65-F5344CB8AC3E}">
        <p14:creationId xmlns:p14="http://schemas.microsoft.com/office/powerpoint/2010/main" val="1077850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BF11-784A-4BD8-BD7C-DFFEBA75AC60}"/>
              </a:ext>
            </a:extLst>
          </p:cNvPr>
          <p:cNvSpPr>
            <a:spLocks noGrp="1"/>
          </p:cNvSpPr>
          <p:nvPr>
            <p:ph type="title"/>
          </p:nvPr>
        </p:nvSpPr>
        <p:spPr/>
        <p:txBody>
          <a:bodyPr/>
          <a:lstStyle/>
          <a:p>
            <a:r>
              <a:rPr lang="en-US" dirty="0" err="1"/>
              <a:t>Adresses</a:t>
            </a:r>
            <a:r>
              <a:rPr lang="en-US" dirty="0"/>
              <a:t> </a:t>
            </a:r>
            <a:r>
              <a:rPr lang="en-US" dirty="0" err="1"/>
              <a:t>spéciales</a:t>
            </a:r>
            <a:endParaRPr lang="fr-FR" dirty="0"/>
          </a:p>
        </p:txBody>
      </p:sp>
      <p:graphicFrame>
        <p:nvGraphicFramePr>
          <p:cNvPr id="6" name="Content Placeholder 2">
            <a:extLst>
              <a:ext uri="{FF2B5EF4-FFF2-40B4-BE49-F238E27FC236}">
                <a16:creationId xmlns:a16="http://schemas.microsoft.com/office/drawing/2014/main" id="{CFE47F85-F9B3-9DE5-40D7-3C6DAA7F6E98}"/>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9D55EB7-76B1-416A-855A-1100DE879A56}"/>
              </a:ext>
            </a:extLst>
          </p:cNvPr>
          <p:cNvSpPr txBox="1"/>
          <p:nvPr/>
        </p:nvSpPr>
        <p:spPr>
          <a:xfrm>
            <a:off x="10458445" y="504847"/>
            <a:ext cx="714375" cy="600164"/>
          </a:xfrm>
          <a:prstGeom prst="rect">
            <a:avLst/>
          </a:prstGeom>
          <a:noFill/>
        </p:spPr>
        <p:txBody>
          <a:bodyPr wrap="square" rtlCol="0">
            <a:spAutoFit/>
          </a:bodyPr>
          <a:lstStyle/>
          <a:p>
            <a:r>
              <a:rPr lang="en-US" sz="3300" dirty="0"/>
              <a:t>35</a:t>
            </a:r>
            <a:endParaRPr lang="fr-FR" sz="3300" dirty="0"/>
          </a:p>
        </p:txBody>
      </p:sp>
    </p:spTree>
    <p:extLst>
      <p:ext uri="{BB962C8B-B14F-4D97-AF65-F5344CB8AC3E}">
        <p14:creationId xmlns:p14="http://schemas.microsoft.com/office/powerpoint/2010/main" val="951572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8000" b="0" i="0" kern="1200">
                <a:solidFill>
                  <a:schemeClr val="tx2"/>
                </a:solidFill>
                <a:latin typeface="+mj-lt"/>
                <a:ea typeface="+mj-ea"/>
                <a:cs typeface="+mj-cs"/>
              </a:rPr>
              <a:t>Couche réseau : </a:t>
            </a:r>
            <a:br>
              <a:rPr lang="en-US" sz="8000" b="0" i="0" kern="1200">
                <a:solidFill>
                  <a:schemeClr val="tx2"/>
                </a:solidFill>
                <a:latin typeface="+mj-lt"/>
                <a:ea typeface="+mj-ea"/>
                <a:cs typeface="+mj-cs"/>
              </a:rPr>
            </a:br>
            <a:r>
              <a:rPr lang="en-US" sz="8000" b="0" i="0" kern="1200">
                <a:solidFill>
                  <a:schemeClr val="tx2"/>
                </a:solidFill>
                <a:latin typeface="+mj-lt"/>
                <a:ea typeface="+mj-ea"/>
                <a:cs typeface="+mj-cs"/>
              </a:rPr>
              <a:t>envoyer un paquet</a:t>
            </a:r>
            <a:br>
              <a:rPr lang="en-US" sz="8000" b="0" i="0" kern="1200">
                <a:solidFill>
                  <a:schemeClr val="tx2"/>
                </a:solidFill>
                <a:latin typeface="+mj-lt"/>
                <a:ea typeface="+mj-ea"/>
                <a:cs typeface="+mj-cs"/>
              </a:rPr>
            </a:br>
            <a:endParaRPr lang="en-US" sz="8000" b="0" i="0" kern="1200">
              <a:solidFill>
                <a:schemeClr val="tx2"/>
              </a:solidFill>
              <a:latin typeface="+mj-lt"/>
              <a:ea typeface="+mj-ea"/>
              <a:cs typeface="+mj-cs"/>
            </a:endParaRPr>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b="0" i="0" kern="1200" cap="all">
              <a:solidFill>
                <a:schemeClr val="bg2"/>
              </a:solidFill>
              <a:latin typeface="+mj-lt"/>
              <a:ea typeface="+mj-ea"/>
              <a:cs typeface="+mj-cs"/>
            </a:endParaRPr>
          </a:p>
        </p:txBody>
      </p:sp>
    </p:spTree>
    <p:extLst>
      <p:ext uri="{BB962C8B-B14F-4D97-AF65-F5344CB8AC3E}">
        <p14:creationId xmlns:p14="http://schemas.microsoft.com/office/powerpoint/2010/main" val="2733929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342A-D8C5-4CE2-89EB-08CD67643C0E}"/>
              </a:ext>
            </a:extLst>
          </p:cNvPr>
          <p:cNvSpPr>
            <a:spLocks noGrp="1"/>
          </p:cNvSpPr>
          <p:nvPr>
            <p:ph type="title"/>
          </p:nvPr>
        </p:nvSpPr>
        <p:spPr/>
        <p:txBody>
          <a:bodyPr/>
          <a:lstStyle/>
          <a:p>
            <a:r>
              <a:rPr lang="en-US" dirty="0"/>
              <a:t>Envoi inter-</a:t>
            </a:r>
            <a:r>
              <a:rPr lang="en-US" dirty="0" err="1"/>
              <a:t>réseau</a:t>
            </a:r>
            <a:endParaRPr lang="fr-FR" dirty="0"/>
          </a:p>
        </p:txBody>
      </p:sp>
      <p:sp>
        <p:nvSpPr>
          <p:cNvPr id="39" name="Content Placeholder 2">
            <a:extLst>
              <a:ext uri="{FF2B5EF4-FFF2-40B4-BE49-F238E27FC236}">
                <a16:creationId xmlns:a16="http://schemas.microsoft.com/office/drawing/2014/main" id="{18829C41-D924-4B33-A5D7-551892ACA1A7}"/>
              </a:ext>
            </a:extLst>
          </p:cNvPr>
          <p:cNvSpPr txBox="1">
            <a:spLocks/>
          </p:cNvSpPr>
          <p:nvPr/>
        </p:nvSpPr>
        <p:spPr>
          <a:xfrm>
            <a:off x="875201" y="1908364"/>
            <a:ext cx="10540512" cy="7626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err="1"/>
              <a:t>Problème</a:t>
            </a:r>
            <a:r>
              <a:rPr lang="en-US" dirty="0"/>
              <a:t> : comment </a:t>
            </a:r>
            <a:r>
              <a:rPr lang="en-US" dirty="0" err="1"/>
              <a:t>disons</a:t>
            </a:r>
            <a:r>
              <a:rPr lang="en-US" dirty="0"/>
              <a:t> </a:t>
            </a:r>
            <a:r>
              <a:rPr lang="en-US" dirty="0">
                <a:solidFill>
                  <a:srgbClr val="FFFF00"/>
                </a:solidFill>
              </a:rPr>
              <a:t>@2</a:t>
            </a:r>
            <a:r>
              <a:rPr lang="en-US" dirty="0"/>
              <a:t> (</a:t>
            </a:r>
            <a:r>
              <a:rPr lang="en-US" b="1" dirty="0">
                <a:solidFill>
                  <a:schemeClr val="tx1">
                    <a:lumMod val="95000"/>
                  </a:schemeClr>
                </a:solidFill>
              </a:rPr>
              <a:t>@8</a:t>
            </a:r>
            <a:r>
              <a:rPr lang="en-US" dirty="0"/>
              <a:t>) </a:t>
            </a:r>
            <a:r>
              <a:rPr lang="en-US" dirty="0" err="1"/>
              <a:t>peut</a:t>
            </a:r>
            <a:r>
              <a:rPr lang="en-US" dirty="0"/>
              <a:t>-il </a:t>
            </a:r>
            <a:r>
              <a:rPr lang="en-US" dirty="0" err="1"/>
              <a:t>envoyer</a:t>
            </a:r>
            <a:r>
              <a:rPr lang="en-US" dirty="0"/>
              <a:t> un message à </a:t>
            </a:r>
            <a:r>
              <a:rPr lang="en-US" b="1" dirty="0">
                <a:solidFill>
                  <a:schemeClr val="bg2">
                    <a:lumMod val="60000"/>
                    <a:lumOff val="40000"/>
                  </a:schemeClr>
                </a:solidFill>
              </a:rPr>
              <a:t>@6</a:t>
            </a:r>
            <a:r>
              <a:rPr lang="en-US" dirty="0">
                <a:solidFill>
                  <a:srgbClr val="FFFF00"/>
                </a:solidFill>
              </a:rPr>
              <a:t> </a:t>
            </a:r>
            <a:r>
              <a:rPr lang="en-US" dirty="0"/>
              <a:t>(</a:t>
            </a:r>
            <a:r>
              <a:rPr lang="en-US" b="1" dirty="0">
                <a:solidFill>
                  <a:schemeClr val="tx1">
                    <a:lumMod val="95000"/>
                  </a:schemeClr>
                </a:solidFill>
              </a:rPr>
              <a:t>@5</a:t>
            </a:r>
            <a:r>
              <a:rPr lang="en-US" dirty="0"/>
              <a:t>) ?</a:t>
            </a:r>
            <a:endParaRPr lang="fr-FR" dirty="0"/>
          </a:p>
        </p:txBody>
      </p:sp>
      <p:sp>
        <p:nvSpPr>
          <p:cNvPr id="40" name="TextBox 39">
            <a:extLst>
              <a:ext uri="{FF2B5EF4-FFF2-40B4-BE49-F238E27FC236}">
                <a16:creationId xmlns:a16="http://schemas.microsoft.com/office/drawing/2014/main" id="{039FDEAB-530C-4718-8C9E-76A18C3FCA9D}"/>
              </a:ext>
            </a:extLst>
          </p:cNvPr>
          <p:cNvSpPr txBox="1"/>
          <p:nvPr/>
        </p:nvSpPr>
        <p:spPr>
          <a:xfrm>
            <a:off x="10458445" y="542947"/>
            <a:ext cx="714375" cy="600164"/>
          </a:xfrm>
          <a:prstGeom prst="rect">
            <a:avLst/>
          </a:prstGeom>
          <a:noFill/>
        </p:spPr>
        <p:txBody>
          <a:bodyPr wrap="square" rtlCol="0">
            <a:spAutoFit/>
          </a:bodyPr>
          <a:lstStyle/>
          <a:p>
            <a:r>
              <a:rPr lang="en-US" sz="3300" dirty="0"/>
              <a:t>36</a:t>
            </a:r>
            <a:endParaRPr lang="fr-FR" sz="3300" dirty="0"/>
          </a:p>
        </p:txBody>
      </p:sp>
      <p:pic>
        <p:nvPicPr>
          <p:cNvPr id="25" name="Content Placeholder 6">
            <a:extLst>
              <a:ext uri="{FF2B5EF4-FFF2-40B4-BE49-F238E27FC236}">
                <a16:creationId xmlns:a16="http://schemas.microsoft.com/office/drawing/2014/main" id="{473F076F-B3BE-4754-B540-7E1FC7A61989}"/>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17000"/>
                    </a14:imgEffect>
                    <a14:imgEffect>
                      <a14:brightnessContrast bright="20000" contrast="-100000"/>
                    </a14:imgEffect>
                  </a14:imgLayer>
                </a14:imgProps>
              </a:ext>
            </a:extLst>
          </a:blip>
          <a:stretch>
            <a:fillRect/>
          </a:stretch>
        </p:blipFill>
        <p:spPr>
          <a:xfrm>
            <a:off x="1329373" y="2946400"/>
            <a:ext cx="3734588" cy="1667505"/>
          </a:xfrm>
          <a:prstGeom prst="rect">
            <a:avLst/>
          </a:prstGeom>
        </p:spPr>
      </p:pic>
      <p:pic>
        <p:nvPicPr>
          <p:cNvPr id="26" name="Picture 25">
            <a:extLst>
              <a:ext uri="{FF2B5EF4-FFF2-40B4-BE49-F238E27FC236}">
                <a16:creationId xmlns:a16="http://schemas.microsoft.com/office/drawing/2014/main" id="{88B50672-DA1A-4CCE-922C-35478F1FDB34}"/>
              </a:ext>
            </a:extLst>
          </p:cNvPr>
          <p:cNvPicPr>
            <a:picLocks noChangeAspect="1"/>
          </p:cNvPicPr>
          <p:nvPr/>
        </p:nvPicPr>
        <p:blipFill>
          <a:blip r:embed="rId4"/>
          <a:stretch>
            <a:fillRect/>
          </a:stretch>
        </p:blipFill>
        <p:spPr>
          <a:xfrm>
            <a:off x="8199122" y="2989810"/>
            <a:ext cx="2342700" cy="2105584"/>
          </a:xfrm>
          <a:prstGeom prst="rect">
            <a:avLst/>
          </a:prstGeom>
        </p:spPr>
      </p:pic>
      <p:sp>
        <p:nvSpPr>
          <p:cNvPr id="27" name="TextBox 26">
            <a:extLst>
              <a:ext uri="{FF2B5EF4-FFF2-40B4-BE49-F238E27FC236}">
                <a16:creationId xmlns:a16="http://schemas.microsoft.com/office/drawing/2014/main" id="{FD9332B7-8DF4-41E4-88F6-971A99E401AC}"/>
              </a:ext>
            </a:extLst>
          </p:cNvPr>
          <p:cNvSpPr txBox="1"/>
          <p:nvPr/>
        </p:nvSpPr>
        <p:spPr>
          <a:xfrm>
            <a:off x="7931640" y="3403949"/>
            <a:ext cx="827241" cy="369332"/>
          </a:xfrm>
          <a:prstGeom prst="rect">
            <a:avLst/>
          </a:prstGeom>
          <a:noFill/>
        </p:spPr>
        <p:txBody>
          <a:bodyPr wrap="square" rtlCol="0">
            <a:spAutoFit/>
          </a:bodyPr>
          <a:lstStyle/>
          <a:p>
            <a:r>
              <a:rPr lang="en-US" b="1" dirty="0">
                <a:solidFill>
                  <a:schemeClr val="bg2">
                    <a:lumMod val="60000"/>
                    <a:lumOff val="40000"/>
                  </a:schemeClr>
                </a:solidFill>
              </a:rPr>
              <a:t>@1</a:t>
            </a:r>
            <a:endParaRPr lang="fr-FR" b="1" dirty="0">
              <a:solidFill>
                <a:schemeClr val="bg2">
                  <a:lumMod val="60000"/>
                  <a:lumOff val="40000"/>
                </a:schemeClr>
              </a:solidFill>
            </a:endParaRPr>
          </a:p>
        </p:txBody>
      </p:sp>
      <p:sp>
        <p:nvSpPr>
          <p:cNvPr id="28" name="TextBox 27">
            <a:extLst>
              <a:ext uri="{FF2B5EF4-FFF2-40B4-BE49-F238E27FC236}">
                <a16:creationId xmlns:a16="http://schemas.microsoft.com/office/drawing/2014/main" id="{0953561A-A857-44C9-818F-CE633B8B5DE8}"/>
              </a:ext>
            </a:extLst>
          </p:cNvPr>
          <p:cNvSpPr txBox="1"/>
          <p:nvPr/>
        </p:nvSpPr>
        <p:spPr>
          <a:xfrm>
            <a:off x="9122417" y="2722479"/>
            <a:ext cx="827241" cy="369332"/>
          </a:xfrm>
          <a:prstGeom prst="rect">
            <a:avLst/>
          </a:prstGeom>
          <a:noFill/>
        </p:spPr>
        <p:txBody>
          <a:bodyPr wrap="square" rtlCol="0">
            <a:spAutoFit/>
          </a:bodyPr>
          <a:lstStyle/>
          <a:p>
            <a:r>
              <a:rPr lang="en-US" b="1" dirty="0">
                <a:solidFill>
                  <a:schemeClr val="bg2">
                    <a:lumMod val="60000"/>
                    <a:lumOff val="40000"/>
                  </a:schemeClr>
                </a:solidFill>
              </a:rPr>
              <a:t>@2</a:t>
            </a:r>
            <a:endParaRPr lang="fr-FR" b="1" dirty="0">
              <a:solidFill>
                <a:schemeClr val="bg2">
                  <a:lumMod val="60000"/>
                  <a:lumOff val="40000"/>
                </a:schemeClr>
              </a:solidFill>
            </a:endParaRPr>
          </a:p>
        </p:txBody>
      </p:sp>
      <p:sp>
        <p:nvSpPr>
          <p:cNvPr id="29" name="TextBox 28">
            <a:extLst>
              <a:ext uri="{FF2B5EF4-FFF2-40B4-BE49-F238E27FC236}">
                <a16:creationId xmlns:a16="http://schemas.microsoft.com/office/drawing/2014/main" id="{D68240F9-7886-49A6-B090-4606AEEFEEA3}"/>
              </a:ext>
            </a:extLst>
          </p:cNvPr>
          <p:cNvSpPr txBox="1"/>
          <p:nvPr/>
        </p:nvSpPr>
        <p:spPr>
          <a:xfrm>
            <a:off x="10307512" y="3293348"/>
            <a:ext cx="827241" cy="369332"/>
          </a:xfrm>
          <a:prstGeom prst="rect">
            <a:avLst/>
          </a:prstGeom>
          <a:noFill/>
        </p:spPr>
        <p:txBody>
          <a:bodyPr wrap="square" rtlCol="0">
            <a:spAutoFit/>
          </a:bodyPr>
          <a:lstStyle/>
          <a:p>
            <a:r>
              <a:rPr lang="en-US" b="1" dirty="0">
                <a:solidFill>
                  <a:schemeClr val="bg2">
                    <a:lumMod val="60000"/>
                    <a:lumOff val="40000"/>
                  </a:schemeClr>
                </a:solidFill>
              </a:rPr>
              <a:t>@3</a:t>
            </a:r>
            <a:endParaRPr lang="fr-FR" b="1" dirty="0">
              <a:solidFill>
                <a:schemeClr val="bg2">
                  <a:lumMod val="60000"/>
                  <a:lumOff val="40000"/>
                </a:schemeClr>
              </a:solidFill>
            </a:endParaRPr>
          </a:p>
        </p:txBody>
      </p:sp>
      <p:sp>
        <p:nvSpPr>
          <p:cNvPr id="30" name="TextBox 29">
            <a:extLst>
              <a:ext uri="{FF2B5EF4-FFF2-40B4-BE49-F238E27FC236}">
                <a16:creationId xmlns:a16="http://schemas.microsoft.com/office/drawing/2014/main" id="{A6B77E52-7137-40D2-A8BE-494A0CD81C77}"/>
              </a:ext>
            </a:extLst>
          </p:cNvPr>
          <p:cNvSpPr txBox="1"/>
          <p:nvPr/>
        </p:nvSpPr>
        <p:spPr>
          <a:xfrm>
            <a:off x="10352052" y="4196230"/>
            <a:ext cx="827241" cy="369332"/>
          </a:xfrm>
          <a:prstGeom prst="rect">
            <a:avLst/>
          </a:prstGeom>
          <a:noFill/>
        </p:spPr>
        <p:txBody>
          <a:bodyPr wrap="square" rtlCol="0">
            <a:spAutoFit/>
          </a:bodyPr>
          <a:lstStyle/>
          <a:p>
            <a:r>
              <a:rPr lang="en-US" b="1" dirty="0">
                <a:solidFill>
                  <a:schemeClr val="bg2">
                    <a:lumMod val="60000"/>
                    <a:lumOff val="40000"/>
                  </a:schemeClr>
                </a:solidFill>
              </a:rPr>
              <a:t>@4</a:t>
            </a:r>
            <a:endParaRPr lang="fr-FR" b="1" dirty="0">
              <a:solidFill>
                <a:schemeClr val="bg2">
                  <a:lumMod val="60000"/>
                  <a:lumOff val="40000"/>
                </a:schemeClr>
              </a:solidFill>
            </a:endParaRPr>
          </a:p>
        </p:txBody>
      </p:sp>
      <p:sp>
        <p:nvSpPr>
          <p:cNvPr id="31" name="TextBox 30">
            <a:extLst>
              <a:ext uri="{FF2B5EF4-FFF2-40B4-BE49-F238E27FC236}">
                <a16:creationId xmlns:a16="http://schemas.microsoft.com/office/drawing/2014/main" id="{C0B91A29-4BB9-4A9B-B9A3-6E9754699798}"/>
              </a:ext>
            </a:extLst>
          </p:cNvPr>
          <p:cNvSpPr txBox="1"/>
          <p:nvPr/>
        </p:nvSpPr>
        <p:spPr>
          <a:xfrm>
            <a:off x="9122416" y="5019180"/>
            <a:ext cx="827241" cy="369332"/>
          </a:xfrm>
          <a:prstGeom prst="rect">
            <a:avLst/>
          </a:prstGeom>
          <a:noFill/>
        </p:spPr>
        <p:txBody>
          <a:bodyPr wrap="square" rtlCol="0">
            <a:spAutoFit/>
          </a:bodyPr>
          <a:lstStyle/>
          <a:p>
            <a:r>
              <a:rPr lang="en-US" b="1" dirty="0">
                <a:solidFill>
                  <a:schemeClr val="bg2">
                    <a:lumMod val="60000"/>
                    <a:lumOff val="40000"/>
                  </a:schemeClr>
                </a:solidFill>
              </a:rPr>
              <a:t>@5</a:t>
            </a:r>
            <a:endParaRPr lang="fr-FR" b="1" dirty="0">
              <a:solidFill>
                <a:schemeClr val="bg2">
                  <a:lumMod val="60000"/>
                  <a:lumOff val="40000"/>
                </a:schemeClr>
              </a:solidFill>
            </a:endParaRPr>
          </a:p>
        </p:txBody>
      </p:sp>
      <p:sp>
        <p:nvSpPr>
          <p:cNvPr id="32" name="TextBox 31">
            <a:extLst>
              <a:ext uri="{FF2B5EF4-FFF2-40B4-BE49-F238E27FC236}">
                <a16:creationId xmlns:a16="http://schemas.microsoft.com/office/drawing/2014/main" id="{F9A2333F-FD07-47B4-BE92-EC1EE8E683F5}"/>
              </a:ext>
            </a:extLst>
          </p:cNvPr>
          <p:cNvSpPr txBox="1"/>
          <p:nvPr/>
        </p:nvSpPr>
        <p:spPr>
          <a:xfrm>
            <a:off x="7897882" y="4249671"/>
            <a:ext cx="827241" cy="369332"/>
          </a:xfrm>
          <a:prstGeom prst="rect">
            <a:avLst/>
          </a:prstGeom>
          <a:noFill/>
        </p:spPr>
        <p:txBody>
          <a:bodyPr wrap="square" rtlCol="0">
            <a:spAutoFit/>
          </a:bodyPr>
          <a:lstStyle/>
          <a:p>
            <a:r>
              <a:rPr lang="en-US" b="1" dirty="0">
                <a:solidFill>
                  <a:schemeClr val="bg2">
                    <a:lumMod val="60000"/>
                    <a:lumOff val="40000"/>
                  </a:schemeClr>
                </a:solidFill>
              </a:rPr>
              <a:t>@6</a:t>
            </a:r>
            <a:endParaRPr lang="fr-FR" b="1" dirty="0">
              <a:solidFill>
                <a:schemeClr val="bg2">
                  <a:lumMod val="60000"/>
                  <a:lumOff val="40000"/>
                </a:schemeClr>
              </a:solidFill>
            </a:endParaRPr>
          </a:p>
        </p:txBody>
      </p:sp>
      <p:pic>
        <p:nvPicPr>
          <p:cNvPr id="33" name="Picture 32">
            <a:extLst>
              <a:ext uri="{FF2B5EF4-FFF2-40B4-BE49-F238E27FC236}">
                <a16:creationId xmlns:a16="http://schemas.microsoft.com/office/drawing/2014/main" id="{D72858FE-FF12-4FBE-9342-74E8A3869999}"/>
              </a:ext>
            </a:extLst>
          </p:cNvPr>
          <p:cNvPicPr>
            <a:picLocks noChangeAspect="1"/>
          </p:cNvPicPr>
          <p:nvPr/>
        </p:nvPicPr>
        <p:blipFill>
          <a:blip r:embed="rId5">
            <a:duotone>
              <a:prstClr val="black"/>
              <a:schemeClr val="accent2">
                <a:tint val="45000"/>
                <a:satMod val="400000"/>
              </a:schemeClr>
            </a:duotone>
          </a:blip>
          <a:stretch>
            <a:fillRect/>
          </a:stretch>
        </p:blipFill>
        <p:spPr>
          <a:xfrm>
            <a:off x="5543874" y="4916319"/>
            <a:ext cx="1566329" cy="1234286"/>
          </a:xfrm>
          <a:prstGeom prst="rect">
            <a:avLst/>
          </a:prstGeom>
        </p:spPr>
      </p:pic>
      <p:cxnSp>
        <p:nvCxnSpPr>
          <p:cNvPr id="34" name="Connector: Elbow 33">
            <a:extLst>
              <a:ext uri="{FF2B5EF4-FFF2-40B4-BE49-F238E27FC236}">
                <a16:creationId xmlns:a16="http://schemas.microsoft.com/office/drawing/2014/main" id="{4FD44D42-FF24-44CB-9F50-17E8F3D8A85B}"/>
              </a:ext>
            </a:extLst>
          </p:cNvPr>
          <p:cNvCxnSpPr>
            <a:cxnSpLocks/>
          </p:cNvCxnSpPr>
          <p:nvPr/>
        </p:nvCxnSpPr>
        <p:spPr>
          <a:xfrm>
            <a:off x="4992841" y="3780153"/>
            <a:ext cx="668944" cy="1932385"/>
          </a:xfrm>
          <a:prstGeom prst="bentConnector3">
            <a:avLst>
              <a:gd name="adj1" fmla="val 15067"/>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13F70C4-63EA-4214-A56C-B1AEDBCAB229}"/>
              </a:ext>
            </a:extLst>
          </p:cNvPr>
          <p:cNvCxnSpPr/>
          <p:nvPr/>
        </p:nvCxnSpPr>
        <p:spPr>
          <a:xfrm rot="10800000" flipV="1">
            <a:off x="6979920" y="4042602"/>
            <a:ext cx="2142496" cy="1669936"/>
          </a:xfrm>
          <a:prstGeom prst="bentConnector3">
            <a:avLst>
              <a:gd name="adj1" fmla="val 66597"/>
            </a:avLst>
          </a:prstGeom>
          <a:ln w="2222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2C628F8-7AFE-4E6D-AF0F-9C40EF32334D}"/>
              </a:ext>
            </a:extLst>
          </p:cNvPr>
          <p:cNvSpPr txBox="1"/>
          <p:nvPr/>
        </p:nvSpPr>
        <p:spPr>
          <a:xfrm>
            <a:off x="1838791" y="2400003"/>
            <a:ext cx="827241" cy="369332"/>
          </a:xfrm>
          <a:prstGeom prst="rect">
            <a:avLst/>
          </a:prstGeom>
          <a:noFill/>
        </p:spPr>
        <p:txBody>
          <a:bodyPr wrap="square" rtlCol="0">
            <a:spAutoFit/>
          </a:bodyPr>
          <a:lstStyle/>
          <a:p>
            <a:r>
              <a:rPr lang="en-US" b="1" dirty="0">
                <a:solidFill>
                  <a:schemeClr val="tx1">
                    <a:lumMod val="95000"/>
                  </a:schemeClr>
                </a:solidFill>
              </a:rPr>
              <a:t>@2</a:t>
            </a:r>
            <a:endParaRPr lang="fr-FR" b="1" dirty="0">
              <a:solidFill>
                <a:schemeClr val="tx1">
                  <a:lumMod val="95000"/>
                </a:schemeClr>
              </a:solidFill>
            </a:endParaRPr>
          </a:p>
        </p:txBody>
      </p:sp>
      <p:sp>
        <p:nvSpPr>
          <p:cNvPr id="37" name="TextBox 36">
            <a:extLst>
              <a:ext uri="{FF2B5EF4-FFF2-40B4-BE49-F238E27FC236}">
                <a16:creationId xmlns:a16="http://schemas.microsoft.com/office/drawing/2014/main" id="{2796BDD7-5419-4608-83A8-D2EA5FCBB819}"/>
              </a:ext>
            </a:extLst>
          </p:cNvPr>
          <p:cNvSpPr txBox="1"/>
          <p:nvPr/>
        </p:nvSpPr>
        <p:spPr>
          <a:xfrm>
            <a:off x="2610799" y="2400003"/>
            <a:ext cx="827241" cy="369332"/>
          </a:xfrm>
          <a:prstGeom prst="rect">
            <a:avLst/>
          </a:prstGeom>
          <a:noFill/>
        </p:spPr>
        <p:txBody>
          <a:bodyPr wrap="square" rtlCol="0">
            <a:spAutoFit/>
          </a:bodyPr>
          <a:lstStyle/>
          <a:p>
            <a:r>
              <a:rPr lang="en-US" b="1" dirty="0">
                <a:solidFill>
                  <a:schemeClr val="tx1">
                    <a:lumMod val="95000"/>
                  </a:schemeClr>
                </a:solidFill>
              </a:rPr>
              <a:t>@8</a:t>
            </a:r>
            <a:endParaRPr lang="fr-FR" b="1" dirty="0">
              <a:solidFill>
                <a:schemeClr val="tx1">
                  <a:lumMod val="95000"/>
                </a:schemeClr>
              </a:solidFill>
            </a:endParaRPr>
          </a:p>
        </p:txBody>
      </p:sp>
      <p:sp>
        <p:nvSpPr>
          <p:cNvPr id="38" name="TextBox 37">
            <a:extLst>
              <a:ext uri="{FF2B5EF4-FFF2-40B4-BE49-F238E27FC236}">
                <a16:creationId xmlns:a16="http://schemas.microsoft.com/office/drawing/2014/main" id="{2D152B49-57A2-4D3F-B96E-0D6F0C505815}"/>
              </a:ext>
            </a:extLst>
          </p:cNvPr>
          <p:cNvSpPr txBox="1"/>
          <p:nvPr/>
        </p:nvSpPr>
        <p:spPr>
          <a:xfrm>
            <a:off x="4037295" y="2403118"/>
            <a:ext cx="827241" cy="369332"/>
          </a:xfrm>
          <a:prstGeom prst="rect">
            <a:avLst/>
          </a:prstGeom>
          <a:noFill/>
        </p:spPr>
        <p:txBody>
          <a:bodyPr wrap="square" rtlCol="0">
            <a:spAutoFit/>
          </a:bodyPr>
          <a:lstStyle/>
          <a:p>
            <a:r>
              <a:rPr lang="en-US" b="1" dirty="0">
                <a:solidFill>
                  <a:schemeClr val="tx1">
                    <a:lumMod val="95000"/>
                  </a:schemeClr>
                </a:solidFill>
              </a:rPr>
              <a:t>@6</a:t>
            </a:r>
            <a:endParaRPr lang="fr-FR" b="1" dirty="0">
              <a:solidFill>
                <a:schemeClr val="tx1">
                  <a:lumMod val="95000"/>
                </a:schemeClr>
              </a:solidFill>
            </a:endParaRPr>
          </a:p>
        </p:txBody>
      </p:sp>
      <p:sp>
        <p:nvSpPr>
          <p:cNvPr id="41" name="TextBox 40">
            <a:extLst>
              <a:ext uri="{FF2B5EF4-FFF2-40B4-BE49-F238E27FC236}">
                <a16:creationId xmlns:a16="http://schemas.microsoft.com/office/drawing/2014/main" id="{D76EBD7E-F4C5-4DB4-BB13-B405D4348438}"/>
              </a:ext>
            </a:extLst>
          </p:cNvPr>
          <p:cNvSpPr txBox="1"/>
          <p:nvPr/>
        </p:nvSpPr>
        <p:spPr>
          <a:xfrm>
            <a:off x="3314987" y="2434547"/>
            <a:ext cx="827241" cy="369332"/>
          </a:xfrm>
          <a:prstGeom prst="rect">
            <a:avLst/>
          </a:prstGeom>
          <a:noFill/>
        </p:spPr>
        <p:txBody>
          <a:bodyPr wrap="square" rtlCol="0">
            <a:spAutoFit/>
          </a:bodyPr>
          <a:lstStyle/>
          <a:p>
            <a:r>
              <a:rPr lang="en-US" b="1" dirty="0">
                <a:solidFill>
                  <a:schemeClr val="tx1">
                    <a:lumMod val="95000"/>
                  </a:schemeClr>
                </a:solidFill>
              </a:rPr>
              <a:t>@14</a:t>
            </a:r>
            <a:endParaRPr lang="fr-FR" b="1" dirty="0">
              <a:solidFill>
                <a:schemeClr val="tx1">
                  <a:lumMod val="95000"/>
                </a:schemeClr>
              </a:solidFill>
            </a:endParaRPr>
          </a:p>
        </p:txBody>
      </p:sp>
      <p:sp>
        <p:nvSpPr>
          <p:cNvPr id="42" name="TextBox 41">
            <a:extLst>
              <a:ext uri="{FF2B5EF4-FFF2-40B4-BE49-F238E27FC236}">
                <a16:creationId xmlns:a16="http://schemas.microsoft.com/office/drawing/2014/main" id="{0D17B97D-8727-4965-BB53-824E8EA74113}"/>
              </a:ext>
            </a:extLst>
          </p:cNvPr>
          <p:cNvSpPr txBox="1"/>
          <p:nvPr/>
        </p:nvSpPr>
        <p:spPr>
          <a:xfrm>
            <a:off x="1461856" y="4836802"/>
            <a:ext cx="827241" cy="369332"/>
          </a:xfrm>
          <a:prstGeom prst="rect">
            <a:avLst/>
          </a:prstGeom>
          <a:noFill/>
        </p:spPr>
        <p:txBody>
          <a:bodyPr wrap="square" rtlCol="0">
            <a:spAutoFit/>
          </a:bodyPr>
          <a:lstStyle/>
          <a:p>
            <a:r>
              <a:rPr lang="en-US" b="1" dirty="0">
                <a:solidFill>
                  <a:schemeClr val="tx1">
                    <a:lumMod val="95000"/>
                  </a:schemeClr>
                </a:solidFill>
              </a:rPr>
              <a:t>@15</a:t>
            </a:r>
            <a:endParaRPr lang="fr-FR" b="1" dirty="0">
              <a:solidFill>
                <a:schemeClr val="tx1">
                  <a:lumMod val="95000"/>
                </a:schemeClr>
              </a:solidFill>
            </a:endParaRPr>
          </a:p>
        </p:txBody>
      </p:sp>
      <p:sp>
        <p:nvSpPr>
          <p:cNvPr id="43" name="TextBox 42">
            <a:extLst>
              <a:ext uri="{FF2B5EF4-FFF2-40B4-BE49-F238E27FC236}">
                <a16:creationId xmlns:a16="http://schemas.microsoft.com/office/drawing/2014/main" id="{84A1F170-6C41-413F-9428-047D9E86388A}"/>
              </a:ext>
            </a:extLst>
          </p:cNvPr>
          <p:cNvSpPr txBox="1"/>
          <p:nvPr/>
        </p:nvSpPr>
        <p:spPr>
          <a:xfrm>
            <a:off x="2184497" y="4836802"/>
            <a:ext cx="827241" cy="369332"/>
          </a:xfrm>
          <a:prstGeom prst="rect">
            <a:avLst/>
          </a:prstGeom>
          <a:noFill/>
        </p:spPr>
        <p:txBody>
          <a:bodyPr wrap="square" rtlCol="0">
            <a:spAutoFit/>
          </a:bodyPr>
          <a:lstStyle/>
          <a:p>
            <a:r>
              <a:rPr lang="en-US" b="1" dirty="0">
                <a:solidFill>
                  <a:schemeClr val="tx1">
                    <a:lumMod val="95000"/>
                  </a:schemeClr>
                </a:solidFill>
              </a:rPr>
              <a:t>@3</a:t>
            </a:r>
            <a:endParaRPr lang="fr-FR" b="1" dirty="0">
              <a:solidFill>
                <a:schemeClr val="tx1">
                  <a:lumMod val="95000"/>
                </a:schemeClr>
              </a:solidFill>
            </a:endParaRPr>
          </a:p>
        </p:txBody>
      </p:sp>
      <p:sp>
        <p:nvSpPr>
          <p:cNvPr id="44" name="TextBox 43">
            <a:extLst>
              <a:ext uri="{FF2B5EF4-FFF2-40B4-BE49-F238E27FC236}">
                <a16:creationId xmlns:a16="http://schemas.microsoft.com/office/drawing/2014/main" id="{8B25B89A-8270-47A1-B5CD-A06E399A2C14}"/>
              </a:ext>
            </a:extLst>
          </p:cNvPr>
          <p:cNvSpPr txBox="1"/>
          <p:nvPr/>
        </p:nvSpPr>
        <p:spPr>
          <a:xfrm>
            <a:off x="2905754" y="4862605"/>
            <a:ext cx="827241" cy="369332"/>
          </a:xfrm>
          <a:prstGeom prst="rect">
            <a:avLst/>
          </a:prstGeom>
          <a:noFill/>
        </p:spPr>
        <p:txBody>
          <a:bodyPr wrap="square" rtlCol="0">
            <a:spAutoFit/>
          </a:bodyPr>
          <a:lstStyle/>
          <a:p>
            <a:r>
              <a:rPr lang="en-US" b="1" dirty="0">
                <a:solidFill>
                  <a:schemeClr val="tx1">
                    <a:lumMod val="95000"/>
                  </a:schemeClr>
                </a:solidFill>
              </a:rPr>
              <a:t>@11</a:t>
            </a:r>
            <a:endParaRPr lang="fr-FR" b="1" dirty="0">
              <a:solidFill>
                <a:schemeClr val="tx1">
                  <a:lumMod val="95000"/>
                </a:schemeClr>
              </a:solidFill>
            </a:endParaRPr>
          </a:p>
        </p:txBody>
      </p:sp>
      <p:sp>
        <p:nvSpPr>
          <p:cNvPr id="45" name="TextBox 44">
            <a:extLst>
              <a:ext uri="{FF2B5EF4-FFF2-40B4-BE49-F238E27FC236}">
                <a16:creationId xmlns:a16="http://schemas.microsoft.com/office/drawing/2014/main" id="{951F7F7E-DC42-4C0D-9959-9DC437D69185}"/>
              </a:ext>
            </a:extLst>
          </p:cNvPr>
          <p:cNvSpPr txBox="1"/>
          <p:nvPr/>
        </p:nvSpPr>
        <p:spPr>
          <a:xfrm>
            <a:off x="3657024" y="4862605"/>
            <a:ext cx="827241" cy="369332"/>
          </a:xfrm>
          <a:prstGeom prst="rect">
            <a:avLst/>
          </a:prstGeom>
          <a:noFill/>
        </p:spPr>
        <p:txBody>
          <a:bodyPr wrap="square" rtlCol="0">
            <a:spAutoFit/>
          </a:bodyPr>
          <a:lstStyle/>
          <a:p>
            <a:r>
              <a:rPr lang="en-US" b="1" dirty="0">
                <a:solidFill>
                  <a:schemeClr val="tx1">
                    <a:lumMod val="95000"/>
                  </a:schemeClr>
                </a:solidFill>
              </a:rPr>
              <a:t>@1</a:t>
            </a:r>
            <a:endParaRPr lang="fr-FR" b="1" dirty="0">
              <a:solidFill>
                <a:schemeClr val="tx1">
                  <a:lumMod val="95000"/>
                </a:schemeClr>
              </a:solidFill>
            </a:endParaRPr>
          </a:p>
        </p:txBody>
      </p:sp>
      <p:sp>
        <p:nvSpPr>
          <p:cNvPr id="46" name="TextBox 45">
            <a:extLst>
              <a:ext uri="{FF2B5EF4-FFF2-40B4-BE49-F238E27FC236}">
                <a16:creationId xmlns:a16="http://schemas.microsoft.com/office/drawing/2014/main" id="{497331F8-C2FF-42ED-AAA3-B6B7DB7A5E76}"/>
              </a:ext>
            </a:extLst>
          </p:cNvPr>
          <p:cNvSpPr txBox="1"/>
          <p:nvPr/>
        </p:nvSpPr>
        <p:spPr>
          <a:xfrm>
            <a:off x="4408294" y="4862605"/>
            <a:ext cx="827241" cy="369332"/>
          </a:xfrm>
          <a:prstGeom prst="rect">
            <a:avLst/>
          </a:prstGeom>
          <a:noFill/>
        </p:spPr>
        <p:txBody>
          <a:bodyPr wrap="square" rtlCol="0">
            <a:spAutoFit/>
          </a:bodyPr>
          <a:lstStyle/>
          <a:p>
            <a:r>
              <a:rPr lang="en-US" b="1" dirty="0">
                <a:solidFill>
                  <a:schemeClr val="tx1">
                    <a:lumMod val="95000"/>
                  </a:schemeClr>
                </a:solidFill>
              </a:rPr>
              <a:t>@9</a:t>
            </a:r>
            <a:endParaRPr lang="fr-FR" b="1" dirty="0">
              <a:solidFill>
                <a:schemeClr val="tx1">
                  <a:lumMod val="95000"/>
                </a:schemeClr>
              </a:solidFill>
            </a:endParaRPr>
          </a:p>
        </p:txBody>
      </p:sp>
      <p:sp>
        <p:nvSpPr>
          <p:cNvPr id="47" name="TextBox 46">
            <a:extLst>
              <a:ext uri="{FF2B5EF4-FFF2-40B4-BE49-F238E27FC236}">
                <a16:creationId xmlns:a16="http://schemas.microsoft.com/office/drawing/2014/main" id="{0B17E008-2FBF-494A-BFE7-2B9F24DB042B}"/>
              </a:ext>
            </a:extLst>
          </p:cNvPr>
          <p:cNvSpPr txBox="1"/>
          <p:nvPr/>
        </p:nvSpPr>
        <p:spPr>
          <a:xfrm>
            <a:off x="8326327" y="3071986"/>
            <a:ext cx="827241" cy="369332"/>
          </a:xfrm>
          <a:prstGeom prst="rect">
            <a:avLst/>
          </a:prstGeom>
          <a:noFill/>
        </p:spPr>
        <p:txBody>
          <a:bodyPr wrap="square" rtlCol="0">
            <a:spAutoFit/>
          </a:bodyPr>
          <a:lstStyle/>
          <a:p>
            <a:r>
              <a:rPr lang="en-US" b="1" dirty="0">
                <a:solidFill>
                  <a:schemeClr val="tx1">
                    <a:lumMod val="95000"/>
                  </a:schemeClr>
                </a:solidFill>
              </a:rPr>
              <a:t>@13</a:t>
            </a:r>
            <a:endParaRPr lang="fr-FR" b="1" dirty="0">
              <a:solidFill>
                <a:schemeClr val="tx1">
                  <a:lumMod val="95000"/>
                </a:schemeClr>
              </a:solidFill>
            </a:endParaRPr>
          </a:p>
        </p:txBody>
      </p:sp>
      <p:sp>
        <p:nvSpPr>
          <p:cNvPr id="48" name="TextBox 47">
            <a:extLst>
              <a:ext uri="{FF2B5EF4-FFF2-40B4-BE49-F238E27FC236}">
                <a16:creationId xmlns:a16="http://schemas.microsoft.com/office/drawing/2014/main" id="{A670A824-D1E7-443D-8DBD-7D7DD1E721EA}"/>
              </a:ext>
            </a:extLst>
          </p:cNvPr>
          <p:cNvSpPr txBox="1"/>
          <p:nvPr/>
        </p:nvSpPr>
        <p:spPr>
          <a:xfrm>
            <a:off x="9480271" y="2989810"/>
            <a:ext cx="827241" cy="369332"/>
          </a:xfrm>
          <a:prstGeom prst="rect">
            <a:avLst/>
          </a:prstGeom>
          <a:noFill/>
        </p:spPr>
        <p:txBody>
          <a:bodyPr wrap="square" rtlCol="0">
            <a:spAutoFit/>
          </a:bodyPr>
          <a:lstStyle/>
          <a:p>
            <a:r>
              <a:rPr lang="en-US" b="1" dirty="0">
                <a:solidFill>
                  <a:schemeClr val="tx1">
                    <a:lumMod val="95000"/>
                  </a:schemeClr>
                </a:solidFill>
              </a:rPr>
              <a:t>@10</a:t>
            </a:r>
            <a:endParaRPr lang="fr-FR" b="1" dirty="0">
              <a:solidFill>
                <a:schemeClr val="tx1">
                  <a:lumMod val="95000"/>
                </a:schemeClr>
              </a:solidFill>
            </a:endParaRPr>
          </a:p>
        </p:txBody>
      </p:sp>
      <p:sp>
        <p:nvSpPr>
          <p:cNvPr id="49" name="TextBox 48">
            <a:extLst>
              <a:ext uri="{FF2B5EF4-FFF2-40B4-BE49-F238E27FC236}">
                <a16:creationId xmlns:a16="http://schemas.microsoft.com/office/drawing/2014/main" id="{2512A9FA-39D2-4550-B221-2AB163E8699E}"/>
              </a:ext>
            </a:extLst>
          </p:cNvPr>
          <p:cNvSpPr txBox="1"/>
          <p:nvPr/>
        </p:nvSpPr>
        <p:spPr>
          <a:xfrm>
            <a:off x="10307511" y="3632400"/>
            <a:ext cx="827241" cy="369332"/>
          </a:xfrm>
          <a:prstGeom prst="rect">
            <a:avLst/>
          </a:prstGeom>
          <a:noFill/>
        </p:spPr>
        <p:txBody>
          <a:bodyPr wrap="square" rtlCol="0">
            <a:spAutoFit/>
          </a:bodyPr>
          <a:lstStyle/>
          <a:p>
            <a:r>
              <a:rPr lang="en-US" b="1" dirty="0">
                <a:solidFill>
                  <a:schemeClr val="tx1">
                    <a:lumMod val="95000"/>
                  </a:schemeClr>
                </a:solidFill>
              </a:rPr>
              <a:t>@4</a:t>
            </a:r>
            <a:endParaRPr lang="fr-FR" b="1" dirty="0">
              <a:solidFill>
                <a:schemeClr val="tx1">
                  <a:lumMod val="95000"/>
                </a:schemeClr>
              </a:solidFill>
            </a:endParaRPr>
          </a:p>
        </p:txBody>
      </p:sp>
      <p:sp>
        <p:nvSpPr>
          <p:cNvPr id="50" name="TextBox 49">
            <a:extLst>
              <a:ext uri="{FF2B5EF4-FFF2-40B4-BE49-F238E27FC236}">
                <a16:creationId xmlns:a16="http://schemas.microsoft.com/office/drawing/2014/main" id="{19CE509E-7E02-4A36-B17A-2A6F72CFCFEA}"/>
              </a:ext>
            </a:extLst>
          </p:cNvPr>
          <p:cNvSpPr txBox="1"/>
          <p:nvPr/>
        </p:nvSpPr>
        <p:spPr>
          <a:xfrm>
            <a:off x="9893891" y="4710922"/>
            <a:ext cx="827241" cy="369332"/>
          </a:xfrm>
          <a:prstGeom prst="rect">
            <a:avLst/>
          </a:prstGeom>
          <a:noFill/>
        </p:spPr>
        <p:txBody>
          <a:bodyPr wrap="square" rtlCol="0">
            <a:spAutoFit/>
          </a:bodyPr>
          <a:lstStyle/>
          <a:p>
            <a:r>
              <a:rPr lang="en-US" b="1" dirty="0">
                <a:solidFill>
                  <a:schemeClr val="tx1">
                    <a:lumMod val="95000"/>
                  </a:schemeClr>
                </a:solidFill>
              </a:rPr>
              <a:t>@7</a:t>
            </a:r>
            <a:endParaRPr lang="fr-FR" b="1" dirty="0">
              <a:solidFill>
                <a:schemeClr val="tx1">
                  <a:lumMod val="95000"/>
                </a:schemeClr>
              </a:solidFill>
            </a:endParaRPr>
          </a:p>
        </p:txBody>
      </p:sp>
      <p:sp>
        <p:nvSpPr>
          <p:cNvPr id="51" name="TextBox 50">
            <a:extLst>
              <a:ext uri="{FF2B5EF4-FFF2-40B4-BE49-F238E27FC236}">
                <a16:creationId xmlns:a16="http://schemas.microsoft.com/office/drawing/2014/main" id="{9D9EAF3F-9DEA-42A0-9009-2571F7C67420}"/>
              </a:ext>
            </a:extLst>
          </p:cNvPr>
          <p:cNvSpPr txBox="1"/>
          <p:nvPr/>
        </p:nvSpPr>
        <p:spPr>
          <a:xfrm>
            <a:off x="9025418" y="5309222"/>
            <a:ext cx="827241" cy="369332"/>
          </a:xfrm>
          <a:prstGeom prst="rect">
            <a:avLst/>
          </a:prstGeom>
          <a:noFill/>
        </p:spPr>
        <p:txBody>
          <a:bodyPr wrap="square" rtlCol="0">
            <a:spAutoFit/>
          </a:bodyPr>
          <a:lstStyle/>
          <a:p>
            <a:r>
              <a:rPr lang="en-US" b="1" dirty="0">
                <a:solidFill>
                  <a:schemeClr val="tx1">
                    <a:lumMod val="95000"/>
                  </a:schemeClr>
                </a:solidFill>
              </a:rPr>
              <a:t>@12</a:t>
            </a:r>
            <a:endParaRPr lang="fr-FR" b="1" dirty="0">
              <a:solidFill>
                <a:schemeClr val="tx1">
                  <a:lumMod val="95000"/>
                </a:schemeClr>
              </a:solidFill>
            </a:endParaRPr>
          </a:p>
        </p:txBody>
      </p:sp>
      <p:sp>
        <p:nvSpPr>
          <p:cNvPr id="52" name="TextBox 51">
            <a:extLst>
              <a:ext uri="{FF2B5EF4-FFF2-40B4-BE49-F238E27FC236}">
                <a16:creationId xmlns:a16="http://schemas.microsoft.com/office/drawing/2014/main" id="{249BD5AE-2C53-4EC1-B105-D412C65A7C60}"/>
              </a:ext>
            </a:extLst>
          </p:cNvPr>
          <p:cNvSpPr txBox="1"/>
          <p:nvPr/>
        </p:nvSpPr>
        <p:spPr>
          <a:xfrm>
            <a:off x="8295175" y="4756440"/>
            <a:ext cx="827241" cy="369332"/>
          </a:xfrm>
          <a:prstGeom prst="rect">
            <a:avLst/>
          </a:prstGeom>
          <a:noFill/>
        </p:spPr>
        <p:txBody>
          <a:bodyPr wrap="square" rtlCol="0">
            <a:spAutoFit/>
          </a:bodyPr>
          <a:lstStyle/>
          <a:p>
            <a:r>
              <a:rPr lang="en-US" b="1" dirty="0">
                <a:solidFill>
                  <a:schemeClr val="tx1">
                    <a:lumMod val="95000"/>
                  </a:schemeClr>
                </a:solidFill>
              </a:rPr>
              <a:t>@5</a:t>
            </a:r>
            <a:endParaRPr lang="fr-FR" b="1" dirty="0">
              <a:solidFill>
                <a:schemeClr val="tx1">
                  <a:lumMod val="95000"/>
                </a:schemeClr>
              </a:solidFill>
            </a:endParaRPr>
          </a:p>
        </p:txBody>
      </p:sp>
      <p:sp>
        <p:nvSpPr>
          <p:cNvPr id="53" name="TextBox 52">
            <a:extLst>
              <a:ext uri="{FF2B5EF4-FFF2-40B4-BE49-F238E27FC236}">
                <a16:creationId xmlns:a16="http://schemas.microsoft.com/office/drawing/2014/main" id="{3BDA037D-2BD2-4933-8319-1AF7374A1F14}"/>
              </a:ext>
            </a:extLst>
          </p:cNvPr>
          <p:cNvSpPr txBox="1"/>
          <p:nvPr/>
        </p:nvSpPr>
        <p:spPr>
          <a:xfrm>
            <a:off x="1849120" y="2672080"/>
            <a:ext cx="827241" cy="369332"/>
          </a:xfrm>
          <a:prstGeom prst="rect">
            <a:avLst/>
          </a:prstGeom>
          <a:noFill/>
        </p:spPr>
        <p:txBody>
          <a:bodyPr wrap="square" rtlCol="0">
            <a:spAutoFit/>
          </a:bodyPr>
          <a:lstStyle/>
          <a:p>
            <a:r>
              <a:rPr lang="en-US" b="1" dirty="0">
                <a:solidFill>
                  <a:srgbClr val="FFFF00"/>
                </a:solidFill>
              </a:rPr>
              <a:t>@1</a:t>
            </a:r>
            <a:endParaRPr lang="fr-FR" b="1" dirty="0">
              <a:solidFill>
                <a:srgbClr val="FFFF00"/>
              </a:solidFill>
            </a:endParaRPr>
          </a:p>
        </p:txBody>
      </p:sp>
      <p:sp>
        <p:nvSpPr>
          <p:cNvPr id="54" name="TextBox 53">
            <a:extLst>
              <a:ext uri="{FF2B5EF4-FFF2-40B4-BE49-F238E27FC236}">
                <a16:creationId xmlns:a16="http://schemas.microsoft.com/office/drawing/2014/main" id="{D18953EA-DADC-4226-A9A8-225E1414CD41}"/>
              </a:ext>
            </a:extLst>
          </p:cNvPr>
          <p:cNvSpPr txBox="1"/>
          <p:nvPr/>
        </p:nvSpPr>
        <p:spPr>
          <a:xfrm>
            <a:off x="2592917" y="2672080"/>
            <a:ext cx="827241" cy="369332"/>
          </a:xfrm>
          <a:prstGeom prst="rect">
            <a:avLst/>
          </a:prstGeom>
          <a:noFill/>
        </p:spPr>
        <p:txBody>
          <a:bodyPr wrap="square" rtlCol="0">
            <a:spAutoFit/>
          </a:bodyPr>
          <a:lstStyle/>
          <a:p>
            <a:r>
              <a:rPr lang="en-US" b="1" dirty="0">
                <a:solidFill>
                  <a:srgbClr val="FFFF00"/>
                </a:solidFill>
              </a:rPr>
              <a:t>@2</a:t>
            </a:r>
            <a:endParaRPr lang="fr-FR" b="1" dirty="0">
              <a:solidFill>
                <a:srgbClr val="FFFF00"/>
              </a:solidFill>
            </a:endParaRPr>
          </a:p>
        </p:txBody>
      </p:sp>
      <p:sp>
        <p:nvSpPr>
          <p:cNvPr id="55" name="TextBox 54">
            <a:extLst>
              <a:ext uri="{FF2B5EF4-FFF2-40B4-BE49-F238E27FC236}">
                <a16:creationId xmlns:a16="http://schemas.microsoft.com/office/drawing/2014/main" id="{AF5DA858-40A1-4341-911F-DB627C9FA2D5}"/>
              </a:ext>
            </a:extLst>
          </p:cNvPr>
          <p:cNvSpPr txBox="1"/>
          <p:nvPr/>
        </p:nvSpPr>
        <p:spPr>
          <a:xfrm>
            <a:off x="3327592" y="2672080"/>
            <a:ext cx="827241" cy="369332"/>
          </a:xfrm>
          <a:prstGeom prst="rect">
            <a:avLst/>
          </a:prstGeom>
          <a:noFill/>
        </p:spPr>
        <p:txBody>
          <a:bodyPr wrap="square" rtlCol="0">
            <a:spAutoFit/>
          </a:bodyPr>
          <a:lstStyle/>
          <a:p>
            <a:r>
              <a:rPr lang="en-US" b="1" dirty="0">
                <a:solidFill>
                  <a:srgbClr val="FFFF00"/>
                </a:solidFill>
              </a:rPr>
              <a:t>@3</a:t>
            </a:r>
            <a:endParaRPr lang="fr-FR" b="1" dirty="0">
              <a:solidFill>
                <a:srgbClr val="FFFF00"/>
              </a:solidFill>
            </a:endParaRPr>
          </a:p>
        </p:txBody>
      </p:sp>
      <p:sp>
        <p:nvSpPr>
          <p:cNvPr id="56" name="TextBox 55">
            <a:extLst>
              <a:ext uri="{FF2B5EF4-FFF2-40B4-BE49-F238E27FC236}">
                <a16:creationId xmlns:a16="http://schemas.microsoft.com/office/drawing/2014/main" id="{87C94AA4-CCF1-408B-B45B-01306E13F73D}"/>
              </a:ext>
            </a:extLst>
          </p:cNvPr>
          <p:cNvSpPr txBox="1"/>
          <p:nvPr/>
        </p:nvSpPr>
        <p:spPr>
          <a:xfrm>
            <a:off x="4071389" y="2672080"/>
            <a:ext cx="827241" cy="369332"/>
          </a:xfrm>
          <a:prstGeom prst="rect">
            <a:avLst/>
          </a:prstGeom>
          <a:noFill/>
        </p:spPr>
        <p:txBody>
          <a:bodyPr wrap="square" rtlCol="0">
            <a:spAutoFit/>
          </a:bodyPr>
          <a:lstStyle/>
          <a:p>
            <a:r>
              <a:rPr lang="en-US" b="1" dirty="0">
                <a:solidFill>
                  <a:srgbClr val="FFFF00"/>
                </a:solidFill>
              </a:rPr>
              <a:t>@4</a:t>
            </a:r>
            <a:endParaRPr lang="fr-FR" b="1" dirty="0">
              <a:solidFill>
                <a:srgbClr val="FFFF00"/>
              </a:solidFill>
            </a:endParaRPr>
          </a:p>
        </p:txBody>
      </p:sp>
      <p:sp>
        <p:nvSpPr>
          <p:cNvPr id="57" name="TextBox 56">
            <a:extLst>
              <a:ext uri="{FF2B5EF4-FFF2-40B4-BE49-F238E27FC236}">
                <a16:creationId xmlns:a16="http://schemas.microsoft.com/office/drawing/2014/main" id="{FEE3E60C-44FB-4BEF-B880-23AC7B9B0377}"/>
              </a:ext>
            </a:extLst>
          </p:cNvPr>
          <p:cNvSpPr txBox="1"/>
          <p:nvPr/>
        </p:nvSpPr>
        <p:spPr>
          <a:xfrm>
            <a:off x="1443065" y="4546987"/>
            <a:ext cx="827241" cy="369332"/>
          </a:xfrm>
          <a:prstGeom prst="rect">
            <a:avLst/>
          </a:prstGeom>
          <a:noFill/>
        </p:spPr>
        <p:txBody>
          <a:bodyPr wrap="square" rtlCol="0">
            <a:spAutoFit/>
          </a:bodyPr>
          <a:lstStyle/>
          <a:p>
            <a:r>
              <a:rPr lang="en-US" b="1" dirty="0">
                <a:solidFill>
                  <a:srgbClr val="FFFF00"/>
                </a:solidFill>
              </a:rPr>
              <a:t>@5</a:t>
            </a:r>
            <a:endParaRPr lang="fr-FR" b="1" dirty="0">
              <a:solidFill>
                <a:srgbClr val="FFFF00"/>
              </a:solidFill>
            </a:endParaRPr>
          </a:p>
        </p:txBody>
      </p:sp>
      <p:sp>
        <p:nvSpPr>
          <p:cNvPr id="58" name="TextBox 57">
            <a:extLst>
              <a:ext uri="{FF2B5EF4-FFF2-40B4-BE49-F238E27FC236}">
                <a16:creationId xmlns:a16="http://schemas.microsoft.com/office/drawing/2014/main" id="{0F347829-AD52-4A71-9AF5-85E781D1477E}"/>
              </a:ext>
            </a:extLst>
          </p:cNvPr>
          <p:cNvSpPr txBox="1"/>
          <p:nvPr/>
        </p:nvSpPr>
        <p:spPr>
          <a:xfrm>
            <a:off x="2179296" y="4546987"/>
            <a:ext cx="827241" cy="369332"/>
          </a:xfrm>
          <a:prstGeom prst="rect">
            <a:avLst/>
          </a:prstGeom>
          <a:noFill/>
        </p:spPr>
        <p:txBody>
          <a:bodyPr wrap="square" rtlCol="0">
            <a:spAutoFit/>
          </a:bodyPr>
          <a:lstStyle/>
          <a:p>
            <a:r>
              <a:rPr lang="en-US" b="1" dirty="0">
                <a:solidFill>
                  <a:srgbClr val="FFFF00"/>
                </a:solidFill>
              </a:rPr>
              <a:t>@6</a:t>
            </a:r>
            <a:endParaRPr lang="fr-FR" b="1" dirty="0">
              <a:solidFill>
                <a:srgbClr val="FFFF00"/>
              </a:solidFill>
            </a:endParaRPr>
          </a:p>
        </p:txBody>
      </p:sp>
      <p:sp>
        <p:nvSpPr>
          <p:cNvPr id="59" name="TextBox 58">
            <a:extLst>
              <a:ext uri="{FF2B5EF4-FFF2-40B4-BE49-F238E27FC236}">
                <a16:creationId xmlns:a16="http://schemas.microsoft.com/office/drawing/2014/main" id="{32A98CF9-1BF8-462C-B006-3D9375C56E84}"/>
              </a:ext>
            </a:extLst>
          </p:cNvPr>
          <p:cNvSpPr txBox="1"/>
          <p:nvPr/>
        </p:nvSpPr>
        <p:spPr>
          <a:xfrm>
            <a:off x="2917170" y="4546987"/>
            <a:ext cx="827241" cy="369332"/>
          </a:xfrm>
          <a:prstGeom prst="rect">
            <a:avLst/>
          </a:prstGeom>
          <a:noFill/>
        </p:spPr>
        <p:txBody>
          <a:bodyPr wrap="square" rtlCol="0">
            <a:spAutoFit/>
          </a:bodyPr>
          <a:lstStyle/>
          <a:p>
            <a:r>
              <a:rPr lang="en-US" b="1" dirty="0">
                <a:solidFill>
                  <a:srgbClr val="FFFF00"/>
                </a:solidFill>
              </a:rPr>
              <a:t>@7</a:t>
            </a:r>
            <a:endParaRPr lang="fr-FR" b="1" dirty="0">
              <a:solidFill>
                <a:srgbClr val="FFFF00"/>
              </a:solidFill>
            </a:endParaRPr>
          </a:p>
        </p:txBody>
      </p:sp>
      <p:sp>
        <p:nvSpPr>
          <p:cNvPr id="60" name="TextBox 59">
            <a:extLst>
              <a:ext uri="{FF2B5EF4-FFF2-40B4-BE49-F238E27FC236}">
                <a16:creationId xmlns:a16="http://schemas.microsoft.com/office/drawing/2014/main" id="{7B67D662-72DF-42D7-BDAF-B376DDE89FCF}"/>
              </a:ext>
            </a:extLst>
          </p:cNvPr>
          <p:cNvSpPr txBox="1"/>
          <p:nvPr/>
        </p:nvSpPr>
        <p:spPr>
          <a:xfrm>
            <a:off x="3670420" y="4546987"/>
            <a:ext cx="827241" cy="369332"/>
          </a:xfrm>
          <a:prstGeom prst="rect">
            <a:avLst/>
          </a:prstGeom>
          <a:noFill/>
        </p:spPr>
        <p:txBody>
          <a:bodyPr wrap="square" rtlCol="0">
            <a:spAutoFit/>
          </a:bodyPr>
          <a:lstStyle/>
          <a:p>
            <a:r>
              <a:rPr lang="en-US" b="1" dirty="0">
                <a:solidFill>
                  <a:srgbClr val="FFFF00"/>
                </a:solidFill>
              </a:rPr>
              <a:t>@8</a:t>
            </a:r>
            <a:endParaRPr lang="fr-FR" b="1" dirty="0">
              <a:solidFill>
                <a:srgbClr val="FFFF00"/>
              </a:solidFill>
            </a:endParaRPr>
          </a:p>
        </p:txBody>
      </p:sp>
      <p:sp>
        <p:nvSpPr>
          <p:cNvPr id="81" name="TextBox 80">
            <a:extLst>
              <a:ext uri="{FF2B5EF4-FFF2-40B4-BE49-F238E27FC236}">
                <a16:creationId xmlns:a16="http://schemas.microsoft.com/office/drawing/2014/main" id="{68A1E8E8-022B-4808-B45B-951C612D7206}"/>
              </a:ext>
            </a:extLst>
          </p:cNvPr>
          <p:cNvSpPr txBox="1"/>
          <p:nvPr/>
        </p:nvSpPr>
        <p:spPr>
          <a:xfrm>
            <a:off x="4408294" y="4546987"/>
            <a:ext cx="827241" cy="369332"/>
          </a:xfrm>
          <a:prstGeom prst="rect">
            <a:avLst/>
          </a:prstGeom>
          <a:noFill/>
        </p:spPr>
        <p:txBody>
          <a:bodyPr wrap="square" rtlCol="0">
            <a:spAutoFit/>
          </a:bodyPr>
          <a:lstStyle/>
          <a:p>
            <a:r>
              <a:rPr lang="en-US" b="1" dirty="0">
                <a:solidFill>
                  <a:srgbClr val="FFFF00"/>
                </a:solidFill>
              </a:rPr>
              <a:t>@9</a:t>
            </a:r>
            <a:endParaRPr lang="fr-FR" b="1" dirty="0">
              <a:solidFill>
                <a:srgbClr val="FFFF00"/>
              </a:solidFill>
            </a:endParaRPr>
          </a:p>
        </p:txBody>
      </p:sp>
    </p:spTree>
    <p:extLst>
      <p:ext uri="{BB962C8B-B14F-4D97-AF65-F5344CB8AC3E}">
        <p14:creationId xmlns:p14="http://schemas.microsoft.com/office/powerpoint/2010/main" val="1578598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342A-D8C5-4CE2-89EB-08CD67643C0E}"/>
              </a:ext>
            </a:extLst>
          </p:cNvPr>
          <p:cNvSpPr>
            <a:spLocks noGrp="1"/>
          </p:cNvSpPr>
          <p:nvPr>
            <p:ph type="title"/>
          </p:nvPr>
        </p:nvSpPr>
        <p:spPr/>
        <p:txBody>
          <a:bodyPr/>
          <a:lstStyle/>
          <a:p>
            <a:r>
              <a:rPr lang="en-US" dirty="0"/>
              <a:t>Envoi inter-</a:t>
            </a:r>
            <a:r>
              <a:rPr lang="en-US" dirty="0" err="1"/>
              <a:t>réseau</a:t>
            </a:r>
            <a:endParaRPr lang="fr-FR" dirty="0"/>
          </a:p>
        </p:txBody>
      </p:sp>
      <p:pic>
        <p:nvPicPr>
          <p:cNvPr id="4" name="Content Placeholder 6">
            <a:extLst>
              <a:ext uri="{FF2B5EF4-FFF2-40B4-BE49-F238E27FC236}">
                <a16:creationId xmlns:a16="http://schemas.microsoft.com/office/drawing/2014/main" id="{2011ED90-3441-4D3A-9B30-0F92773CD2C6}"/>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17000"/>
                    </a14:imgEffect>
                    <a14:imgEffect>
                      <a14:brightnessContrast bright="20000" contrast="-100000"/>
                    </a14:imgEffect>
                  </a14:imgLayer>
                </a14:imgProps>
              </a:ext>
            </a:extLst>
          </a:blip>
          <a:stretch>
            <a:fillRect/>
          </a:stretch>
        </p:blipFill>
        <p:spPr>
          <a:xfrm>
            <a:off x="998538" y="3404166"/>
            <a:ext cx="3734588" cy="1667505"/>
          </a:xfrm>
          <a:prstGeom prst="rect">
            <a:avLst/>
          </a:prstGeom>
        </p:spPr>
      </p:pic>
      <p:pic>
        <p:nvPicPr>
          <p:cNvPr id="5" name="Picture 4">
            <a:extLst>
              <a:ext uri="{FF2B5EF4-FFF2-40B4-BE49-F238E27FC236}">
                <a16:creationId xmlns:a16="http://schemas.microsoft.com/office/drawing/2014/main" id="{FC11026C-F2BC-4D7D-BA37-4F7F6286AD50}"/>
              </a:ext>
            </a:extLst>
          </p:cNvPr>
          <p:cNvPicPr>
            <a:picLocks noChangeAspect="1"/>
          </p:cNvPicPr>
          <p:nvPr/>
        </p:nvPicPr>
        <p:blipFill>
          <a:blip r:embed="rId4"/>
          <a:stretch>
            <a:fillRect/>
          </a:stretch>
        </p:blipFill>
        <p:spPr>
          <a:xfrm>
            <a:off x="7868287" y="3447576"/>
            <a:ext cx="2342700" cy="2105584"/>
          </a:xfrm>
          <a:prstGeom prst="rect">
            <a:avLst/>
          </a:prstGeom>
        </p:spPr>
      </p:pic>
      <p:sp>
        <p:nvSpPr>
          <p:cNvPr id="6" name="TextBox 5">
            <a:extLst>
              <a:ext uri="{FF2B5EF4-FFF2-40B4-BE49-F238E27FC236}">
                <a16:creationId xmlns:a16="http://schemas.microsoft.com/office/drawing/2014/main" id="{07D476CA-6EFF-4726-9DD6-C8581513AFCA}"/>
              </a:ext>
            </a:extLst>
          </p:cNvPr>
          <p:cNvSpPr txBox="1"/>
          <p:nvPr/>
        </p:nvSpPr>
        <p:spPr>
          <a:xfrm>
            <a:off x="7600805" y="3861715"/>
            <a:ext cx="827241" cy="369332"/>
          </a:xfrm>
          <a:prstGeom prst="rect">
            <a:avLst/>
          </a:prstGeom>
          <a:noFill/>
        </p:spPr>
        <p:txBody>
          <a:bodyPr wrap="square" rtlCol="0">
            <a:spAutoFit/>
          </a:bodyPr>
          <a:lstStyle/>
          <a:p>
            <a:r>
              <a:rPr lang="en-US" b="1" dirty="0">
                <a:solidFill>
                  <a:schemeClr val="bg2">
                    <a:lumMod val="60000"/>
                    <a:lumOff val="40000"/>
                  </a:schemeClr>
                </a:solidFill>
              </a:rPr>
              <a:t>@1</a:t>
            </a:r>
            <a:endParaRPr lang="fr-FR" b="1" dirty="0">
              <a:solidFill>
                <a:schemeClr val="bg2">
                  <a:lumMod val="60000"/>
                  <a:lumOff val="40000"/>
                </a:schemeClr>
              </a:solidFill>
            </a:endParaRPr>
          </a:p>
        </p:txBody>
      </p:sp>
      <p:sp>
        <p:nvSpPr>
          <p:cNvPr id="7" name="TextBox 6">
            <a:extLst>
              <a:ext uri="{FF2B5EF4-FFF2-40B4-BE49-F238E27FC236}">
                <a16:creationId xmlns:a16="http://schemas.microsoft.com/office/drawing/2014/main" id="{4A013EAC-8454-40F0-8C39-BD5549A4CA11}"/>
              </a:ext>
            </a:extLst>
          </p:cNvPr>
          <p:cNvSpPr txBox="1"/>
          <p:nvPr/>
        </p:nvSpPr>
        <p:spPr>
          <a:xfrm>
            <a:off x="8791582" y="3180245"/>
            <a:ext cx="827241" cy="369332"/>
          </a:xfrm>
          <a:prstGeom prst="rect">
            <a:avLst/>
          </a:prstGeom>
          <a:noFill/>
        </p:spPr>
        <p:txBody>
          <a:bodyPr wrap="square" rtlCol="0">
            <a:spAutoFit/>
          </a:bodyPr>
          <a:lstStyle/>
          <a:p>
            <a:r>
              <a:rPr lang="en-US" b="1" dirty="0">
                <a:solidFill>
                  <a:schemeClr val="bg2">
                    <a:lumMod val="60000"/>
                    <a:lumOff val="40000"/>
                  </a:schemeClr>
                </a:solidFill>
              </a:rPr>
              <a:t>@2</a:t>
            </a:r>
            <a:endParaRPr lang="fr-FR" b="1" dirty="0">
              <a:solidFill>
                <a:schemeClr val="bg2">
                  <a:lumMod val="60000"/>
                  <a:lumOff val="40000"/>
                </a:schemeClr>
              </a:solidFill>
            </a:endParaRPr>
          </a:p>
        </p:txBody>
      </p:sp>
      <p:sp>
        <p:nvSpPr>
          <p:cNvPr id="8" name="TextBox 7">
            <a:extLst>
              <a:ext uri="{FF2B5EF4-FFF2-40B4-BE49-F238E27FC236}">
                <a16:creationId xmlns:a16="http://schemas.microsoft.com/office/drawing/2014/main" id="{AD1E86B6-5E7E-4FD2-AE76-8328AE52A945}"/>
              </a:ext>
            </a:extLst>
          </p:cNvPr>
          <p:cNvSpPr txBox="1"/>
          <p:nvPr/>
        </p:nvSpPr>
        <p:spPr>
          <a:xfrm>
            <a:off x="9976677" y="3751114"/>
            <a:ext cx="827241" cy="369332"/>
          </a:xfrm>
          <a:prstGeom prst="rect">
            <a:avLst/>
          </a:prstGeom>
          <a:noFill/>
        </p:spPr>
        <p:txBody>
          <a:bodyPr wrap="square" rtlCol="0">
            <a:spAutoFit/>
          </a:bodyPr>
          <a:lstStyle/>
          <a:p>
            <a:r>
              <a:rPr lang="en-US" b="1" dirty="0">
                <a:solidFill>
                  <a:schemeClr val="bg2">
                    <a:lumMod val="60000"/>
                    <a:lumOff val="40000"/>
                  </a:schemeClr>
                </a:solidFill>
              </a:rPr>
              <a:t>@3</a:t>
            </a:r>
            <a:endParaRPr lang="fr-FR" b="1" dirty="0">
              <a:solidFill>
                <a:schemeClr val="bg2">
                  <a:lumMod val="60000"/>
                  <a:lumOff val="40000"/>
                </a:schemeClr>
              </a:solidFill>
            </a:endParaRPr>
          </a:p>
        </p:txBody>
      </p:sp>
      <p:sp>
        <p:nvSpPr>
          <p:cNvPr id="9" name="TextBox 8">
            <a:extLst>
              <a:ext uri="{FF2B5EF4-FFF2-40B4-BE49-F238E27FC236}">
                <a16:creationId xmlns:a16="http://schemas.microsoft.com/office/drawing/2014/main" id="{C3703232-F290-4D9B-B787-6B3B5886312F}"/>
              </a:ext>
            </a:extLst>
          </p:cNvPr>
          <p:cNvSpPr txBox="1"/>
          <p:nvPr/>
        </p:nvSpPr>
        <p:spPr>
          <a:xfrm>
            <a:off x="10021217" y="4653996"/>
            <a:ext cx="827241" cy="369332"/>
          </a:xfrm>
          <a:prstGeom prst="rect">
            <a:avLst/>
          </a:prstGeom>
          <a:noFill/>
        </p:spPr>
        <p:txBody>
          <a:bodyPr wrap="square" rtlCol="0">
            <a:spAutoFit/>
          </a:bodyPr>
          <a:lstStyle/>
          <a:p>
            <a:r>
              <a:rPr lang="en-US" b="1" dirty="0">
                <a:solidFill>
                  <a:schemeClr val="bg2">
                    <a:lumMod val="60000"/>
                    <a:lumOff val="40000"/>
                  </a:schemeClr>
                </a:solidFill>
              </a:rPr>
              <a:t>@4</a:t>
            </a:r>
            <a:endParaRPr lang="fr-FR" b="1" dirty="0">
              <a:solidFill>
                <a:schemeClr val="bg2">
                  <a:lumMod val="60000"/>
                  <a:lumOff val="40000"/>
                </a:schemeClr>
              </a:solidFill>
            </a:endParaRPr>
          </a:p>
        </p:txBody>
      </p:sp>
      <p:sp>
        <p:nvSpPr>
          <p:cNvPr id="10" name="TextBox 9">
            <a:extLst>
              <a:ext uri="{FF2B5EF4-FFF2-40B4-BE49-F238E27FC236}">
                <a16:creationId xmlns:a16="http://schemas.microsoft.com/office/drawing/2014/main" id="{F0F499DD-6573-4EA7-9A60-D02D8D28A910}"/>
              </a:ext>
            </a:extLst>
          </p:cNvPr>
          <p:cNvSpPr txBox="1"/>
          <p:nvPr/>
        </p:nvSpPr>
        <p:spPr>
          <a:xfrm>
            <a:off x="8791581" y="5476946"/>
            <a:ext cx="827241" cy="369332"/>
          </a:xfrm>
          <a:prstGeom prst="rect">
            <a:avLst/>
          </a:prstGeom>
          <a:noFill/>
        </p:spPr>
        <p:txBody>
          <a:bodyPr wrap="square" rtlCol="0">
            <a:spAutoFit/>
          </a:bodyPr>
          <a:lstStyle/>
          <a:p>
            <a:r>
              <a:rPr lang="en-US" b="1" dirty="0">
                <a:solidFill>
                  <a:schemeClr val="bg2">
                    <a:lumMod val="60000"/>
                    <a:lumOff val="40000"/>
                  </a:schemeClr>
                </a:solidFill>
              </a:rPr>
              <a:t>@5</a:t>
            </a:r>
            <a:endParaRPr lang="fr-FR" b="1" dirty="0">
              <a:solidFill>
                <a:schemeClr val="bg2">
                  <a:lumMod val="60000"/>
                  <a:lumOff val="40000"/>
                </a:schemeClr>
              </a:solidFill>
            </a:endParaRPr>
          </a:p>
        </p:txBody>
      </p:sp>
      <p:sp>
        <p:nvSpPr>
          <p:cNvPr id="11" name="TextBox 10">
            <a:extLst>
              <a:ext uri="{FF2B5EF4-FFF2-40B4-BE49-F238E27FC236}">
                <a16:creationId xmlns:a16="http://schemas.microsoft.com/office/drawing/2014/main" id="{B13DBC2C-85F4-4D43-8DF2-7D62E7EDC13E}"/>
              </a:ext>
            </a:extLst>
          </p:cNvPr>
          <p:cNvSpPr txBox="1"/>
          <p:nvPr/>
        </p:nvSpPr>
        <p:spPr>
          <a:xfrm>
            <a:off x="7567047" y="4707437"/>
            <a:ext cx="827241" cy="369332"/>
          </a:xfrm>
          <a:prstGeom prst="rect">
            <a:avLst/>
          </a:prstGeom>
          <a:noFill/>
        </p:spPr>
        <p:txBody>
          <a:bodyPr wrap="square" rtlCol="0">
            <a:spAutoFit/>
          </a:bodyPr>
          <a:lstStyle/>
          <a:p>
            <a:r>
              <a:rPr lang="en-US" b="1" dirty="0">
                <a:solidFill>
                  <a:schemeClr val="bg2">
                    <a:lumMod val="60000"/>
                    <a:lumOff val="40000"/>
                  </a:schemeClr>
                </a:solidFill>
              </a:rPr>
              <a:t>@6</a:t>
            </a:r>
            <a:endParaRPr lang="fr-FR" b="1" dirty="0">
              <a:solidFill>
                <a:schemeClr val="bg2">
                  <a:lumMod val="60000"/>
                  <a:lumOff val="40000"/>
                </a:schemeClr>
              </a:solidFill>
            </a:endParaRPr>
          </a:p>
        </p:txBody>
      </p:sp>
      <p:pic>
        <p:nvPicPr>
          <p:cNvPr id="12" name="Picture 11">
            <a:extLst>
              <a:ext uri="{FF2B5EF4-FFF2-40B4-BE49-F238E27FC236}">
                <a16:creationId xmlns:a16="http://schemas.microsoft.com/office/drawing/2014/main" id="{42731D03-1758-42D7-82E4-58F1C486F00F}"/>
              </a:ext>
            </a:extLst>
          </p:cNvPr>
          <p:cNvPicPr>
            <a:picLocks noChangeAspect="1"/>
          </p:cNvPicPr>
          <p:nvPr/>
        </p:nvPicPr>
        <p:blipFill>
          <a:blip r:embed="rId5">
            <a:duotone>
              <a:prstClr val="black"/>
              <a:schemeClr val="accent2">
                <a:tint val="45000"/>
                <a:satMod val="400000"/>
              </a:schemeClr>
            </a:duotone>
          </a:blip>
          <a:stretch>
            <a:fillRect/>
          </a:stretch>
        </p:blipFill>
        <p:spPr>
          <a:xfrm>
            <a:off x="5127164" y="5374085"/>
            <a:ext cx="1566329" cy="1234286"/>
          </a:xfrm>
          <a:prstGeom prst="rect">
            <a:avLst/>
          </a:prstGeom>
        </p:spPr>
      </p:pic>
      <p:cxnSp>
        <p:nvCxnSpPr>
          <p:cNvPr id="13" name="Connector: Elbow 12">
            <a:extLst>
              <a:ext uri="{FF2B5EF4-FFF2-40B4-BE49-F238E27FC236}">
                <a16:creationId xmlns:a16="http://schemas.microsoft.com/office/drawing/2014/main" id="{BF0E9742-F1A7-4D67-8CA6-BC95C5C3FBE6}"/>
              </a:ext>
            </a:extLst>
          </p:cNvPr>
          <p:cNvCxnSpPr>
            <a:cxnSpLocks/>
          </p:cNvCxnSpPr>
          <p:nvPr/>
        </p:nvCxnSpPr>
        <p:spPr>
          <a:xfrm>
            <a:off x="4662006" y="4237919"/>
            <a:ext cx="668944" cy="1932385"/>
          </a:xfrm>
          <a:prstGeom prst="bentConnector3">
            <a:avLst>
              <a:gd name="adj1" fmla="val 15067"/>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A3502DD1-C58A-4DDE-AFCD-0A1271585DEA}"/>
              </a:ext>
            </a:extLst>
          </p:cNvPr>
          <p:cNvCxnSpPr/>
          <p:nvPr/>
        </p:nvCxnSpPr>
        <p:spPr>
          <a:xfrm rot="10800000" flipV="1">
            <a:off x="6649085" y="4500368"/>
            <a:ext cx="2142496" cy="1669936"/>
          </a:xfrm>
          <a:prstGeom prst="bentConnector3">
            <a:avLst>
              <a:gd name="adj1" fmla="val 66597"/>
            </a:avLst>
          </a:prstGeom>
          <a:ln w="2222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83AB8B-6AAD-454C-B3E9-BE514632FD31}"/>
              </a:ext>
            </a:extLst>
          </p:cNvPr>
          <p:cNvSpPr txBox="1"/>
          <p:nvPr/>
        </p:nvSpPr>
        <p:spPr>
          <a:xfrm>
            <a:off x="1507956" y="2857769"/>
            <a:ext cx="827241" cy="369332"/>
          </a:xfrm>
          <a:prstGeom prst="rect">
            <a:avLst/>
          </a:prstGeom>
          <a:noFill/>
        </p:spPr>
        <p:txBody>
          <a:bodyPr wrap="square" rtlCol="0">
            <a:spAutoFit/>
          </a:bodyPr>
          <a:lstStyle/>
          <a:p>
            <a:r>
              <a:rPr lang="en-US" b="1" dirty="0">
                <a:solidFill>
                  <a:schemeClr val="tx1">
                    <a:lumMod val="95000"/>
                  </a:schemeClr>
                </a:solidFill>
              </a:rPr>
              <a:t>@2</a:t>
            </a:r>
            <a:endParaRPr lang="fr-FR" b="1" dirty="0">
              <a:solidFill>
                <a:schemeClr val="tx1">
                  <a:lumMod val="95000"/>
                </a:schemeClr>
              </a:solidFill>
            </a:endParaRPr>
          </a:p>
        </p:txBody>
      </p:sp>
      <p:sp>
        <p:nvSpPr>
          <p:cNvPr id="16" name="TextBox 15">
            <a:extLst>
              <a:ext uri="{FF2B5EF4-FFF2-40B4-BE49-F238E27FC236}">
                <a16:creationId xmlns:a16="http://schemas.microsoft.com/office/drawing/2014/main" id="{374597BC-23A6-48F6-80C3-CE248EAB1BB4}"/>
              </a:ext>
            </a:extLst>
          </p:cNvPr>
          <p:cNvSpPr txBox="1"/>
          <p:nvPr/>
        </p:nvSpPr>
        <p:spPr>
          <a:xfrm>
            <a:off x="2279964" y="2857769"/>
            <a:ext cx="827241" cy="369332"/>
          </a:xfrm>
          <a:prstGeom prst="rect">
            <a:avLst/>
          </a:prstGeom>
          <a:noFill/>
        </p:spPr>
        <p:txBody>
          <a:bodyPr wrap="square" rtlCol="0">
            <a:spAutoFit/>
          </a:bodyPr>
          <a:lstStyle/>
          <a:p>
            <a:r>
              <a:rPr lang="en-US" b="1" dirty="0">
                <a:solidFill>
                  <a:schemeClr val="tx1">
                    <a:lumMod val="95000"/>
                  </a:schemeClr>
                </a:solidFill>
              </a:rPr>
              <a:t>@8</a:t>
            </a:r>
            <a:endParaRPr lang="fr-FR" b="1" dirty="0">
              <a:solidFill>
                <a:schemeClr val="tx1">
                  <a:lumMod val="95000"/>
                </a:schemeClr>
              </a:solidFill>
            </a:endParaRPr>
          </a:p>
        </p:txBody>
      </p:sp>
      <p:sp>
        <p:nvSpPr>
          <p:cNvPr id="17" name="TextBox 16">
            <a:extLst>
              <a:ext uri="{FF2B5EF4-FFF2-40B4-BE49-F238E27FC236}">
                <a16:creationId xmlns:a16="http://schemas.microsoft.com/office/drawing/2014/main" id="{0C61A2E2-9643-408C-9D70-9F5AB1854B7C}"/>
              </a:ext>
            </a:extLst>
          </p:cNvPr>
          <p:cNvSpPr txBox="1"/>
          <p:nvPr/>
        </p:nvSpPr>
        <p:spPr>
          <a:xfrm>
            <a:off x="3706460" y="2860884"/>
            <a:ext cx="827241" cy="369332"/>
          </a:xfrm>
          <a:prstGeom prst="rect">
            <a:avLst/>
          </a:prstGeom>
          <a:noFill/>
        </p:spPr>
        <p:txBody>
          <a:bodyPr wrap="square" rtlCol="0">
            <a:spAutoFit/>
          </a:bodyPr>
          <a:lstStyle/>
          <a:p>
            <a:r>
              <a:rPr lang="en-US" b="1" dirty="0">
                <a:solidFill>
                  <a:schemeClr val="tx1">
                    <a:lumMod val="95000"/>
                  </a:schemeClr>
                </a:solidFill>
              </a:rPr>
              <a:t>@6</a:t>
            </a:r>
            <a:endParaRPr lang="fr-FR" b="1" dirty="0">
              <a:solidFill>
                <a:schemeClr val="tx1">
                  <a:lumMod val="95000"/>
                </a:schemeClr>
              </a:solidFill>
            </a:endParaRPr>
          </a:p>
        </p:txBody>
      </p:sp>
      <p:sp>
        <p:nvSpPr>
          <p:cNvPr id="18" name="TextBox 17">
            <a:extLst>
              <a:ext uri="{FF2B5EF4-FFF2-40B4-BE49-F238E27FC236}">
                <a16:creationId xmlns:a16="http://schemas.microsoft.com/office/drawing/2014/main" id="{F72A180A-AF4F-4025-8C6C-425916724AA9}"/>
              </a:ext>
            </a:extLst>
          </p:cNvPr>
          <p:cNvSpPr txBox="1"/>
          <p:nvPr/>
        </p:nvSpPr>
        <p:spPr>
          <a:xfrm>
            <a:off x="2984152" y="2892313"/>
            <a:ext cx="827241" cy="369332"/>
          </a:xfrm>
          <a:prstGeom prst="rect">
            <a:avLst/>
          </a:prstGeom>
          <a:noFill/>
        </p:spPr>
        <p:txBody>
          <a:bodyPr wrap="square" rtlCol="0">
            <a:spAutoFit/>
          </a:bodyPr>
          <a:lstStyle/>
          <a:p>
            <a:r>
              <a:rPr lang="en-US" b="1" dirty="0">
                <a:solidFill>
                  <a:schemeClr val="tx1">
                    <a:lumMod val="95000"/>
                  </a:schemeClr>
                </a:solidFill>
              </a:rPr>
              <a:t>@14</a:t>
            </a:r>
            <a:endParaRPr lang="fr-FR" b="1" dirty="0">
              <a:solidFill>
                <a:schemeClr val="tx1">
                  <a:lumMod val="95000"/>
                </a:schemeClr>
              </a:solidFill>
            </a:endParaRPr>
          </a:p>
        </p:txBody>
      </p:sp>
      <p:sp>
        <p:nvSpPr>
          <p:cNvPr id="19" name="TextBox 18">
            <a:extLst>
              <a:ext uri="{FF2B5EF4-FFF2-40B4-BE49-F238E27FC236}">
                <a16:creationId xmlns:a16="http://schemas.microsoft.com/office/drawing/2014/main" id="{4373DBEA-33A9-4EF1-B3A5-E2B6107E2608}"/>
              </a:ext>
            </a:extLst>
          </p:cNvPr>
          <p:cNvSpPr txBox="1"/>
          <p:nvPr/>
        </p:nvSpPr>
        <p:spPr>
          <a:xfrm>
            <a:off x="1131021" y="5294568"/>
            <a:ext cx="827241" cy="369332"/>
          </a:xfrm>
          <a:prstGeom prst="rect">
            <a:avLst/>
          </a:prstGeom>
          <a:noFill/>
        </p:spPr>
        <p:txBody>
          <a:bodyPr wrap="square" rtlCol="0">
            <a:spAutoFit/>
          </a:bodyPr>
          <a:lstStyle/>
          <a:p>
            <a:r>
              <a:rPr lang="en-US" b="1" dirty="0">
                <a:solidFill>
                  <a:schemeClr val="tx1">
                    <a:lumMod val="95000"/>
                  </a:schemeClr>
                </a:solidFill>
              </a:rPr>
              <a:t>@15</a:t>
            </a:r>
            <a:endParaRPr lang="fr-FR" b="1" dirty="0">
              <a:solidFill>
                <a:schemeClr val="tx1">
                  <a:lumMod val="95000"/>
                </a:schemeClr>
              </a:solidFill>
            </a:endParaRPr>
          </a:p>
        </p:txBody>
      </p:sp>
      <p:sp>
        <p:nvSpPr>
          <p:cNvPr id="20" name="TextBox 19">
            <a:extLst>
              <a:ext uri="{FF2B5EF4-FFF2-40B4-BE49-F238E27FC236}">
                <a16:creationId xmlns:a16="http://schemas.microsoft.com/office/drawing/2014/main" id="{ED9873DB-6C97-4D4C-98C3-2A7BC339766A}"/>
              </a:ext>
            </a:extLst>
          </p:cNvPr>
          <p:cNvSpPr txBox="1"/>
          <p:nvPr/>
        </p:nvSpPr>
        <p:spPr>
          <a:xfrm>
            <a:off x="1853662" y="5294568"/>
            <a:ext cx="827241" cy="369332"/>
          </a:xfrm>
          <a:prstGeom prst="rect">
            <a:avLst/>
          </a:prstGeom>
          <a:noFill/>
        </p:spPr>
        <p:txBody>
          <a:bodyPr wrap="square" rtlCol="0">
            <a:spAutoFit/>
          </a:bodyPr>
          <a:lstStyle/>
          <a:p>
            <a:r>
              <a:rPr lang="en-US" b="1" dirty="0">
                <a:solidFill>
                  <a:schemeClr val="tx1">
                    <a:lumMod val="95000"/>
                  </a:schemeClr>
                </a:solidFill>
              </a:rPr>
              <a:t>@3</a:t>
            </a:r>
            <a:endParaRPr lang="fr-FR" b="1" dirty="0">
              <a:solidFill>
                <a:schemeClr val="tx1">
                  <a:lumMod val="95000"/>
                </a:schemeClr>
              </a:solidFill>
            </a:endParaRPr>
          </a:p>
        </p:txBody>
      </p:sp>
      <p:sp>
        <p:nvSpPr>
          <p:cNvPr id="21" name="TextBox 20">
            <a:extLst>
              <a:ext uri="{FF2B5EF4-FFF2-40B4-BE49-F238E27FC236}">
                <a16:creationId xmlns:a16="http://schemas.microsoft.com/office/drawing/2014/main" id="{32C41D24-453E-442D-9F06-1D4BE61CD906}"/>
              </a:ext>
            </a:extLst>
          </p:cNvPr>
          <p:cNvSpPr txBox="1"/>
          <p:nvPr/>
        </p:nvSpPr>
        <p:spPr>
          <a:xfrm>
            <a:off x="2574919" y="5320371"/>
            <a:ext cx="827241" cy="369332"/>
          </a:xfrm>
          <a:prstGeom prst="rect">
            <a:avLst/>
          </a:prstGeom>
          <a:noFill/>
        </p:spPr>
        <p:txBody>
          <a:bodyPr wrap="square" rtlCol="0">
            <a:spAutoFit/>
          </a:bodyPr>
          <a:lstStyle/>
          <a:p>
            <a:r>
              <a:rPr lang="en-US" b="1" dirty="0">
                <a:solidFill>
                  <a:schemeClr val="tx1">
                    <a:lumMod val="95000"/>
                  </a:schemeClr>
                </a:solidFill>
              </a:rPr>
              <a:t>@11</a:t>
            </a:r>
            <a:endParaRPr lang="fr-FR" b="1" dirty="0">
              <a:solidFill>
                <a:schemeClr val="tx1">
                  <a:lumMod val="95000"/>
                </a:schemeClr>
              </a:solidFill>
            </a:endParaRPr>
          </a:p>
        </p:txBody>
      </p:sp>
      <p:sp>
        <p:nvSpPr>
          <p:cNvPr id="22" name="TextBox 21">
            <a:extLst>
              <a:ext uri="{FF2B5EF4-FFF2-40B4-BE49-F238E27FC236}">
                <a16:creationId xmlns:a16="http://schemas.microsoft.com/office/drawing/2014/main" id="{EA4D00C3-CD65-4993-880D-EC70E9935A99}"/>
              </a:ext>
            </a:extLst>
          </p:cNvPr>
          <p:cNvSpPr txBox="1"/>
          <p:nvPr/>
        </p:nvSpPr>
        <p:spPr>
          <a:xfrm>
            <a:off x="3326189" y="5320371"/>
            <a:ext cx="827241" cy="369332"/>
          </a:xfrm>
          <a:prstGeom prst="rect">
            <a:avLst/>
          </a:prstGeom>
          <a:noFill/>
        </p:spPr>
        <p:txBody>
          <a:bodyPr wrap="square" rtlCol="0">
            <a:spAutoFit/>
          </a:bodyPr>
          <a:lstStyle/>
          <a:p>
            <a:r>
              <a:rPr lang="en-US" b="1" dirty="0">
                <a:solidFill>
                  <a:schemeClr val="tx1">
                    <a:lumMod val="95000"/>
                  </a:schemeClr>
                </a:solidFill>
              </a:rPr>
              <a:t>@1</a:t>
            </a:r>
            <a:endParaRPr lang="fr-FR" b="1" dirty="0">
              <a:solidFill>
                <a:schemeClr val="tx1">
                  <a:lumMod val="95000"/>
                </a:schemeClr>
              </a:solidFill>
            </a:endParaRPr>
          </a:p>
        </p:txBody>
      </p:sp>
      <p:sp>
        <p:nvSpPr>
          <p:cNvPr id="23" name="TextBox 22">
            <a:extLst>
              <a:ext uri="{FF2B5EF4-FFF2-40B4-BE49-F238E27FC236}">
                <a16:creationId xmlns:a16="http://schemas.microsoft.com/office/drawing/2014/main" id="{7661906A-BB10-45AE-AFFB-B5893BAA1E0D}"/>
              </a:ext>
            </a:extLst>
          </p:cNvPr>
          <p:cNvSpPr txBox="1"/>
          <p:nvPr/>
        </p:nvSpPr>
        <p:spPr>
          <a:xfrm>
            <a:off x="4077459" y="5320371"/>
            <a:ext cx="827241" cy="369332"/>
          </a:xfrm>
          <a:prstGeom prst="rect">
            <a:avLst/>
          </a:prstGeom>
          <a:noFill/>
        </p:spPr>
        <p:txBody>
          <a:bodyPr wrap="square" rtlCol="0">
            <a:spAutoFit/>
          </a:bodyPr>
          <a:lstStyle/>
          <a:p>
            <a:r>
              <a:rPr lang="en-US" b="1" dirty="0">
                <a:solidFill>
                  <a:schemeClr val="tx1">
                    <a:lumMod val="95000"/>
                  </a:schemeClr>
                </a:solidFill>
              </a:rPr>
              <a:t>@9</a:t>
            </a:r>
            <a:endParaRPr lang="fr-FR" b="1" dirty="0">
              <a:solidFill>
                <a:schemeClr val="tx1">
                  <a:lumMod val="95000"/>
                </a:schemeClr>
              </a:solidFill>
            </a:endParaRPr>
          </a:p>
        </p:txBody>
      </p:sp>
      <p:sp>
        <p:nvSpPr>
          <p:cNvPr id="24" name="TextBox 23">
            <a:extLst>
              <a:ext uri="{FF2B5EF4-FFF2-40B4-BE49-F238E27FC236}">
                <a16:creationId xmlns:a16="http://schemas.microsoft.com/office/drawing/2014/main" id="{B2F05A94-FC3A-4ED5-A2DE-3536C5242BBF}"/>
              </a:ext>
            </a:extLst>
          </p:cNvPr>
          <p:cNvSpPr txBox="1"/>
          <p:nvPr/>
        </p:nvSpPr>
        <p:spPr>
          <a:xfrm>
            <a:off x="7995492" y="3529752"/>
            <a:ext cx="827241" cy="369332"/>
          </a:xfrm>
          <a:prstGeom prst="rect">
            <a:avLst/>
          </a:prstGeom>
          <a:noFill/>
        </p:spPr>
        <p:txBody>
          <a:bodyPr wrap="square" rtlCol="0">
            <a:spAutoFit/>
          </a:bodyPr>
          <a:lstStyle/>
          <a:p>
            <a:r>
              <a:rPr lang="en-US" b="1" dirty="0">
                <a:solidFill>
                  <a:schemeClr val="tx1">
                    <a:lumMod val="95000"/>
                  </a:schemeClr>
                </a:solidFill>
              </a:rPr>
              <a:t>@13</a:t>
            </a:r>
            <a:endParaRPr lang="fr-FR" b="1" dirty="0">
              <a:solidFill>
                <a:schemeClr val="tx1">
                  <a:lumMod val="95000"/>
                </a:schemeClr>
              </a:solidFill>
            </a:endParaRPr>
          </a:p>
        </p:txBody>
      </p:sp>
      <p:sp>
        <p:nvSpPr>
          <p:cNvPr id="25" name="TextBox 24">
            <a:extLst>
              <a:ext uri="{FF2B5EF4-FFF2-40B4-BE49-F238E27FC236}">
                <a16:creationId xmlns:a16="http://schemas.microsoft.com/office/drawing/2014/main" id="{1C68BD97-2F8F-4A5B-8A5A-17C426B05751}"/>
              </a:ext>
            </a:extLst>
          </p:cNvPr>
          <p:cNvSpPr txBox="1"/>
          <p:nvPr/>
        </p:nvSpPr>
        <p:spPr>
          <a:xfrm>
            <a:off x="9149436" y="3447576"/>
            <a:ext cx="827241" cy="369332"/>
          </a:xfrm>
          <a:prstGeom prst="rect">
            <a:avLst/>
          </a:prstGeom>
          <a:noFill/>
        </p:spPr>
        <p:txBody>
          <a:bodyPr wrap="square" rtlCol="0">
            <a:spAutoFit/>
          </a:bodyPr>
          <a:lstStyle/>
          <a:p>
            <a:r>
              <a:rPr lang="en-US" b="1" dirty="0">
                <a:solidFill>
                  <a:schemeClr val="tx1">
                    <a:lumMod val="95000"/>
                  </a:schemeClr>
                </a:solidFill>
              </a:rPr>
              <a:t>@10</a:t>
            </a:r>
            <a:endParaRPr lang="fr-FR" b="1" dirty="0">
              <a:solidFill>
                <a:schemeClr val="tx1">
                  <a:lumMod val="95000"/>
                </a:schemeClr>
              </a:solidFill>
            </a:endParaRPr>
          </a:p>
        </p:txBody>
      </p:sp>
      <p:sp>
        <p:nvSpPr>
          <p:cNvPr id="26" name="TextBox 25">
            <a:extLst>
              <a:ext uri="{FF2B5EF4-FFF2-40B4-BE49-F238E27FC236}">
                <a16:creationId xmlns:a16="http://schemas.microsoft.com/office/drawing/2014/main" id="{FD6EFE10-8CB0-4CA8-9FE9-1D70F10B1871}"/>
              </a:ext>
            </a:extLst>
          </p:cNvPr>
          <p:cNvSpPr txBox="1"/>
          <p:nvPr/>
        </p:nvSpPr>
        <p:spPr>
          <a:xfrm>
            <a:off x="9976676" y="4090166"/>
            <a:ext cx="827241" cy="369332"/>
          </a:xfrm>
          <a:prstGeom prst="rect">
            <a:avLst/>
          </a:prstGeom>
          <a:noFill/>
        </p:spPr>
        <p:txBody>
          <a:bodyPr wrap="square" rtlCol="0">
            <a:spAutoFit/>
          </a:bodyPr>
          <a:lstStyle/>
          <a:p>
            <a:r>
              <a:rPr lang="en-US" b="1" dirty="0">
                <a:solidFill>
                  <a:schemeClr val="tx1">
                    <a:lumMod val="95000"/>
                  </a:schemeClr>
                </a:solidFill>
              </a:rPr>
              <a:t>@4</a:t>
            </a:r>
            <a:endParaRPr lang="fr-FR" b="1" dirty="0">
              <a:solidFill>
                <a:schemeClr val="tx1">
                  <a:lumMod val="95000"/>
                </a:schemeClr>
              </a:solidFill>
            </a:endParaRPr>
          </a:p>
        </p:txBody>
      </p:sp>
      <p:sp>
        <p:nvSpPr>
          <p:cNvPr id="27" name="TextBox 26">
            <a:extLst>
              <a:ext uri="{FF2B5EF4-FFF2-40B4-BE49-F238E27FC236}">
                <a16:creationId xmlns:a16="http://schemas.microsoft.com/office/drawing/2014/main" id="{68494C28-30F1-43A2-BB3B-76FDB73F8077}"/>
              </a:ext>
            </a:extLst>
          </p:cNvPr>
          <p:cNvSpPr txBox="1"/>
          <p:nvPr/>
        </p:nvSpPr>
        <p:spPr>
          <a:xfrm>
            <a:off x="9563056" y="5168688"/>
            <a:ext cx="827241" cy="369332"/>
          </a:xfrm>
          <a:prstGeom prst="rect">
            <a:avLst/>
          </a:prstGeom>
          <a:noFill/>
        </p:spPr>
        <p:txBody>
          <a:bodyPr wrap="square" rtlCol="0">
            <a:spAutoFit/>
          </a:bodyPr>
          <a:lstStyle/>
          <a:p>
            <a:r>
              <a:rPr lang="en-US" b="1" dirty="0">
                <a:solidFill>
                  <a:schemeClr val="tx1">
                    <a:lumMod val="95000"/>
                  </a:schemeClr>
                </a:solidFill>
              </a:rPr>
              <a:t>@7</a:t>
            </a:r>
            <a:endParaRPr lang="fr-FR" b="1" dirty="0">
              <a:solidFill>
                <a:schemeClr val="tx1">
                  <a:lumMod val="95000"/>
                </a:schemeClr>
              </a:solidFill>
            </a:endParaRPr>
          </a:p>
        </p:txBody>
      </p:sp>
      <p:sp>
        <p:nvSpPr>
          <p:cNvPr id="28" name="TextBox 27">
            <a:extLst>
              <a:ext uri="{FF2B5EF4-FFF2-40B4-BE49-F238E27FC236}">
                <a16:creationId xmlns:a16="http://schemas.microsoft.com/office/drawing/2014/main" id="{FD216E42-21E0-48F7-8287-AF746DBB82B6}"/>
              </a:ext>
            </a:extLst>
          </p:cNvPr>
          <p:cNvSpPr txBox="1"/>
          <p:nvPr/>
        </p:nvSpPr>
        <p:spPr>
          <a:xfrm>
            <a:off x="8694583" y="5766988"/>
            <a:ext cx="827241" cy="369332"/>
          </a:xfrm>
          <a:prstGeom prst="rect">
            <a:avLst/>
          </a:prstGeom>
          <a:noFill/>
        </p:spPr>
        <p:txBody>
          <a:bodyPr wrap="square" rtlCol="0">
            <a:spAutoFit/>
          </a:bodyPr>
          <a:lstStyle/>
          <a:p>
            <a:r>
              <a:rPr lang="en-US" b="1" dirty="0">
                <a:solidFill>
                  <a:schemeClr val="tx1">
                    <a:lumMod val="95000"/>
                  </a:schemeClr>
                </a:solidFill>
              </a:rPr>
              <a:t>@12</a:t>
            </a:r>
            <a:endParaRPr lang="fr-FR" b="1" dirty="0">
              <a:solidFill>
                <a:schemeClr val="tx1">
                  <a:lumMod val="95000"/>
                </a:schemeClr>
              </a:solidFill>
            </a:endParaRPr>
          </a:p>
        </p:txBody>
      </p:sp>
      <p:sp>
        <p:nvSpPr>
          <p:cNvPr id="29" name="TextBox 28">
            <a:extLst>
              <a:ext uri="{FF2B5EF4-FFF2-40B4-BE49-F238E27FC236}">
                <a16:creationId xmlns:a16="http://schemas.microsoft.com/office/drawing/2014/main" id="{1FE6A500-B51E-446B-AA21-94236BB50FD5}"/>
              </a:ext>
            </a:extLst>
          </p:cNvPr>
          <p:cNvSpPr txBox="1"/>
          <p:nvPr/>
        </p:nvSpPr>
        <p:spPr>
          <a:xfrm>
            <a:off x="7964340" y="5214206"/>
            <a:ext cx="827241" cy="369332"/>
          </a:xfrm>
          <a:prstGeom prst="rect">
            <a:avLst/>
          </a:prstGeom>
          <a:noFill/>
        </p:spPr>
        <p:txBody>
          <a:bodyPr wrap="square" rtlCol="0">
            <a:spAutoFit/>
          </a:bodyPr>
          <a:lstStyle/>
          <a:p>
            <a:r>
              <a:rPr lang="en-US" b="1" dirty="0">
                <a:solidFill>
                  <a:schemeClr val="tx1">
                    <a:lumMod val="95000"/>
                  </a:schemeClr>
                </a:solidFill>
              </a:rPr>
              <a:t>@5</a:t>
            </a:r>
            <a:endParaRPr lang="fr-FR" b="1" dirty="0">
              <a:solidFill>
                <a:schemeClr val="tx1">
                  <a:lumMod val="95000"/>
                </a:schemeClr>
              </a:solidFill>
            </a:endParaRPr>
          </a:p>
        </p:txBody>
      </p:sp>
      <p:sp>
        <p:nvSpPr>
          <p:cNvPr id="30" name="TextBox 29">
            <a:extLst>
              <a:ext uri="{FF2B5EF4-FFF2-40B4-BE49-F238E27FC236}">
                <a16:creationId xmlns:a16="http://schemas.microsoft.com/office/drawing/2014/main" id="{4329A646-62E9-434C-AA72-750CD41DC43D}"/>
              </a:ext>
            </a:extLst>
          </p:cNvPr>
          <p:cNvSpPr txBox="1"/>
          <p:nvPr/>
        </p:nvSpPr>
        <p:spPr>
          <a:xfrm>
            <a:off x="1518285" y="3129846"/>
            <a:ext cx="827241" cy="369332"/>
          </a:xfrm>
          <a:prstGeom prst="rect">
            <a:avLst/>
          </a:prstGeom>
          <a:noFill/>
        </p:spPr>
        <p:txBody>
          <a:bodyPr wrap="square" rtlCol="0">
            <a:spAutoFit/>
          </a:bodyPr>
          <a:lstStyle/>
          <a:p>
            <a:r>
              <a:rPr lang="en-US" b="1" dirty="0">
                <a:solidFill>
                  <a:srgbClr val="FFFF00"/>
                </a:solidFill>
              </a:rPr>
              <a:t>@1</a:t>
            </a:r>
            <a:endParaRPr lang="fr-FR" b="1" dirty="0">
              <a:solidFill>
                <a:srgbClr val="FFFF00"/>
              </a:solidFill>
            </a:endParaRPr>
          </a:p>
        </p:txBody>
      </p:sp>
      <p:sp>
        <p:nvSpPr>
          <p:cNvPr id="31" name="TextBox 30">
            <a:extLst>
              <a:ext uri="{FF2B5EF4-FFF2-40B4-BE49-F238E27FC236}">
                <a16:creationId xmlns:a16="http://schemas.microsoft.com/office/drawing/2014/main" id="{EC7FE4E2-EAF6-43BA-93F0-66BA5A17275F}"/>
              </a:ext>
            </a:extLst>
          </p:cNvPr>
          <p:cNvSpPr txBox="1"/>
          <p:nvPr/>
        </p:nvSpPr>
        <p:spPr>
          <a:xfrm>
            <a:off x="2262082" y="3129846"/>
            <a:ext cx="827241" cy="369332"/>
          </a:xfrm>
          <a:prstGeom prst="rect">
            <a:avLst/>
          </a:prstGeom>
          <a:noFill/>
        </p:spPr>
        <p:txBody>
          <a:bodyPr wrap="square" rtlCol="0">
            <a:spAutoFit/>
          </a:bodyPr>
          <a:lstStyle/>
          <a:p>
            <a:r>
              <a:rPr lang="en-US" b="1" dirty="0">
                <a:solidFill>
                  <a:srgbClr val="FFFF00"/>
                </a:solidFill>
              </a:rPr>
              <a:t>@2</a:t>
            </a:r>
            <a:endParaRPr lang="fr-FR" b="1" dirty="0">
              <a:solidFill>
                <a:srgbClr val="FFFF00"/>
              </a:solidFill>
            </a:endParaRPr>
          </a:p>
        </p:txBody>
      </p:sp>
      <p:sp>
        <p:nvSpPr>
          <p:cNvPr id="32" name="TextBox 31">
            <a:extLst>
              <a:ext uri="{FF2B5EF4-FFF2-40B4-BE49-F238E27FC236}">
                <a16:creationId xmlns:a16="http://schemas.microsoft.com/office/drawing/2014/main" id="{0A9020CD-FB4A-4CB3-8192-3954B86A99FD}"/>
              </a:ext>
            </a:extLst>
          </p:cNvPr>
          <p:cNvSpPr txBox="1"/>
          <p:nvPr/>
        </p:nvSpPr>
        <p:spPr>
          <a:xfrm>
            <a:off x="2996757" y="3129846"/>
            <a:ext cx="827241" cy="369332"/>
          </a:xfrm>
          <a:prstGeom prst="rect">
            <a:avLst/>
          </a:prstGeom>
          <a:noFill/>
        </p:spPr>
        <p:txBody>
          <a:bodyPr wrap="square" rtlCol="0">
            <a:spAutoFit/>
          </a:bodyPr>
          <a:lstStyle/>
          <a:p>
            <a:r>
              <a:rPr lang="en-US" b="1" dirty="0">
                <a:solidFill>
                  <a:srgbClr val="FFFF00"/>
                </a:solidFill>
              </a:rPr>
              <a:t>@3</a:t>
            </a:r>
            <a:endParaRPr lang="fr-FR" b="1" dirty="0">
              <a:solidFill>
                <a:srgbClr val="FFFF00"/>
              </a:solidFill>
            </a:endParaRPr>
          </a:p>
        </p:txBody>
      </p:sp>
      <p:sp>
        <p:nvSpPr>
          <p:cNvPr id="33" name="TextBox 32">
            <a:extLst>
              <a:ext uri="{FF2B5EF4-FFF2-40B4-BE49-F238E27FC236}">
                <a16:creationId xmlns:a16="http://schemas.microsoft.com/office/drawing/2014/main" id="{1F77BB89-0C4E-4A18-9232-3672A5216C69}"/>
              </a:ext>
            </a:extLst>
          </p:cNvPr>
          <p:cNvSpPr txBox="1"/>
          <p:nvPr/>
        </p:nvSpPr>
        <p:spPr>
          <a:xfrm>
            <a:off x="3740554" y="3129846"/>
            <a:ext cx="827241" cy="369332"/>
          </a:xfrm>
          <a:prstGeom prst="rect">
            <a:avLst/>
          </a:prstGeom>
          <a:noFill/>
        </p:spPr>
        <p:txBody>
          <a:bodyPr wrap="square" rtlCol="0">
            <a:spAutoFit/>
          </a:bodyPr>
          <a:lstStyle/>
          <a:p>
            <a:r>
              <a:rPr lang="en-US" b="1" dirty="0">
                <a:solidFill>
                  <a:srgbClr val="FFFF00"/>
                </a:solidFill>
              </a:rPr>
              <a:t>@4</a:t>
            </a:r>
            <a:endParaRPr lang="fr-FR" b="1" dirty="0">
              <a:solidFill>
                <a:srgbClr val="FFFF00"/>
              </a:solidFill>
            </a:endParaRPr>
          </a:p>
        </p:txBody>
      </p:sp>
      <p:sp>
        <p:nvSpPr>
          <p:cNvPr id="34" name="TextBox 33">
            <a:extLst>
              <a:ext uri="{FF2B5EF4-FFF2-40B4-BE49-F238E27FC236}">
                <a16:creationId xmlns:a16="http://schemas.microsoft.com/office/drawing/2014/main" id="{A72E9D67-C380-47B3-8305-F7B65A8C7C64}"/>
              </a:ext>
            </a:extLst>
          </p:cNvPr>
          <p:cNvSpPr txBox="1"/>
          <p:nvPr/>
        </p:nvSpPr>
        <p:spPr>
          <a:xfrm>
            <a:off x="1112230" y="5004753"/>
            <a:ext cx="827241" cy="369332"/>
          </a:xfrm>
          <a:prstGeom prst="rect">
            <a:avLst/>
          </a:prstGeom>
          <a:noFill/>
        </p:spPr>
        <p:txBody>
          <a:bodyPr wrap="square" rtlCol="0">
            <a:spAutoFit/>
          </a:bodyPr>
          <a:lstStyle/>
          <a:p>
            <a:r>
              <a:rPr lang="en-US" b="1" dirty="0">
                <a:solidFill>
                  <a:srgbClr val="FFFF00"/>
                </a:solidFill>
              </a:rPr>
              <a:t>@5</a:t>
            </a:r>
            <a:endParaRPr lang="fr-FR" b="1" dirty="0">
              <a:solidFill>
                <a:srgbClr val="FFFF00"/>
              </a:solidFill>
            </a:endParaRPr>
          </a:p>
        </p:txBody>
      </p:sp>
      <p:sp>
        <p:nvSpPr>
          <p:cNvPr id="35" name="TextBox 34">
            <a:extLst>
              <a:ext uri="{FF2B5EF4-FFF2-40B4-BE49-F238E27FC236}">
                <a16:creationId xmlns:a16="http://schemas.microsoft.com/office/drawing/2014/main" id="{BECC560A-BDC4-4363-95D5-F05361353998}"/>
              </a:ext>
            </a:extLst>
          </p:cNvPr>
          <p:cNvSpPr txBox="1"/>
          <p:nvPr/>
        </p:nvSpPr>
        <p:spPr>
          <a:xfrm>
            <a:off x="1848461" y="5004753"/>
            <a:ext cx="827241" cy="369332"/>
          </a:xfrm>
          <a:prstGeom prst="rect">
            <a:avLst/>
          </a:prstGeom>
          <a:noFill/>
        </p:spPr>
        <p:txBody>
          <a:bodyPr wrap="square" rtlCol="0">
            <a:spAutoFit/>
          </a:bodyPr>
          <a:lstStyle/>
          <a:p>
            <a:r>
              <a:rPr lang="en-US" b="1" dirty="0">
                <a:solidFill>
                  <a:srgbClr val="FFFF00"/>
                </a:solidFill>
              </a:rPr>
              <a:t>@6</a:t>
            </a:r>
            <a:endParaRPr lang="fr-FR" b="1" dirty="0">
              <a:solidFill>
                <a:srgbClr val="FFFF00"/>
              </a:solidFill>
            </a:endParaRPr>
          </a:p>
        </p:txBody>
      </p:sp>
      <p:sp>
        <p:nvSpPr>
          <p:cNvPr id="36" name="TextBox 35">
            <a:extLst>
              <a:ext uri="{FF2B5EF4-FFF2-40B4-BE49-F238E27FC236}">
                <a16:creationId xmlns:a16="http://schemas.microsoft.com/office/drawing/2014/main" id="{531AED93-04C8-4CCA-9E39-A3739C8895D6}"/>
              </a:ext>
            </a:extLst>
          </p:cNvPr>
          <p:cNvSpPr txBox="1"/>
          <p:nvPr/>
        </p:nvSpPr>
        <p:spPr>
          <a:xfrm>
            <a:off x="2586335" y="5004753"/>
            <a:ext cx="827241" cy="369332"/>
          </a:xfrm>
          <a:prstGeom prst="rect">
            <a:avLst/>
          </a:prstGeom>
          <a:noFill/>
        </p:spPr>
        <p:txBody>
          <a:bodyPr wrap="square" rtlCol="0">
            <a:spAutoFit/>
          </a:bodyPr>
          <a:lstStyle/>
          <a:p>
            <a:r>
              <a:rPr lang="en-US" b="1" dirty="0">
                <a:solidFill>
                  <a:srgbClr val="FFFF00"/>
                </a:solidFill>
              </a:rPr>
              <a:t>@7</a:t>
            </a:r>
            <a:endParaRPr lang="fr-FR" b="1" dirty="0">
              <a:solidFill>
                <a:srgbClr val="FFFF00"/>
              </a:solidFill>
            </a:endParaRPr>
          </a:p>
        </p:txBody>
      </p:sp>
      <p:sp>
        <p:nvSpPr>
          <p:cNvPr id="37" name="TextBox 36">
            <a:extLst>
              <a:ext uri="{FF2B5EF4-FFF2-40B4-BE49-F238E27FC236}">
                <a16:creationId xmlns:a16="http://schemas.microsoft.com/office/drawing/2014/main" id="{9C58492F-52FF-4B2D-BC00-B69F123B9F98}"/>
              </a:ext>
            </a:extLst>
          </p:cNvPr>
          <p:cNvSpPr txBox="1"/>
          <p:nvPr/>
        </p:nvSpPr>
        <p:spPr>
          <a:xfrm>
            <a:off x="3339585" y="5004753"/>
            <a:ext cx="827241" cy="369332"/>
          </a:xfrm>
          <a:prstGeom prst="rect">
            <a:avLst/>
          </a:prstGeom>
          <a:noFill/>
        </p:spPr>
        <p:txBody>
          <a:bodyPr wrap="square" rtlCol="0">
            <a:spAutoFit/>
          </a:bodyPr>
          <a:lstStyle/>
          <a:p>
            <a:r>
              <a:rPr lang="en-US" b="1" dirty="0">
                <a:solidFill>
                  <a:srgbClr val="FFFF00"/>
                </a:solidFill>
              </a:rPr>
              <a:t>@8</a:t>
            </a:r>
            <a:endParaRPr lang="fr-FR" b="1" dirty="0">
              <a:solidFill>
                <a:srgbClr val="FFFF00"/>
              </a:solidFill>
            </a:endParaRPr>
          </a:p>
        </p:txBody>
      </p:sp>
      <p:sp>
        <p:nvSpPr>
          <p:cNvPr id="38" name="TextBox 37">
            <a:extLst>
              <a:ext uri="{FF2B5EF4-FFF2-40B4-BE49-F238E27FC236}">
                <a16:creationId xmlns:a16="http://schemas.microsoft.com/office/drawing/2014/main" id="{8BF13BEE-C64C-4875-8A0A-B7D0D188D74A}"/>
              </a:ext>
            </a:extLst>
          </p:cNvPr>
          <p:cNvSpPr txBox="1"/>
          <p:nvPr/>
        </p:nvSpPr>
        <p:spPr>
          <a:xfrm>
            <a:off x="4077459" y="5004753"/>
            <a:ext cx="827241" cy="369332"/>
          </a:xfrm>
          <a:prstGeom prst="rect">
            <a:avLst/>
          </a:prstGeom>
          <a:noFill/>
        </p:spPr>
        <p:txBody>
          <a:bodyPr wrap="square" rtlCol="0">
            <a:spAutoFit/>
          </a:bodyPr>
          <a:lstStyle/>
          <a:p>
            <a:r>
              <a:rPr lang="en-US" b="1" dirty="0">
                <a:solidFill>
                  <a:srgbClr val="FFFF00"/>
                </a:solidFill>
              </a:rPr>
              <a:t>@9</a:t>
            </a:r>
            <a:endParaRPr lang="fr-FR" b="1" dirty="0">
              <a:solidFill>
                <a:srgbClr val="FFFF00"/>
              </a:solidFill>
            </a:endParaRPr>
          </a:p>
        </p:txBody>
      </p:sp>
      <p:sp>
        <p:nvSpPr>
          <p:cNvPr id="39" name="Content Placeholder 2">
            <a:extLst>
              <a:ext uri="{FF2B5EF4-FFF2-40B4-BE49-F238E27FC236}">
                <a16:creationId xmlns:a16="http://schemas.microsoft.com/office/drawing/2014/main" id="{18829C41-D924-4B33-A5D7-551892ACA1A7}"/>
              </a:ext>
            </a:extLst>
          </p:cNvPr>
          <p:cNvSpPr txBox="1">
            <a:spLocks/>
          </p:cNvSpPr>
          <p:nvPr/>
        </p:nvSpPr>
        <p:spPr>
          <a:xfrm>
            <a:off x="875201" y="1908364"/>
            <a:ext cx="10540512" cy="7626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err="1"/>
              <a:t>Problème</a:t>
            </a:r>
            <a:r>
              <a:rPr lang="en-US" dirty="0"/>
              <a:t> 2 : comment </a:t>
            </a:r>
            <a:r>
              <a:rPr lang="en-US" dirty="0" err="1"/>
              <a:t>disons</a:t>
            </a:r>
            <a:r>
              <a:rPr lang="en-US" dirty="0"/>
              <a:t> </a:t>
            </a:r>
            <a:r>
              <a:rPr lang="en-US" dirty="0">
                <a:solidFill>
                  <a:srgbClr val="FFFF00"/>
                </a:solidFill>
              </a:rPr>
              <a:t>@2</a:t>
            </a:r>
            <a:r>
              <a:rPr lang="en-US" dirty="0"/>
              <a:t> (</a:t>
            </a:r>
            <a:r>
              <a:rPr lang="en-US" b="1" dirty="0">
                <a:solidFill>
                  <a:schemeClr val="tx1">
                    <a:lumMod val="95000"/>
                  </a:schemeClr>
                </a:solidFill>
              </a:rPr>
              <a:t>@8</a:t>
            </a:r>
            <a:r>
              <a:rPr lang="en-US" dirty="0"/>
              <a:t>) </a:t>
            </a:r>
            <a:r>
              <a:rPr lang="en-US" dirty="0" err="1"/>
              <a:t>peut-il</a:t>
            </a:r>
            <a:r>
              <a:rPr lang="en-US" dirty="0"/>
              <a:t> </a:t>
            </a:r>
            <a:r>
              <a:rPr lang="en-US" dirty="0" err="1"/>
              <a:t>envoyer</a:t>
            </a:r>
            <a:r>
              <a:rPr lang="en-US" dirty="0"/>
              <a:t> un message à </a:t>
            </a:r>
            <a:r>
              <a:rPr lang="en-US" b="1" dirty="0">
                <a:solidFill>
                  <a:schemeClr val="bg2">
                    <a:lumMod val="60000"/>
                    <a:lumOff val="40000"/>
                  </a:schemeClr>
                </a:solidFill>
              </a:rPr>
              <a:t>@6</a:t>
            </a:r>
            <a:r>
              <a:rPr lang="en-US" dirty="0">
                <a:solidFill>
                  <a:srgbClr val="FFFF00"/>
                </a:solidFill>
              </a:rPr>
              <a:t> </a:t>
            </a:r>
            <a:r>
              <a:rPr lang="en-US" dirty="0"/>
              <a:t>(</a:t>
            </a:r>
            <a:r>
              <a:rPr lang="en-US" b="1" dirty="0">
                <a:solidFill>
                  <a:schemeClr val="tx1">
                    <a:lumMod val="95000"/>
                  </a:schemeClr>
                </a:solidFill>
              </a:rPr>
              <a:t>@5</a:t>
            </a:r>
            <a:r>
              <a:rPr lang="en-US" dirty="0"/>
              <a:t>) ?</a:t>
            </a:r>
            <a:endParaRPr lang="fr-FR" dirty="0"/>
          </a:p>
        </p:txBody>
      </p:sp>
      <p:sp>
        <p:nvSpPr>
          <p:cNvPr id="3" name="Arrow: Curved Down 2">
            <a:extLst>
              <a:ext uri="{FF2B5EF4-FFF2-40B4-BE49-F238E27FC236}">
                <a16:creationId xmlns:a16="http://schemas.microsoft.com/office/drawing/2014/main" id="{8CB5DCEF-DAF9-41DF-8A0D-1807DFF897CB}"/>
              </a:ext>
            </a:extLst>
          </p:cNvPr>
          <p:cNvSpPr/>
          <p:nvPr/>
        </p:nvSpPr>
        <p:spPr>
          <a:xfrm rot="1955974">
            <a:off x="2815567" y="3776823"/>
            <a:ext cx="3006783" cy="9595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TextBox 39">
            <a:extLst>
              <a:ext uri="{FF2B5EF4-FFF2-40B4-BE49-F238E27FC236}">
                <a16:creationId xmlns:a16="http://schemas.microsoft.com/office/drawing/2014/main" id="{AD5AA754-1F3D-41B6-BF50-A03F9DBE4465}"/>
              </a:ext>
            </a:extLst>
          </p:cNvPr>
          <p:cNvSpPr txBox="1"/>
          <p:nvPr/>
        </p:nvSpPr>
        <p:spPr>
          <a:xfrm>
            <a:off x="4897505" y="3569327"/>
            <a:ext cx="901933" cy="584775"/>
          </a:xfrm>
          <a:prstGeom prst="rect">
            <a:avLst/>
          </a:prstGeom>
          <a:noFill/>
        </p:spPr>
        <p:txBody>
          <a:bodyPr wrap="square" rtlCol="0">
            <a:spAutoFit/>
          </a:bodyPr>
          <a:lstStyle/>
          <a:p>
            <a:r>
              <a:rPr lang="en-US" sz="3200" b="1" dirty="0">
                <a:solidFill>
                  <a:srgbClr val="FF0000"/>
                </a:solidFill>
              </a:rPr>
              <a:t>1</a:t>
            </a:r>
            <a:endParaRPr lang="fr-FR" sz="3200" b="1" dirty="0">
              <a:solidFill>
                <a:srgbClr val="FF0000"/>
              </a:solidFill>
            </a:endParaRPr>
          </a:p>
        </p:txBody>
      </p:sp>
      <p:sp>
        <p:nvSpPr>
          <p:cNvPr id="41" name="Arrow: Curved Down 40">
            <a:extLst>
              <a:ext uri="{FF2B5EF4-FFF2-40B4-BE49-F238E27FC236}">
                <a16:creationId xmlns:a16="http://schemas.microsoft.com/office/drawing/2014/main" id="{420B255F-F61F-437E-AF09-088531D41D61}"/>
              </a:ext>
            </a:extLst>
          </p:cNvPr>
          <p:cNvSpPr/>
          <p:nvPr/>
        </p:nvSpPr>
        <p:spPr>
          <a:xfrm rot="19791847">
            <a:off x="5769352" y="4553174"/>
            <a:ext cx="2149648" cy="721301"/>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TextBox 41">
            <a:extLst>
              <a:ext uri="{FF2B5EF4-FFF2-40B4-BE49-F238E27FC236}">
                <a16:creationId xmlns:a16="http://schemas.microsoft.com/office/drawing/2014/main" id="{59B3A0AE-5D29-46C1-9DA6-365AD5493543}"/>
              </a:ext>
            </a:extLst>
          </p:cNvPr>
          <p:cNvSpPr txBox="1"/>
          <p:nvPr/>
        </p:nvSpPr>
        <p:spPr>
          <a:xfrm>
            <a:off x="6247905" y="4090166"/>
            <a:ext cx="901933" cy="584775"/>
          </a:xfrm>
          <a:prstGeom prst="rect">
            <a:avLst/>
          </a:prstGeom>
          <a:noFill/>
        </p:spPr>
        <p:txBody>
          <a:bodyPr wrap="square" rtlCol="0">
            <a:spAutoFit/>
          </a:bodyPr>
          <a:lstStyle/>
          <a:p>
            <a:r>
              <a:rPr lang="en-US" sz="3200" b="1" dirty="0">
                <a:solidFill>
                  <a:srgbClr val="00B050"/>
                </a:solidFill>
              </a:rPr>
              <a:t>2</a:t>
            </a:r>
            <a:endParaRPr lang="fr-FR" sz="3200" b="1" dirty="0">
              <a:solidFill>
                <a:srgbClr val="00B050"/>
              </a:solidFill>
            </a:endParaRPr>
          </a:p>
        </p:txBody>
      </p:sp>
      <p:sp>
        <p:nvSpPr>
          <p:cNvPr id="43" name="TextBox 42">
            <a:extLst>
              <a:ext uri="{FF2B5EF4-FFF2-40B4-BE49-F238E27FC236}">
                <a16:creationId xmlns:a16="http://schemas.microsoft.com/office/drawing/2014/main" id="{36F8CBCA-2105-49A8-94D8-45C5904A44A0}"/>
              </a:ext>
            </a:extLst>
          </p:cNvPr>
          <p:cNvSpPr txBox="1"/>
          <p:nvPr/>
        </p:nvSpPr>
        <p:spPr>
          <a:xfrm>
            <a:off x="5154962" y="5635871"/>
            <a:ext cx="827241" cy="369332"/>
          </a:xfrm>
          <a:prstGeom prst="rect">
            <a:avLst/>
          </a:prstGeom>
          <a:noFill/>
        </p:spPr>
        <p:txBody>
          <a:bodyPr wrap="square" rtlCol="0">
            <a:spAutoFit/>
          </a:bodyPr>
          <a:lstStyle/>
          <a:p>
            <a:r>
              <a:rPr lang="en-US" b="1" dirty="0">
                <a:solidFill>
                  <a:srgbClr val="FFFF00"/>
                </a:solidFill>
              </a:rPr>
              <a:t>@10</a:t>
            </a:r>
            <a:endParaRPr lang="fr-FR" b="1" dirty="0">
              <a:solidFill>
                <a:srgbClr val="FFFF00"/>
              </a:solidFill>
            </a:endParaRPr>
          </a:p>
        </p:txBody>
      </p:sp>
      <p:sp>
        <p:nvSpPr>
          <p:cNvPr id="44" name="TextBox 43">
            <a:extLst>
              <a:ext uri="{FF2B5EF4-FFF2-40B4-BE49-F238E27FC236}">
                <a16:creationId xmlns:a16="http://schemas.microsoft.com/office/drawing/2014/main" id="{2CB25CFE-ADB3-4A8A-8E52-BF21558FEC08}"/>
              </a:ext>
            </a:extLst>
          </p:cNvPr>
          <p:cNvSpPr txBox="1"/>
          <p:nvPr/>
        </p:nvSpPr>
        <p:spPr>
          <a:xfrm>
            <a:off x="6322597" y="5672541"/>
            <a:ext cx="827241" cy="369332"/>
          </a:xfrm>
          <a:prstGeom prst="rect">
            <a:avLst/>
          </a:prstGeom>
          <a:noFill/>
        </p:spPr>
        <p:txBody>
          <a:bodyPr wrap="square" rtlCol="0">
            <a:spAutoFit/>
          </a:bodyPr>
          <a:lstStyle/>
          <a:p>
            <a:r>
              <a:rPr lang="en-US" b="1" dirty="0">
                <a:solidFill>
                  <a:schemeClr val="bg2">
                    <a:lumMod val="60000"/>
                    <a:lumOff val="40000"/>
                  </a:schemeClr>
                </a:solidFill>
              </a:rPr>
              <a:t>@7</a:t>
            </a:r>
            <a:endParaRPr lang="fr-FR" b="1" dirty="0">
              <a:solidFill>
                <a:schemeClr val="bg2">
                  <a:lumMod val="60000"/>
                  <a:lumOff val="40000"/>
                </a:schemeClr>
              </a:solidFill>
            </a:endParaRPr>
          </a:p>
        </p:txBody>
      </p:sp>
      <p:sp>
        <p:nvSpPr>
          <p:cNvPr id="45" name="TextBox 44">
            <a:extLst>
              <a:ext uri="{FF2B5EF4-FFF2-40B4-BE49-F238E27FC236}">
                <a16:creationId xmlns:a16="http://schemas.microsoft.com/office/drawing/2014/main" id="{F4EFFF5D-391A-4C04-A097-F47614CFB688}"/>
              </a:ext>
            </a:extLst>
          </p:cNvPr>
          <p:cNvSpPr txBox="1"/>
          <p:nvPr/>
        </p:nvSpPr>
        <p:spPr>
          <a:xfrm>
            <a:off x="10458445" y="542947"/>
            <a:ext cx="714375" cy="600164"/>
          </a:xfrm>
          <a:prstGeom prst="rect">
            <a:avLst/>
          </a:prstGeom>
          <a:noFill/>
        </p:spPr>
        <p:txBody>
          <a:bodyPr wrap="square" rtlCol="0">
            <a:spAutoFit/>
          </a:bodyPr>
          <a:lstStyle/>
          <a:p>
            <a:r>
              <a:rPr lang="en-US" sz="3300" dirty="0"/>
              <a:t>36</a:t>
            </a:r>
            <a:endParaRPr lang="fr-FR" sz="3300" dirty="0"/>
          </a:p>
        </p:txBody>
      </p:sp>
    </p:spTree>
    <p:extLst>
      <p:ext uri="{BB962C8B-B14F-4D97-AF65-F5344CB8AC3E}">
        <p14:creationId xmlns:p14="http://schemas.microsoft.com/office/powerpoint/2010/main" val="3003642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C474-25D5-4238-A857-14200D6441F0}"/>
              </a:ext>
            </a:extLst>
          </p:cNvPr>
          <p:cNvSpPr>
            <a:spLocks noGrp="1"/>
          </p:cNvSpPr>
          <p:nvPr>
            <p:ph type="title"/>
          </p:nvPr>
        </p:nvSpPr>
        <p:spPr/>
        <p:txBody>
          <a:bodyPr/>
          <a:lstStyle/>
          <a:p>
            <a:r>
              <a:rPr lang="en-US" dirty="0"/>
              <a:t>Transmission inter-</a:t>
            </a:r>
            <a:r>
              <a:rPr lang="en-US" dirty="0" err="1"/>
              <a:t>réseaux</a:t>
            </a:r>
            <a:endParaRPr lang="fr-FR" dirty="0"/>
          </a:p>
        </p:txBody>
      </p:sp>
      <p:sp>
        <p:nvSpPr>
          <p:cNvPr id="3" name="Content Placeholder 2">
            <a:extLst>
              <a:ext uri="{FF2B5EF4-FFF2-40B4-BE49-F238E27FC236}">
                <a16:creationId xmlns:a16="http://schemas.microsoft.com/office/drawing/2014/main" id="{9844664F-D368-4D74-99D2-56B9EF751107}"/>
              </a:ext>
            </a:extLst>
          </p:cNvPr>
          <p:cNvSpPr>
            <a:spLocks noGrp="1"/>
          </p:cNvSpPr>
          <p:nvPr>
            <p:ph idx="1"/>
          </p:nvPr>
        </p:nvSpPr>
        <p:spPr>
          <a:xfrm>
            <a:off x="1104293" y="1910398"/>
            <a:ext cx="8946541" cy="4195481"/>
          </a:xfrm>
        </p:spPr>
        <p:txBody>
          <a:bodyPr/>
          <a:lstStyle/>
          <a:p>
            <a:r>
              <a:rPr lang="en-US" dirty="0"/>
              <a:t>Deux </a:t>
            </a:r>
            <a:r>
              <a:rPr lang="en-US" dirty="0" err="1"/>
              <a:t>étapes</a:t>
            </a:r>
            <a:r>
              <a:rPr lang="en-US" dirty="0"/>
              <a:t> de transmission, les </a:t>
            </a:r>
            <a:r>
              <a:rPr lang="en-US" dirty="0" err="1"/>
              <a:t>deux</a:t>
            </a:r>
            <a:r>
              <a:rPr lang="en-US" dirty="0"/>
              <a:t> intra-</a:t>
            </a:r>
            <a:r>
              <a:rPr lang="en-US" dirty="0" err="1"/>
              <a:t>réseau</a:t>
            </a:r>
            <a:endParaRPr lang="en-US" dirty="0"/>
          </a:p>
          <a:p>
            <a:r>
              <a:rPr lang="en-US" dirty="0" err="1"/>
              <a:t>Utilisation</a:t>
            </a:r>
            <a:r>
              <a:rPr lang="en-US" dirty="0"/>
              <a:t> du </a:t>
            </a:r>
            <a:r>
              <a:rPr lang="en-US" dirty="0" err="1"/>
              <a:t>protocole</a:t>
            </a:r>
            <a:r>
              <a:rPr lang="en-US" dirty="0"/>
              <a:t> IP pour </a:t>
            </a:r>
            <a:r>
              <a:rPr lang="en-US" dirty="0" err="1"/>
              <a:t>l'encapsulation</a:t>
            </a:r>
            <a:r>
              <a:rPr lang="en-US" dirty="0"/>
              <a:t> à la </a:t>
            </a:r>
            <a:r>
              <a:rPr lang="en-US" dirty="0" err="1"/>
              <a:t>couche</a:t>
            </a:r>
            <a:r>
              <a:rPr lang="en-US" dirty="0"/>
              <a:t> 3 </a:t>
            </a:r>
          </a:p>
        </p:txBody>
      </p:sp>
      <p:sp>
        <p:nvSpPr>
          <p:cNvPr id="4" name="TextBox 3">
            <a:extLst>
              <a:ext uri="{FF2B5EF4-FFF2-40B4-BE49-F238E27FC236}">
                <a16:creationId xmlns:a16="http://schemas.microsoft.com/office/drawing/2014/main" id="{C942F98D-BCB8-41EF-8BCD-F9669A48B845}"/>
              </a:ext>
            </a:extLst>
          </p:cNvPr>
          <p:cNvSpPr txBox="1"/>
          <p:nvPr/>
        </p:nvSpPr>
        <p:spPr>
          <a:xfrm>
            <a:off x="10458445" y="542947"/>
            <a:ext cx="714375" cy="600164"/>
          </a:xfrm>
          <a:prstGeom prst="rect">
            <a:avLst/>
          </a:prstGeom>
          <a:noFill/>
        </p:spPr>
        <p:txBody>
          <a:bodyPr wrap="square" rtlCol="0">
            <a:spAutoFit/>
          </a:bodyPr>
          <a:lstStyle/>
          <a:p>
            <a:r>
              <a:rPr lang="en-US" sz="3300" dirty="0"/>
              <a:t>37</a:t>
            </a:r>
            <a:endParaRPr lang="fr-FR" sz="3300" dirty="0"/>
          </a:p>
        </p:txBody>
      </p:sp>
      <p:sp>
        <p:nvSpPr>
          <p:cNvPr id="5" name="Rectangle 4">
            <a:extLst>
              <a:ext uri="{FF2B5EF4-FFF2-40B4-BE49-F238E27FC236}">
                <a16:creationId xmlns:a16="http://schemas.microsoft.com/office/drawing/2014/main" id="{087B6CE3-BD68-4166-8636-F991577BC81E}"/>
              </a:ext>
            </a:extLst>
          </p:cNvPr>
          <p:cNvSpPr/>
          <p:nvPr/>
        </p:nvSpPr>
        <p:spPr>
          <a:xfrm>
            <a:off x="6666534" y="4957535"/>
            <a:ext cx="1778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Données</a:t>
            </a:r>
            <a:r>
              <a:rPr lang="en-US" dirty="0"/>
              <a:t> </a:t>
            </a:r>
          </a:p>
          <a:p>
            <a:pPr algn="ctr"/>
            <a:r>
              <a:rPr lang="en-US" dirty="0"/>
              <a:t>(+ padding)</a:t>
            </a:r>
            <a:endParaRPr lang="fr-FR" dirty="0"/>
          </a:p>
        </p:txBody>
      </p:sp>
      <p:sp>
        <p:nvSpPr>
          <p:cNvPr id="6" name="Rectangle 5">
            <a:extLst>
              <a:ext uri="{FF2B5EF4-FFF2-40B4-BE49-F238E27FC236}">
                <a16:creationId xmlns:a16="http://schemas.microsoft.com/office/drawing/2014/main" id="{9E9F0D2F-E859-413B-AE39-2D63B1E800EE}"/>
              </a:ext>
            </a:extLst>
          </p:cNvPr>
          <p:cNvSpPr/>
          <p:nvPr/>
        </p:nvSpPr>
        <p:spPr>
          <a:xfrm>
            <a:off x="5778302" y="4957535"/>
            <a:ext cx="888232"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Type </a:t>
            </a:r>
          </a:p>
          <a:p>
            <a:pPr algn="ctr"/>
            <a:r>
              <a:rPr lang="en-US" dirty="0" err="1"/>
              <a:t>Prot</a:t>
            </a:r>
            <a:endParaRPr lang="fr-FR" dirty="0"/>
          </a:p>
        </p:txBody>
      </p:sp>
      <p:sp>
        <p:nvSpPr>
          <p:cNvPr id="7" name="Rectangle 6">
            <a:extLst>
              <a:ext uri="{FF2B5EF4-FFF2-40B4-BE49-F238E27FC236}">
                <a16:creationId xmlns:a16="http://schemas.microsoft.com/office/drawing/2014/main" id="{1CD7BD57-8470-425B-B083-DECBF627C5A8}"/>
              </a:ext>
            </a:extLst>
          </p:cNvPr>
          <p:cNvSpPr/>
          <p:nvPr/>
        </p:nvSpPr>
        <p:spPr>
          <a:xfrm>
            <a:off x="4670862" y="4957535"/>
            <a:ext cx="1107440" cy="548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rPr>
              <a:t>Adresse</a:t>
            </a:r>
            <a:r>
              <a:rPr lang="en-US" dirty="0">
                <a:solidFill>
                  <a:schemeClr val="bg1"/>
                </a:solidFill>
              </a:rPr>
              <a:t> source</a:t>
            </a:r>
            <a:endParaRPr lang="fr-FR" dirty="0">
              <a:solidFill>
                <a:schemeClr val="bg1"/>
              </a:solidFill>
            </a:endParaRPr>
          </a:p>
        </p:txBody>
      </p:sp>
      <p:sp>
        <p:nvSpPr>
          <p:cNvPr id="8" name="Rectangle 7">
            <a:extLst>
              <a:ext uri="{FF2B5EF4-FFF2-40B4-BE49-F238E27FC236}">
                <a16:creationId xmlns:a16="http://schemas.microsoft.com/office/drawing/2014/main" id="{023C9AEA-CBA1-43C2-A2F4-40D8EB0C0B12}"/>
              </a:ext>
            </a:extLst>
          </p:cNvPr>
          <p:cNvSpPr/>
          <p:nvPr/>
        </p:nvSpPr>
        <p:spPr>
          <a:xfrm>
            <a:off x="3567734" y="4957535"/>
            <a:ext cx="1107440" cy="5486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Adresse</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dest</a:t>
            </a:r>
            <a:r>
              <a:rPr lang="en-US" dirty="0">
                <a:ln w="0"/>
                <a:solidFill>
                  <a:schemeClr val="tx1"/>
                </a:solidFill>
                <a:effectLst>
                  <a:outerShdw blurRad="38100" dist="19050" dir="2700000" algn="tl" rotWithShape="0">
                    <a:schemeClr val="dk1">
                      <a:alpha val="40000"/>
                    </a:schemeClr>
                  </a:outerShdw>
                </a:effectLst>
              </a:rPr>
              <a:t>.</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5A04244D-3158-408F-8DEF-2FCF0C0BF698}"/>
              </a:ext>
            </a:extLst>
          </p:cNvPr>
          <p:cNvSpPr/>
          <p:nvPr/>
        </p:nvSpPr>
        <p:spPr>
          <a:xfrm>
            <a:off x="2462449" y="4957535"/>
            <a:ext cx="1107441"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ln w="0"/>
                <a:solidFill>
                  <a:srgbClr val="FF0000"/>
                </a:solidFill>
                <a:effectLst>
                  <a:outerShdw blurRad="38100" dist="19050" dir="2700000" algn="tl" rotWithShape="0">
                    <a:schemeClr val="dk1">
                      <a:alpha val="40000"/>
                    </a:schemeClr>
                  </a:outerShdw>
                </a:effectLst>
              </a:rPr>
              <a:t>Délimit</a:t>
            </a:r>
            <a:r>
              <a:rPr lang="en-US" dirty="0">
                <a:ln w="0"/>
                <a:solidFill>
                  <a:srgbClr val="FF0000"/>
                </a:solidFill>
                <a:effectLst>
                  <a:outerShdw blurRad="38100" dist="19050" dir="2700000" algn="tl" rotWithShape="0">
                    <a:schemeClr val="dk1">
                      <a:alpha val="40000"/>
                    </a:schemeClr>
                  </a:outerShdw>
                </a:effectLst>
              </a:rPr>
              <a:t>.</a:t>
            </a:r>
            <a:endParaRPr lang="fr-FR" dirty="0">
              <a:ln w="0"/>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1BF2C248-3E42-4C5D-A197-5BD09784AB02}"/>
              </a:ext>
            </a:extLst>
          </p:cNvPr>
          <p:cNvSpPr/>
          <p:nvPr/>
        </p:nvSpPr>
        <p:spPr>
          <a:xfrm>
            <a:off x="820223" y="4957535"/>
            <a:ext cx="1644384"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ln w="0"/>
                <a:solidFill>
                  <a:schemeClr val="bg1"/>
                </a:solidFill>
                <a:effectLst>
                  <a:outerShdw blurRad="38100" dist="19050" dir="2700000" algn="tl" rotWithShape="0">
                    <a:schemeClr val="dk1">
                      <a:alpha val="40000"/>
                    </a:schemeClr>
                  </a:outerShdw>
                </a:effectLst>
              </a:rPr>
              <a:t>Préambule</a:t>
            </a:r>
            <a:endParaRPr lang="fr-FR" dirty="0">
              <a:ln w="0"/>
              <a:solidFill>
                <a:schemeClr val="bg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641FB1C-A1E8-456C-8C53-E0516474E7E2}"/>
              </a:ext>
            </a:extLst>
          </p:cNvPr>
          <p:cNvSpPr/>
          <p:nvPr/>
        </p:nvSpPr>
        <p:spPr>
          <a:xfrm>
            <a:off x="8444534" y="4957535"/>
            <a:ext cx="888232"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CRC</a:t>
            </a:r>
            <a:endParaRPr lang="fr-FR" dirty="0"/>
          </a:p>
        </p:txBody>
      </p:sp>
      <p:sp>
        <p:nvSpPr>
          <p:cNvPr id="12" name="TextBox 11">
            <a:extLst>
              <a:ext uri="{FF2B5EF4-FFF2-40B4-BE49-F238E27FC236}">
                <a16:creationId xmlns:a16="http://schemas.microsoft.com/office/drawing/2014/main" id="{294CC713-C70B-4459-8D99-CB75528F5DC7}"/>
              </a:ext>
            </a:extLst>
          </p:cNvPr>
          <p:cNvSpPr txBox="1"/>
          <p:nvPr/>
        </p:nvSpPr>
        <p:spPr>
          <a:xfrm>
            <a:off x="9504648" y="5047189"/>
            <a:ext cx="2497959" cy="646331"/>
          </a:xfrm>
          <a:prstGeom prst="rect">
            <a:avLst/>
          </a:prstGeom>
          <a:noFill/>
        </p:spPr>
        <p:txBody>
          <a:bodyPr wrap="square" rtlCol="0">
            <a:spAutoFit/>
          </a:bodyPr>
          <a:lstStyle/>
          <a:p>
            <a:r>
              <a:rPr lang="en-US" dirty="0"/>
              <a:t>Couche 2 : </a:t>
            </a:r>
          </a:p>
          <a:p>
            <a:r>
              <a:rPr lang="en-US" dirty="0"/>
              <a:t>Ethernet</a:t>
            </a:r>
          </a:p>
        </p:txBody>
      </p:sp>
      <p:sp>
        <p:nvSpPr>
          <p:cNvPr id="13" name="Arrow: Down 12">
            <a:extLst>
              <a:ext uri="{FF2B5EF4-FFF2-40B4-BE49-F238E27FC236}">
                <a16:creationId xmlns:a16="http://schemas.microsoft.com/office/drawing/2014/main" id="{D2123808-87CE-40AF-89EA-6727135DCF8A}"/>
              </a:ext>
            </a:extLst>
          </p:cNvPr>
          <p:cNvSpPr/>
          <p:nvPr/>
        </p:nvSpPr>
        <p:spPr>
          <a:xfrm>
            <a:off x="7344329" y="3571871"/>
            <a:ext cx="400050" cy="1185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2FACA70-DCC1-4535-826C-7403D70D1DAA}"/>
              </a:ext>
            </a:extLst>
          </p:cNvPr>
          <p:cNvSpPr/>
          <p:nvPr/>
        </p:nvSpPr>
        <p:spPr>
          <a:xfrm>
            <a:off x="8018908" y="2895369"/>
            <a:ext cx="1273217" cy="548640"/>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Données</a:t>
            </a:r>
            <a:endParaRPr lang="fr-FR" dirty="0"/>
          </a:p>
        </p:txBody>
      </p:sp>
      <p:sp>
        <p:nvSpPr>
          <p:cNvPr id="15" name="Rectangle 14">
            <a:extLst>
              <a:ext uri="{FF2B5EF4-FFF2-40B4-BE49-F238E27FC236}">
                <a16:creationId xmlns:a16="http://schemas.microsoft.com/office/drawing/2014/main" id="{7B362540-009B-47A7-A885-CBA8C90769BB}"/>
              </a:ext>
            </a:extLst>
          </p:cNvPr>
          <p:cNvSpPr/>
          <p:nvPr/>
        </p:nvSpPr>
        <p:spPr>
          <a:xfrm>
            <a:off x="6952109" y="2895369"/>
            <a:ext cx="1053971" cy="548640"/>
          </a:xfrm>
          <a:prstGeom prst="rect">
            <a:avLst/>
          </a:prstGeom>
          <a:solidFill>
            <a:schemeClr val="tx1">
              <a:lumMod val="65000"/>
            </a:scheme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IP </a:t>
            </a:r>
            <a:r>
              <a:rPr lang="en-US" dirty="0" err="1">
                <a:solidFill>
                  <a:schemeClr val="bg1"/>
                </a:solidFill>
              </a:rPr>
              <a:t>dest</a:t>
            </a:r>
            <a:r>
              <a:rPr lang="en-US" dirty="0">
                <a:solidFill>
                  <a:schemeClr val="bg1"/>
                </a:solidFill>
              </a:rPr>
              <a:t>.</a:t>
            </a:r>
          </a:p>
          <a:p>
            <a:pPr algn="ctr"/>
            <a:r>
              <a:rPr lang="en-US" b="1" dirty="0">
                <a:solidFill>
                  <a:schemeClr val="tx1">
                    <a:lumMod val="95000"/>
                  </a:schemeClr>
                </a:solidFill>
              </a:rPr>
              <a:t>IP@5</a:t>
            </a:r>
            <a:endParaRPr lang="fr-FR" b="1" dirty="0">
              <a:solidFill>
                <a:schemeClr val="tx1">
                  <a:lumMod val="95000"/>
                </a:schemeClr>
              </a:solidFill>
            </a:endParaRPr>
          </a:p>
        </p:txBody>
      </p:sp>
      <p:sp>
        <p:nvSpPr>
          <p:cNvPr id="16" name="Rectangle 15">
            <a:extLst>
              <a:ext uri="{FF2B5EF4-FFF2-40B4-BE49-F238E27FC236}">
                <a16:creationId xmlns:a16="http://schemas.microsoft.com/office/drawing/2014/main" id="{7AAD190A-4CFE-47AA-8EC8-CA0F43A24834}"/>
              </a:ext>
            </a:extLst>
          </p:cNvPr>
          <p:cNvSpPr/>
          <p:nvPr/>
        </p:nvSpPr>
        <p:spPr>
          <a:xfrm>
            <a:off x="5706741" y="2895369"/>
            <a:ext cx="1232539" cy="548640"/>
          </a:xfrm>
          <a:prstGeom prst="rect">
            <a:avLst/>
          </a:prstGeom>
          <a:solidFill>
            <a:schemeClr val="tx1">
              <a:lumMod val="65000"/>
            </a:schemeClr>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IP source</a:t>
            </a:r>
          </a:p>
          <a:p>
            <a:pPr algn="ctr"/>
            <a:r>
              <a:rPr lang="en-US" b="1" dirty="0">
                <a:ln w="0"/>
                <a:solidFill>
                  <a:schemeClr val="tx1">
                    <a:lumMod val="95000"/>
                  </a:schemeClr>
                </a:solidFill>
                <a:effectLst>
                  <a:outerShdw blurRad="38100" dist="19050" dir="2700000" algn="tl" rotWithShape="0">
                    <a:schemeClr val="dk1">
                      <a:alpha val="40000"/>
                    </a:schemeClr>
                  </a:outerShdw>
                </a:effectLst>
              </a:rPr>
              <a:t>IP@8</a:t>
            </a:r>
            <a:endParaRPr lang="fr-FR" b="1" dirty="0">
              <a:ln w="0"/>
              <a:solidFill>
                <a:schemeClr val="tx1">
                  <a:lumMod val="95000"/>
                </a:schemeClr>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DBE401BD-2126-45DB-A6FF-620CEAD2CEC2}"/>
              </a:ext>
            </a:extLst>
          </p:cNvPr>
          <p:cNvSpPr txBox="1"/>
          <p:nvPr/>
        </p:nvSpPr>
        <p:spPr>
          <a:xfrm>
            <a:off x="9494487" y="3013962"/>
            <a:ext cx="2497959" cy="369332"/>
          </a:xfrm>
          <a:prstGeom prst="rect">
            <a:avLst/>
          </a:prstGeom>
          <a:noFill/>
        </p:spPr>
        <p:txBody>
          <a:bodyPr wrap="square" rtlCol="0">
            <a:spAutoFit/>
          </a:bodyPr>
          <a:lstStyle/>
          <a:p>
            <a:r>
              <a:rPr lang="en-US" dirty="0"/>
              <a:t>Couche 3 : IP</a:t>
            </a:r>
          </a:p>
        </p:txBody>
      </p:sp>
      <p:cxnSp>
        <p:nvCxnSpPr>
          <p:cNvPr id="18" name="Straight Arrow Connector 17">
            <a:extLst>
              <a:ext uri="{FF2B5EF4-FFF2-40B4-BE49-F238E27FC236}">
                <a16:creationId xmlns:a16="http://schemas.microsoft.com/office/drawing/2014/main" id="{EEDC25EE-878A-4CC8-A427-D0A2268A37AA}"/>
              </a:ext>
            </a:extLst>
          </p:cNvPr>
          <p:cNvCxnSpPr>
            <a:cxnSpLocks/>
          </p:cNvCxnSpPr>
          <p:nvPr/>
        </p:nvCxnSpPr>
        <p:spPr>
          <a:xfrm>
            <a:off x="4757925" y="3905314"/>
            <a:ext cx="1466215" cy="823277"/>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F88182-2EA2-4A08-BBE0-7395D677AEA3}"/>
              </a:ext>
            </a:extLst>
          </p:cNvPr>
          <p:cNvSpPr txBox="1"/>
          <p:nvPr/>
        </p:nvSpPr>
        <p:spPr>
          <a:xfrm>
            <a:off x="3868709" y="3535982"/>
            <a:ext cx="2497959" cy="369332"/>
          </a:xfrm>
          <a:prstGeom prst="rect">
            <a:avLst/>
          </a:prstGeom>
          <a:noFill/>
        </p:spPr>
        <p:txBody>
          <a:bodyPr wrap="square" rtlCol="0">
            <a:spAutoFit/>
          </a:bodyPr>
          <a:lstStyle/>
          <a:p>
            <a:r>
              <a:rPr lang="en-US" dirty="0"/>
              <a:t>0 x 0800 (IP)</a:t>
            </a:r>
          </a:p>
        </p:txBody>
      </p:sp>
      <p:cxnSp>
        <p:nvCxnSpPr>
          <p:cNvPr id="20" name="Straight Arrow Connector 19">
            <a:extLst>
              <a:ext uri="{FF2B5EF4-FFF2-40B4-BE49-F238E27FC236}">
                <a16:creationId xmlns:a16="http://schemas.microsoft.com/office/drawing/2014/main" id="{90192F17-111E-4E06-B914-518F383E2A10}"/>
              </a:ext>
            </a:extLst>
          </p:cNvPr>
          <p:cNvCxnSpPr>
            <a:cxnSpLocks/>
          </p:cNvCxnSpPr>
          <p:nvPr/>
        </p:nvCxnSpPr>
        <p:spPr>
          <a:xfrm flipV="1">
            <a:off x="3567734" y="5571112"/>
            <a:ext cx="553720" cy="443926"/>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F630F2-1749-47A0-A1BF-3EB60D6BF1B8}"/>
              </a:ext>
            </a:extLst>
          </p:cNvPr>
          <p:cNvCxnSpPr>
            <a:cxnSpLocks/>
          </p:cNvCxnSpPr>
          <p:nvPr/>
        </p:nvCxnSpPr>
        <p:spPr>
          <a:xfrm flipH="1" flipV="1">
            <a:off x="5224582" y="5638398"/>
            <a:ext cx="553720" cy="420507"/>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BC71E0A-21E9-4198-8F61-39074D06EB7E}"/>
              </a:ext>
            </a:extLst>
          </p:cNvPr>
          <p:cNvSpPr txBox="1"/>
          <p:nvPr/>
        </p:nvSpPr>
        <p:spPr>
          <a:xfrm>
            <a:off x="2993073" y="6072188"/>
            <a:ext cx="4576127" cy="646331"/>
          </a:xfrm>
          <a:prstGeom prst="rect">
            <a:avLst/>
          </a:prstGeom>
          <a:noFill/>
        </p:spPr>
        <p:txBody>
          <a:bodyPr wrap="square" rtlCol="0">
            <a:spAutoFit/>
          </a:bodyPr>
          <a:lstStyle/>
          <a:p>
            <a:r>
              <a:rPr lang="en-US" dirty="0" err="1"/>
              <a:t>Adresses</a:t>
            </a:r>
            <a:r>
              <a:rPr lang="en-US" dirty="0"/>
              <a:t> </a:t>
            </a:r>
            <a:r>
              <a:rPr lang="en-US" dirty="0" err="1"/>
              <a:t>différentes</a:t>
            </a:r>
            <a:r>
              <a:rPr lang="en-US" dirty="0"/>
              <a:t> pour les 2 étapes de transmission </a:t>
            </a:r>
          </a:p>
        </p:txBody>
      </p:sp>
    </p:spTree>
    <p:extLst>
      <p:ext uri="{BB962C8B-B14F-4D97-AF65-F5344CB8AC3E}">
        <p14:creationId xmlns:p14="http://schemas.microsoft.com/office/powerpoint/2010/main" val="37629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7B29-77C0-4D2C-A645-B4FB6D2737D7}"/>
              </a:ext>
            </a:extLst>
          </p:cNvPr>
          <p:cNvSpPr>
            <a:spLocks noGrp="1"/>
          </p:cNvSpPr>
          <p:nvPr>
            <p:ph type="title"/>
          </p:nvPr>
        </p:nvSpPr>
        <p:spPr/>
        <p:txBody>
          <a:bodyPr/>
          <a:lstStyle/>
          <a:p>
            <a:r>
              <a:rPr lang="en-US" dirty="0"/>
              <a:t>Une </a:t>
            </a:r>
            <a:r>
              <a:rPr lang="en-US" dirty="0" err="1"/>
              <a:t>autre</a:t>
            </a:r>
            <a:r>
              <a:rPr lang="en-US" dirty="0"/>
              <a:t> </a:t>
            </a:r>
            <a:r>
              <a:rPr lang="en-US" dirty="0" err="1"/>
              <a:t>vue</a:t>
            </a:r>
            <a:r>
              <a:rPr lang="en-US" dirty="0"/>
              <a:t> : </a:t>
            </a:r>
            <a:r>
              <a:rPr lang="en-US" dirty="0" err="1"/>
              <a:t>modèle</a:t>
            </a:r>
            <a:r>
              <a:rPr lang="en-US" dirty="0"/>
              <a:t> TCP/IP</a:t>
            </a:r>
            <a:endParaRPr lang="fr-FR" dirty="0"/>
          </a:p>
        </p:txBody>
      </p:sp>
      <p:sp>
        <p:nvSpPr>
          <p:cNvPr id="3" name="Content Placeholder 2">
            <a:extLst>
              <a:ext uri="{FF2B5EF4-FFF2-40B4-BE49-F238E27FC236}">
                <a16:creationId xmlns:a16="http://schemas.microsoft.com/office/drawing/2014/main" id="{11E9C0FF-6592-450C-B381-4AD359C13BBF}"/>
              </a:ext>
            </a:extLst>
          </p:cNvPr>
          <p:cNvSpPr>
            <a:spLocks noGrp="1"/>
          </p:cNvSpPr>
          <p:nvPr>
            <p:ph idx="1"/>
          </p:nvPr>
        </p:nvSpPr>
        <p:spPr/>
        <p:txBody>
          <a:bodyPr/>
          <a:lstStyle/>
          <a:p>
            <a:r>
              <a:rPr lang="en-US" dirty="0"/>
              <a:t>Le </a:t>
            </a:r>
            <a:r>
              <a:rPr lang="en-US" dirty="0" err="1"/>
              <a:t>modèle</a:t>
            </a:r>
            <a:r>
              <a:rPr lang="en-US" dirty="0"/>
              <a:t> OSI se </a:t>
            </a:r>
            <a:r>
              <a:rPr lang="en-US" dirty="0" err="1"/>
              <a:t>concentre</a:t>
            </a:r>
            <a:r>
              <a:rPr lang="en-US" dirty="0"/>
              <a:t> sur des </a:t>
            </a:r>
            <a:r>
              <a:rPr lang="en-US" dirty="0" err="1"/>
              <a:t>données</a:t>
            </a:r>
            <a:r>
              <a:rPr lang="en-US" dirty="0"/>
              <a:t> </a:t>
            </a:r>
          </a:p>
          <a:p>
            <a:pPr lvl="1"/>
            <a:r>
              <a:rPr lang="en-US" dirty="0" err="1"/>
              <a:t>Modèle</a:t>
            </a:r>
            <a:r>
              <a:rPr lang="en-US" dirty="0"/>
              <a:t> </a:t>
            </a:r>
            <a:r>
              <a:rPr lang="en-US" dirty="0" err="1"/>
              <a:t>abstrait</a:t>
            </a:r>
            <a:r>
              <a:rPr lang="en-US" dirty="0"/>
              <a:t> et </a:t>
            </a:r>
            <a:r>
              <a:rPr lang="en-US" dirty="0" err="1"/>
              <a:t>universel</a:t>
            </a:r>
            <a:r>
              <a:rPr lang="en-US" dirty="0"/>
              <a:t> (pour tout type de </a:t>
            </a:r>
            <a:r>
              <a:rPr lang="en-US" dirty="0" err="1"/>
              <a:t>réseau</a:t>
            </a:r>
            <a:r>
              <a:rPr lang="en-US" dirty="0"/>
              <a:t>)</a:t>
            </a:r>
          </a:p>
          <a:p>
            <a:endParaRPr lang="en-US" dirty="0"/>
          </a:p>
          <a:p>
            <a:r>
              <a:rPr lang="en-US" dirty="0"/>
              <a:t>Une </a:t>
            </a:r>
            <a:r>
              <a:rPr lang="en-US" dirty="0" err="1"/>
              <a:t>autre</a:t>
            </a:r>
            <a:r>
              <a:rPr lang="en-US" dirty="0"/>
              <a:t> </a:t>
            </a:r>
            <a:r>
              <a:rPr lang="en-US" dirty="0" err="1"/>
              <a:t>vue</a:t>
            </a:r>
            <a:r>
              <a:rPr lang="en-US" dirty="0"/>
              <a:t> </a:t>
            </a:r>
            <a:r>
              <a:rPr lang="en-US" dirty="0" err="1"/>
              <a:t>c'est</a:t>
            </a:r>
            <a:r>
              <a:rPr lang="en-US" dirty="0"/>
              <a:t> le </a:t>
            </a:r>
            <a:r>
              <a:rPr lang="en-US" dirty="0" err="1"/>
              <a:t>modèle</a:t>
            </a:r>
            <a:r>
              <a:rPr lang="en-US" dirty="0"/>
              <a:t> TCP/IP</a:t>
            </a:r>
          </a:p>
          <a:p>
            <a:pPr lvl="1"/>
            <a:r>
              <a:rPr lang="en-US" dirty="0" err="1"/>
              <a:t>Modèle</a:t>
            </a:r>
            <a:r>
              <a:rPr lang="en-US" dirty="0"/>
              <a:t> plus </a:t>
            </a:r>
            <a:r>
              <a:rPr lang="en-US" dirty="0" err="1"/>
              <a:t>concrèt</a:t>
            </a:r>
            <a:endParaRPr lang="en-US" dirty="0"/>
          </a:p>
          <a:p>
            <a:pPr lvl="1"/>
            <a:r>
              <a:rPr lang="en-US" dirty="0"/>
              <a:t>Se </a:t>
            </a:r>
            <a:r>
              <a:rPr lang="en-US" dirty="0" err="1"/>
              <a:t>concentre</a:t>
            </a:r>
            <a:r>
              <a:rPr lang="en-US" dirty="0"/>
              <a:t> sur des </a:t>
            </a:r>
            <a:r>
              <a:rPr lang="en-US" dirty="0" err="1"/>
              <a:t>protocoles</a:t>
            </a:r>
            <a:r>
              <a:rPr lang="en-US" dirty="0"/>
              <a:t> </a:t>
            </a:r>
            <a:r>
              <a:rPr lang="en-US" dirty="0" err="1"/>
              <a:t>plutôt</a:t>
            </a:r>
            <a:r>
              <a:rPr lang="en-US" dirty="0"/>
              <a:t> que sur le</a:t>
            </a:r>
          </a:p>
          <a:p>
            <a:pPr marL="457200" lvl="1" indent="0">
              <a:buNone/>
            </a:pPr>
            <a:r>
              <a:rPr lang="en-US" dirty="0"/>
              <a:t>	format de </a:t>
            </a:r>
            <a:r>
              <a:rPr lang="en-US" dirty="0" err="1"/>
              <a:t>données</a:t>
            </a:r>
            <a:endParaRPr lang="en-US" dirty="0"/>
          </a:p>
          <a:p>
            <a:pPr lvl="1"/>
            <a:r>
              <a:rPr lang="en-US" dirty="0"/>
              <a:t> Nous </a:t>
            </a:r>
            <a:r>
              <a:rPr lang="en-US" dirty="0" err="1"/>
              <a:t>allons</a:t>
            </a:r>
            <a:r>
              <a:rPr lang="en-US" dirty="0"/>
              <a:t> </a:t>
            </a:r>
            <a:r>
              <a:rPr lang="en-US" dirty="0" err="1"/>
              <a:t>traiter</a:t>
            </a:r>
            <a:r>
              <a:rPr lang="en-US" dirty="0"/>
              <a:t> </a:t>
            </a:r>
            <a:r>
              <a:rPr lang="en-US" dirty="0" err="1"/>
              <a:t>une</a:t>
            </a:r>
            <a:r>
              <a:rPr lang="en-US" dirty="0"/>
              <a:t> </a:t>
            </a:r>
            <a:r>
              <a:rPr lang="en-US" dirty="0" err="1"/>
              <a:t>partie</a:t>
            </a:r>
            <a:r>
              <a:rPr lang="en-US" dirty="0"/>
              <a:t> de </a:t>
            </a:r>
            <a:r>
              <a:rPr lang="en-US" dirty="0" err="1"/>
              <a:t>ces</a:t>
            </a:r>
            <a:r>
              <a:rPr lang="en-US" dirty="0"/>
              <a:t> </a:t>
            </a:r>
            <a:r>
              <a:rPr lang="en-US" dirty="0" err="1"/>
              <a:t>protocoles</a:t>
            </a:r>
            <a:endParaRPr lang="en-US" dirty="0"/>
          </a:p>
        </p:txBody>
      </p:sp>
      <p:pic>
        <p:nvPicPr>
          <p:cNvPr id="4" name="Picture 3">
            <a:extLst>
              <a:ext uri="{FF2B5EF4-FFF2-40B4-BE49-F238E27FC236}">
                <a16:creationId xmlns:a16="http://schemas.microsoft.com/office/drawing/2014/main" id="{10EF0C0E-56D7-495F-A9D4-C0320031811F}"/>
              </a:ext>
            </a:extLst>
          </p:cNvPr>
          <p:cNvPicPr>
            <a:picLocks noChangeAspect="1"/>
          </p:cNvPicPr>
          <p:nvPr/>
        </p:nvPicPr>
        <p:blipFill>
          <a:blip r:embed="rId2"/>
          <a:stretch>
            <a:fillRect/>
          </a:stretch>
        </p:blipFill>
        <p:spPr>
          <a:xfrm>
            <a:off x="7581648" y="2885440"/>
            <a:ext cx="3507040" cy="3008051"/>
          </a:xfrm>
          <a:prstGeom prst="rect">
            <a:avLst/>
          </a:prstGeom>
        </p:spPr>
      </p:pic>
      <p:sp>
        <p:nvSpPr>
          <p:cNvPr id="6" name="TextBox 5">
            <a:extLst>
              <a:ext uri="{FF2B5EF4-FFF2-40B4-BE49-F238E27FC236}">
                <a16:creationId xmlns:a16="http://schemas.microsoft.com/office/drawing/2014/main" id="{37B69C3B-04B9-454A-8D25-56AF9D478118}"/>
              </a:ext>
            </a:extLst>
          </p:cNvPr>
          <p:cNvSpPr txBox="1"/>
          <p:nvPr/>
        </p:nvSpPr>
        <p:spPr>
          <a:xfrm>
            <a:off x="10572749" y="542947"/>
            <a:ext cx="714375" cy="600164"/>
          </a:xfrm>
          <a:prstGeom prst="rect">
            <a:avLst/>
          </a:prstGeom>
          <a:noFill/>
        </p:spPr>
        <p:txBody>
          <a:bodyPr wrap="square" rtlCol="0">
            <a:spAutoFit/>
          </a:bodyPr>
          <a:lstStyle/>
          <a:p>
            <a:r>
              <a:rPr lang="en-US" sz="3300" dirty="0"/>
              <a:t>4</a:t>
            </a:r>
            <a:endParaRPr lang="fr-FR" sz="3300" dirty="0"/>
          </a:p>
        </p:txBody>
      </p:sp>
    </p:spTree>
    <p:extLst>
      <p:ext uri="{BB962C8B-B14F-4D97-AF65-F5344CB8AC3E}">
        <p14:creationId xmlns:p14="http://schemas.microsoft.com/office/powerpoint/2010/main" val="458255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C474-25D5-4238-A857-14200D6441F0}"/>
              </a:ext>
            </a:extLst>
          </p:cNvPr>
          <p:cNvSpPr>
            <a:spLocks noGrp="1"/>
          </p:cNvSpPr>
          <p:nvPr>
            <p:ph type="title"/>
          </p:nvPr>
        </p:nvSpPr>
        <p:spPr/>
        <p:txBody>
          <a:bodyPr/>
          <a:lstStyle/>
          <a:p>
            <a:r>
              <a:rPr lang="en-US" dirty="0"/>
              <a:t>Transmission inter-</a:t>
            </a:r>
            <a:r>
              <a:rPr lang="en-US" dirty="0" err="1"/>
              <a:t>réseaux</a:t>
            </a:r>
            <a:endParaRPr lang="fr-FR" dirty="0"/>
          </a:p>
        </p:txBody>
      </p:sp>
      <p:sp>
        <p:nvSpPr>
          <p:cNvPr id="3" name="Content Placeholder 2">
            <a:extLst>
              <a:ext uri="{FF2B5EF4-FFF2-40B4-BE49-F238E27FC236}">
                <a16:creationId xmlns:a16="http://schemas.microsoft.com/office/drawing/2014/main" id="{9844664F-D368-4D74-99D2-56B9EF751107}"/>
              </a:ext>
            </a:extLst>
          </p:cNvPr>
          <p:cNvSpPr>
            <a:spLocks noGrp="1"/>
          </p:cNvSpPr>
          <p:nvPr>
            <p:ph idx="1"/>
          </p:nvPr>
        </p:nvSpPr>
        <p:spPr>
          <a:xfrm>
            <a:off x="1104293" y="1910398"/>
            <a:ext cx="8946541" cy="4195481"/>
          </a:xfrm>
        </p:spPr>
        <p:txBody>
          <a:bodyPr/>
          <a:lstStyle/>
          <a:p>
            <a:r>
              <a:rPr lang="en-US" dirty="0"/>
              <a:t>Première étape de transmission : @8 </a:t>
            </a:r>
            <a:r>
              <a:rPr lang="en-US" dirty="0">
                <a:sym typeface="Wingdings" panose="05000000000000000000" pitchFamily="2" charset="2"/>
              </a:rPr>
              <a:t> </a:t>
            </a:r>
            <a:r>
              <a:rPr lang="en-US" dirty="0" err="1">
                <a:sym typeface="Wingdings" panose="05000000000000000000" pitchFamily="2" charset="2"/>
              </a:rPr>
              <a:t>passerelle</a:t>
            </a:r>
            <a:endParaRPr lang="en-US" dirty="0"/>
          </a:p>
        </p:txBody>
      </p:sp>
      <p:sp>
        <p:nvSpPr>
          <p:cNvPr id="4" name="TextBox 3">
            <a:extLst>
              <a:ext uri="{FF2B5EF4-FFF2-40B4-BE49-F238E27FC236}">
                <a16:creationId xmlns:a16="http://schemas.microsoft.com/office/drawing/2014/main" id="{C942F98D-BCB8-41EF-8BCD-F9669A48B845}"/>
              </a:ext>
            </a:extLst>
          </p:cNvPr>
          <p:cNvSpPr txBox="1"/>
          <p:nvPr/>
        </p:nvSpPr>
        <p:spPr>
          <a:xfrm>
            <a:off x="10458445" y="542947"/>
            <a:ext cx="714375" cy="600164"/>
          </a:xfrm>
          <a:prstGeom prst="rect">
            <a:avLst/>
          </a:prstGeom>
          <a:noFill/>
        </p:spPr>
        <p:txBody>
          <a:bodyPr wrap="square" rtlCol="0">
            <a:spAutoFit/>
          </a:bodyPr>
          <a:lstStyle/>
          <a:p>
            <a:r>
              <a:rPr lang="en-US" sz="3300" dirty="0"/>
              <a:t>38</a:t>
            </a:r>
            <a:endParaRPr lang="fr-FR" sz="3300" dirty="0"/>
          </a:p>
        </p:txBody>
      </p:sp>
      <p:sp>
        <p:nvSpPr>
          <p:cNvPr id="5" name="Rectangle 4">
            <a:extLst>
              <a:ext uri="{FF2B5EF4-FFF2-40B4-BE49-F238E27FC236}">
                <a16:creationId xmlns:a16="http://schemas.microsoft.com/office/drawing/2014/main" id="{087B6CE3-BD68-4166-8636-F991577BC81E}"/>
              </a:ext>
            </a:extLst>
          </p:cNvPr>
          <p:cNvSpPr/>
          <p:nvPr/>
        </p:nvSpPr>
        <p:spPr>
          <a:xfrm>
            <a:off x="6666534" y="4957535"/>
            <a:ext cx="1778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Données</a:t>
            </a:r>
            <a:r>
              <a:rPr lang="en-US" dirty="0"/>
              <a:t> </a:t>
            </a:r>
          </a:p>
          <a:p>
            <a:pPr algn="ctr"/>
            <a:r>
              <a:rPr lang="en-US" dirty="0"/>
              <a:t>(+ padding)</a:t>
            </a:r>
            <a:endParaRPr lang="fr-FR" dirty="0"/>
          </a:p>
        </p:txBody>
      </p:sp>
      <p:sp>
        <p:nvSpPr>
          <p:cNvPr id="6" name="Rectangle 5">
            <a:extLst>
              <a:ext uri="{FF2B5EF4-FFF2-40B4-BE49-F238E27FC236}">
                <a16:creationId xmlns:a16="http://schemas.microsoft.com/office/drawing/2014/main" id="{9E9F0D2F-E859-413B-AE39-2D63B1E800EE}"/>
              </a:ext>
            </a:extLst>
          </p:cNvPr>
          <p:cNvSpPr/>
          <p:nvPr/>
        </p:nvSpPr>
        <p:spPr>
          <a:xfrm>
            <a:off x="5778302" y="4957535"/>
            <a:ext cx="888232"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Type </a:t>
            </a:r>
          </a:p>
          <a:p>
            <a:pPr algn="ctr"/>
            <a:r>
              <a:rPr lang="en-US" dirty="0" err="1"/>
              <a:t>Prot</a:t>
            </a:r>
            <a:endParaRPr lang="fr-FR" dirty="0"/>
          </a:p>
        </p:txBody>
      </p:sp>
      <p:sp>
        <p:nvSpPr>
          <p:cNvPr id="7" name="Rectangle 6">
            <a:extLst>
              <a:ext uri="{FF2B5EF4-FFF2-40B4-BE49-F238E27FC236}">
                <a16:creationId xmlns:a16="http://schemas.microsoft.com/office/drawing/2014/main" id="{1CD7BD57-8470-425B-B083-DECBF627C5A8}"/>
              </a:ext>
            </a:extLst>
          </p:cNvPr>
          <p:cNvSpPr/>
          <p:nvPr/>
        </p:nvSpPr>
        <p:spPr>
          <a:xfrm>
            <a:off x="4670862" y="4957535"/>
            <a:ext cx="1107440" cy="548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rPr>
              <a:t>Adresse</a:t>
            </a:r>
            <a:r>
              <a:rPr lang="en-US" dirty="0">
                <a:solidFill>
                  <a:schemeClr val="bg1"/>
                </a:solidFill>
              </a:rPr>
              <a:t> source</a:t>
            </a:r>
            <a:endParaRPr lang="fr-FR" dirty="0">
              <a:solidFill>
                <a:schemeClr val="bg1"/>
              </a:solidFill>
            </a:endParaRPr>
          </a:p>
        </p:txBody>
      </p:sp>
      <p:sp>
        <p:nvSpPr>
          <p:cNvPr id="8" name="Rectangle 7">
            <a:extLst>
              <a:ext uri="{FF2B5EF4-FFF2-40B4-BE49-F238E27FC236}">
                <a16:creationId xmlns:a16="http://schemas.microsoft.com/office/drawing/2014/main" id="{023C9AEA-CBA1-43C2-A2F4-40D8EB0C0B12}"/>
              </a:ext>
            </a:extLst>
          </p:cNvPr>
          <p:cNvSpPr/>
          <p:nvPr/>
        </p:nvSpPr>
        <p:spPr>
          <a:xfrm>
            <a:off x="3567734" y="4957535"/>
            <a:ext cx="1107440" cy="5486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Adresse</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dest</a:t>
            </a:r>
            <a:r>
              <a:rPr lang="en-US" dirty="0">
                <a:ln w="0"/>
                <a:solidFill>
                  <a:schemeClr val="tx1"/>
                </a:solidFill>
                <a:effectLst>
                  <a:outerShdw blurRad="38100" dist="19050" dir="2700000" algn="tl" rotWithShape="0">
                    <a:schemeClr val="dk1">
                      <a:alpha val="40000"/>
                    </a:schemeClr>
                  </a:outerShdw>
                </a:effectLst>
              </a:rPr>
              <a:t>.</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5A04244D-3158-408F-8DEF-2FCF0C0BF698}"/>
              </a:ext>
            </a:extLst>
          </p:cNvPr>
          <p:cNvSpPr/>
          <p:nvPr/>
        </p:nvSpPr>
        <p:spPr>
          <a:xfrm>
            <a:off x="2462449" y="4957535"/>
            <a:ext cx="1107441"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ln w="0"/>
                <a:solidFill>
                  <a:srgbClr val="FF0000"/>
                </a:solidFill>
                <a:effectLst>
                  <a:outerShdw blurRad="38100" dist="19050" dir="2700000" algn="tl" rotWithShape="0">
                    <a:schemeClr val="dk1">
                      <a:alpha val="40000"/>
                    </a:schemeClr>
                  </a:outerShdw>
                </a:effectLst>
              </a:rPr>
              <a:t>Délimit</a:t>
            </a:r>
            <a:r>
              <a:rPr lang="en-US" dirty="0">
                <a:ln w="0"/>
                <a:solidFill>
                  <a:srgbClr val="FF0000"/>
                </a:solidFill>
                <a:effectLst>
                  <a:outerShdw blurRad="38100" dist="19050" dir="2700000" algn="tl" rotWithShape="0">
                    <a:schemeClr val="dk1">
                      <a:alpha val="40000"/>
                    </a:schemeClr>
                  </a:outerShdw>
                </a:effectLst>
              </a:rPr>
              <a:t>.</a:t>
            </a:r>
            <a:endParaRPr lang="fr-FR" dirty="0">
              <a:ln w="0"/>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1BF2C248-3E42-4C5D-A197-5BD09784AB02}"/>
              </a:ext>
            </a:extLst>
          </p:cNvPr>
          <p:cNvSpPr/>
          <p:nvPr/>
        </p:nvSpPr>
        <p:spPr>
          <a:xfrm>
            <a:off x="820223" y="4957535"/>
            <a:ext cx="1644384"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ln w="0"/>
                <a:solidFill>
                  <a:schemeClr val="bg1"/>
                </a:solidFill>
                <a:effectLst>
                  <a:outerShdw blurRad="38100" dist="19050" dir="2700000" algn="tl" rotWithShape="0">
                    <a:schemeClr val="dk1">
                      <a:alpha val="40000"/>
                    </a:schemeClr>
                  </a:outerShdw>
                </a:effectLst>
              </a:rPr>
              <a:t>Préambule</a:t>
            </a:r>
            <a:endParaRPr lang="fr-FR" dirty="0">
              <a:ln w="0"/>
              <a:solidFill>
                <a:schemeClr val="bg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641FB1C-A1E8-456C-8C53-E0516474E7E2}"/>
              </a:ext>
            </a:extLst>
          </p:cNvPr>
          <p:cNvSpPr/>
          <p:nvPr/>
        </p:nvSpPr>
        <p:spPr>
          <a:xfrm>
            <a:off x="8444534" y="4957535"/>
            <a:ext cx="888232"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CRC</a:t>
            </a:r>
            <a:endParaRPr lang="fr-FR" dirty="0"/>
          </a:p>
        </p:txBody>
      </p:sp>
      <p:sp>
        <p:nvSpPr>
          <p:cNvPr id="12" name="TextBox 11">
            <a:extLst>
              <a:ext uri="{FF2B5EF4-FFF2-40B4-BE49-F238E27FC236}">
                <a16:creationId xmlns:a16="http://schemas.microsoft.com/office/drawing/2014/main" id="{294CC713-C70B-4459-8D99-CB75528F5DC7}"/>
              </a:ext>
            </a:extLst>
          </p:cNvPr>
          <p:cNvSpPr txBox="1"/>
          <p:nvPr/>
        </p:nvSpPr>
        <p:spPr>
          <a:xfrm>
            <a:off x="9504648" y="5047189"/>
            <a:ext cx="2497959" cy="646331"/>
          </a:xfrm>
          <a:prstGeom prst="rect">
            <a:avLst/>
          </a:prstGeom>
          <a:noFill/>
        </p:spPr>
        <p:txBody>
          <a:bodyPr wrap="square" rtlCol="0">
            <a:spAutoFit/>
          </a:bodyPr>
          <a:lstStyle/>
          <a:p>
            <a:r>
              <a:rPr lang="en-US" dirty="0"/>
              <a:t>Couche 2 : </a:t>
            </a:r>
          </a:p>
          <a:p>
            <a:r>
              <a:rPr lang="en-US" dirty="0"/>
              <a:t>Ethernet</a:t>
            </a:r>
          </a:p>
        </p:txBody>
      </p:sp>
      <p:sp>
        <p:nvSpPr>
          <p:cNvPr id="13" name="Arrow: Down 12">
            <a:extLst>
              <a:ext uri="{FF2B5EF4-FFF2-40B4-BE49-F238E27FC236}">
                <a16:creationId xmlns:a16="http://schemas.microsoft.com/office/drawing/2014/main" id="{D2123808-87CE-40AF-89EA-6727135DCF8A}"/>
              </a:ext>
            </a:extLst>
          </p:cNvPr>
          <p:cNvSpPr/>
          <p:nvPr/>
        </p:nvSpPr>
        <p:spPr>
          <a:xfrm>
            <a:off x="7344329" y="3571871"/>
            <a:ext cx="400050" cy="1185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2FACA70-DCC1-4535-826C-7403D70D1DAA}"/>
              </a:ext>
            </a:extLst>
          </p:cNvPr>
          <p:cNvSpPr/>
          <p:nvPr/>
        </p:nvSpPr>
        <p:spPr>
          <a:xfrm>
            <a:off x="8018908" y="2895369"/>
            <a:ext cx="1273217" cy="548640"/>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Données</a:t>
            </a:r>
            <a:endParaRPr lang="fr-FR" dirty="0"/>
          </a:p>
        </p:txBody>
      </p:sp>
      <p:sp>
        <p:nvSpPr>
          <p:cNvPr id="15" name="Rectangle 14">
            <a:extLst>
              <a:ext uri="{FF2B5EF4-FFF2-40B4-BE49-F238E27FC236}">
                <a16:creationId xmlns:a16="http://schemas.microsoft.com/office/drawing/2014/main" id="{7B362540-009B-47A7-A885-CBA8C90769BB}"/>
              </a:ext>
            </a:extLst>
          </p:cNvPr>
          <p:cNvSpPr/>
          <p:nvPr/>
        </p:nvSpPr>
        <p:spPr>
          <a:xfrm>
            <a:off x="6952109" y="2895369"/>
            <a:ext cx="1053971" cy="548640"/>
          </a:xfrm>
          <a:prstGeom prst="rect">
            <a:avLst/>
          </a:prstGeom>
          <a:solidFill>
            <a:schemeClr val="tx1">
              <a:lumMod val="65000"/>
            </a:scheme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IP </a:t>
            </a:r>
            <a:r>
              <a:rPr lang="en-US" dirty="0" err="1">
                <a:solidFill>
                  <a:schemeClr val="bg1"/>
                </a:solidFill>
              </a:rPr>
              <a:t>dest</a:t>
            </a:r>
            <a:r>
              <a:rPr lang="en-US" dirty="0">
                <a:solidFill>
                  <a:schemeClr val="bg1"/>
                </a:solidFill>
              </a:rPr>
              <a:t>.</a:t>
            </a:r>
          </a:p>
          <a:p>
            <a:pPr algn="ctr"/>
            <a:r>
              <a:rPr lang="en-US" b="1" dirty="0">
                <a:solidFill>
                  <a:schemeClr val="tx1">
                    <a:lumMod val="95000"/>
                  </a:schemeClr>
                </a:solidFill>
              </a:rPr>
              <a:t>IP@5</a:t>
            </a:r>
            <a:endParaRPr lang="fr-FR" b="1" dirty="0">
              <a:solidFill>
                <a:schemeClr val="tx1">
                  <a:lumMod val="95000"/>
                </a:schemeClr>
              </a:solidFill>
            </a:endParaRPr>
          </a:p>
        </p:txBody>
      </p:sp>
      <p:sp>
        <p:nvSpPr>
          <p:cNvPr id="16" name="Rectangle 15">
            <a:extLst>
              <a:ext uri="{FF2B5EF4-FFF2-40B4-BE49-F238E27FC236}">
                <a16:creationId xmlns:a16="http://schemas.microsoft.com/office/drawing/2014/main" id="{7AAD190A-4CFE-47AA-8EC8-CA0F43A24834}"/>
              </a:ext>
            </a:extLst>
          </p:cNvPr>
          <p:cNvSpPr/>
          <p:nvPr/>
        </p:nvSpPr>
        <p:spPr>
          <a:xfrm>
            <a:off x="5706741" y="2895369"/>
            <a:ext cx="1232539" cy="548640"/>
          </a:xfrm>
          <a:prstGeom prst="rect">
            <a:avLst/>
          </a:prstGeom>
          <a:solidFill>
            <a:schemeClr val="tx1">
              <a:lumMod val="65000"/>
            </a:schemeClr>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IP source</a:t>
            </a:r>
          </a:p>
          <a:p>
            <a:pPr algn="ctr"/>
            <a:r>
              <a:rPr lang="en-US" b="1" dirty="0">
                <a:ln w="0"/>
                <a:solidFill>
                  <a:schemeClr val="tx1">
                    <a:lumMod val="95000"/>
                  </a:schemeClr>
                </a:solidFill>
                <a:effectLst>
                  <a:outerShdw blurRad="38100" dist="19050" dir="2700000" algn="tl" rotWithShape="0">
                    <a:schemeClr val="dk1">
                      <a:alpha val="40000"/>
                    </a:schemeClr>
                  </a:outerShdw>
                </a:effectLst>
              </a:rPr>
              <a:t>IP@8</a:t>
            </a:r>
            <a:endParaRPr lang="fr-FR" b="1" dirty="0">
              <a:ln w="0"/>
              <a:solidFill>
                <a:schemeClr val="tx1">
                  <a:lumMod val="95000"/>
                </a:schemeClr>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DBE401BD-2126-45DB-A6FF-620CEAD2CEC2}"/>
              </a:ext>
            </a:extLst>
          </p:cNvPr>
          <p:cNvSpPr txBox="1"/>
          <p:nvPr/>
        </p:nvSpPr>
        <p:spPr>
          <a:xfrm>
            <a:off x="9494487" y="3013962"/>
            <a:ext cx="2497959" cy="369332"/>
          </a:xfrm>
          <a:prstGeom prst="rect">
            <a:avLst/>
          </a:prstGeom>
          <a:noFill/>
        </p:spPr>
        <p:txBody>
          <a:bodyPr wrap="square" rtlCol="0">
            <a:spAutoFit/>
          </a:bodyPr>
          <a:lstStyle/>
          <a:p>
            <a:r>
              <a:rPr lang="en-US" dirty="0"/>
              <a:t>Couche 3 : IP</a:t>
            </a:r>
          </a:p>
        </p:txBody>
      </p:sp>
      <p:cxnSp>
        <p:nvCxnSpPr>
          <p:cNvPr id="20" name="Straight Arrow Connector 19">
            <a:extLst>
              <a:ext uri="{FF2B5EF4-FFF2-40B4-BE49-F238E27FC236}">
                <a16:creationId xmlns:a16="http://schemas.microsoft.com/office/drawing/2014/main" id="{90192F17-111E-4E06-B914-518F383E2A10}"/>
              </a:ext>
            </a:extLst>
          </p:cNvPr>
          <p:cNvCxnSpPr>
            <a:cxnSpLocks/>
          </p:cNvCxnSpPr>
          <p:nvPr/>
        </p:nvCxnSpPr>
        <p:spPr>
          <a:xfrm flipV="1">
            <a:off x="3567734" y="5571112"/>
            <a:ext cx="553720" cy="443926"/>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F630F2-1749-47A0-A1BF-3EB60D6BF1B8}"/>
              </a:ext>
            </a:extLst>
          </p:cNvPr>
          <p:cNvCxnSpPr>
            <a:cxnSpLocks/>
          </p:cNvCxnSpPr>
          <p:nvPr/>
        </p:nvCxnSpPr>
        <p:spPr>
          <a:xfrm flipH="1" flipV="1">
            <a:off x="5224582" y="5638398"/>
            <a:ext cx="553720" cy="420507"/>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BC71E0A-21E9-4198-8F61-39074D06EB7E}"/>
              </a:ext>
            </a:extLst>
          </p:cNvPr>
          <p:cNvSpPr txBox="1"/>
          <p:nvPr/>
        </p:nvSpPr>
        <p:spPr>
          <a:xfrm>
            <a:off x="2462449" y="6057637"/>
            <a:ext cx="2381567" cy="646331"/>
          </a:xfrm>
          <a:prstGeom prst="rect">
            <a:avLst/>
          </a:prstGeom>
          <a:noFill/>
        </p:spPr>
        <p:txBody>
          <a:bodyPr wrap="square" rtlCol="0">
            <a:spAutoFit/>
          </a:bodyPr>
          <a:lstStyle/>
          <a:p>
            <a:r>
              <a:rPr lang="en-US" dirty="0"/>
              <a:t>@MAC : </a:t>
            </a:r>
            <a:r>
              <a:rPr lang="en-US" dirty="0" err="1"/>
              <a:t>passerelle</a:t>
            </a:r>
            <a:r>
              <a:rPr lang="en-US" dirty="0"/>
              <a:t>, </a:t>
            </a:r>
          </a:p>
          <a:p>
            <a:r>
              <a:rPr lang="en-US" dirty="0" err="1"/>
              <a:t>côté</a:t>
            </a:r>
            <a:r>
              <a:rPr lang="en-US" dirty="0"/>
              <a:t> gauche</a:t>
            </a:r>
          </a:p>
        </p:txBody>
      </p:sp>
      <p:pic>
        <p:nvPicPr>
          <p:cNvPr id="24" name="Picture 23" descr="Graphical user interface, diagram&#10;&#10;Description automatically generated">
            <a:extLst>
              <a:ext uri="{FF2B5EF4-FFF2-40B4-BE49-F238E27FC236}">
                <a16:creationId xmlns:a16="http://schemas.microsoft.com/office/drawing/2014/main" id="{21956DA3-9A3E-4E64-BC03-2CC3173038DB}"/>
              </a:ext>
            </a:extLst>
          </p:cNvPr>
          <p:cNvPicPr>
            <a:picLocks noChangeAspect="1"/>
          </p:cNvPicPr>
          <p:nvPr/>
        </p:nvPicPr>
        <p:blipFill>
          <a:blip r:embed="rId2"/>
          <a:stretch>
            <a:fillRect/>
          </a:stretch>
        </p:blipFill>
        <p:spPr>
          <a:xfrm>
            <a:off x="679421" y="2508487"/>
            <a:ext cx="4793264" cy="1836407"/>
          </a:xfrm>
          <a:prstGeom prst="rect">
            <a:avLst/>
          </a:prstGeom>
        </p:spPr>
      </p:pic>
      <p:sp>
        <p:nvSpPr>
          <p:cNvPr id="25" name="TextBox 24">
            <a:extLst>
              <a:ext uri="{FF2B5EF4-FFF2-40B4-BE49-F238E27FC236}">
                <a16:creationId xmlns:a16="http://schemas.microsoft.com/office/drawing/2014/main" id="{2E1061BC-759F-4EC9-A94D-07FFDFAE31C8}"/>
              </a:ext>
            </a:extLst>
          </p:cNvPr>
          <p:cNvSpPr txBox="1"/>
          <p:nvPr/>
        </p:nvSpPr>
        <p:spPr>
          <a:xfrm>
            <a:off x="5162787" y="6044919"/>
            <a:ext cx="2581592" cy="369332"/>
          </a:xfrm>
          <a:prstGeom prst="rect">
            <a:avLst/>
          </a:prstGeom>
          <a:noFill/>
        </p:spPr>
        <p:txBody>
          <a:bodyPr wrap="square" rtlCol="0">
            <a:spAutoFit/>
          </a:bodyPr>
          <a:lstStyle/>
          <a:p>
            <a:r>
              <a:rPr lang="en-US" dirty="0"/>
              <a:t>@MAC machine @8</a:t>
            </a:r>
          </a:p>
        </p:txBody>
      </p:sp>
    </p:spTree>
    <p:extLst>
      <p:ext uri="{BB962C8B-B14F-4D97-AF65-F5344CB8AC3E}">
        <p14:creationId xmlns:p14="http://schemas.microsoft.com/office/powerpoint/2010/main" val="4183069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C474-25D5-4238-A857-14200D6441F0}"/>
              </a:ext>
            </a:extLst>
          </p:cNvPr>
          <p:cNvSpPr>
            <a:spLocks noGrp="1"/>
          </p:cNvSpPr>
          <p:nvPr>
            <p:ph type="title"/>
          </p:nvPr>
        </p:nvSpPr>
        <p:spPr/>
        <p:txBody>
          <a:bodyPr/>
          <a:lstStyle/>
          <a:p>
            <a:r>
              <a:rPr lang="en-US" dirty="0"/>
              <a:t>Transmission inter-</a:t>
            </a:r>
            <a:r>
              <a:rPr lang="en-US" dirty="0" err="1"/>
              <a:t>réseaux</a:t>
            </a:r>
            <a:endParaRPr lang="fr-FR" dirty="0"/>
          </a:p>
        </p:txBody>
      </p:sp>
      <p:sp>
        <p:nvSpPr>
          <p:cNvPr id="3" name="Content Placeholder 2">
            <a:extLst>
              <a:ext uri="{FF2B5EF4-FFF2-40B4-BE49-F238E27FC236}">
                <a16:creationId xmlns:a16="http://schemas.microsoft.com/office/drawing/2014/main" id="{9844664F-D368-4D74-99D2-56B9EF751107}"/>
              </a:ext>
            </a:extLst>
          </p:cNvPr>
          <p:cNvSpPr>
            <a:spLocks noGrp="1"/>
          </p:cNvSpPr>
          <p:nvPr>
            <p:ph idx="1"/>
          </p:nvPr>
        </p:nvSpPr>
        <p:spPr>
          <a:xfrm>
            <a:off x="1104293" y="1910398"/>
            <a:ext cx="8946541" cy="4195481"/>
          </a:xfrm>
        </p:spPr>
        <p:txBody>
          <a:bodyPr/>
          <a:lstStyle/>
          <a:p>
            <a:r>
              <a:rPr lang="en-US" dirty="0"/>
              <a:t>Première étape de transmission : @8 </a:t>
            </a:r>
            <a:r>
              <a:rPr lang="en-US" dirty="0">
                <a:sym typeface="Wingdings" panose="05000000000000000000" pitchFamily="2" charset="2"/>
              </a:rPr>
              <a:t> </a:t>
            </a:r>
            <a:r>
              <a:rPr lang="en-US" dirty="0" err="1">
                <a:sym typeface="Wingdings" panose="05000000000000000000" pitchFamily="2" charset="2"/>
              </a:rPr>
              <a:t>passerelle</a:t>
            </a:r>
            <a:endParaRPr lang="en-US" dirty="0"/>
          </a:p>
        </p:txBody>
      </p:sp>
      <p:sp>
        <p:nvSpPr>
          <p:cNvPr id="4" name="TextBox 3">
            <a:extLst>
              <a:ext uri="{FF2B5EF4-FFF2-40B4-BE49-F238E27FC236}">
                <a16:creationId xmlns:a16="http://schemas.microsoft.com/office/drawing/2014/main" id="{C942F98D-BCB8-41EF-8BCD-F9669A48B845}"/>
              </a:ext>
            </a:extLst>
          </p:cNvPr>
          <p:cNvSpPr txBox="1"/>
          <p:nvPr/>
        </p:nvSpPr>
        <p:spPr>
          <a:xfrm>
            <a:off x="10458445" y="542947"/>
            <a:ext cx="714375" cy="600164"/>
          </a:xfrm>
          <a:prstGeom prst="rect">
            <a:avLst/>
          </a:prstGeom>
          <a:noFill/>
        </p:spPr>
        <p:txBody>
          <a:bodyPr wrap="square" rtlCol="0">
            <a:spAutoFit/>
          </a:bodyPr>
          <a:lstStyle/>
          <a:p>
            <a:r>
              <a:rPr lang="en-US" sz="3300" dirty="0"/>
              <a:t>39</a:t>
            </a:r>
            <a:endParaRPr lang="fr-FR" sz="3300" dirty="0"/>
          </a:p>
        </p:txBody>
      </p:sp>
      <p:sp>
        <p:nvSpPr>
          <p:cNvPr id="5" name="Rectangle 4">
            <a:extLst>
              <a:ext uri="{FF2B5EF4-FFF2-40B4-BE49-F238E27FC236}">
                <a16:creationId xmlns:a16="http://schemas.microsoft.com/office/drawing/2014/main" id="{087B6CE3-BD68-4166-8636-F991577BC81E}"/>
              </a:ext>
            </a:extLst>
          </p:cNvPr>
          <p:cNvSpPr/>
          <p:nvPr/>
        </p:nvSpPr>
        <p:spPr>
          <a:xfrm>
            <a:off x="6666534" y="4957535"/>
            <a:ext cx="17780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Données</a:t>
            </a:r>
            <a:r>
              <a:rPr lang="en-US" dirty="0"/>
              <a:t> </a:t>
            </a:r>
          </a:p>
          <a:p>
            <a:pPr algn="ctr"/>
            <a:r>
              <a:rPr lang="en-US" dirty="0"/>
              <a:t>(+ padding)</a:t>
            </a:r>
            <a:endParaRPr lang="fr-FR" dirty="0"/>
          </a:p>
        </p:txBody>
      </p:sp>
      <p:sp>
        <p:nvSpPr>
          <p:cNvPr id="6" name="Rectangle 5">
            <a:extLst>
              <a:ext uri="{FF2B5EF4-FFF2-40B4-BE49-F238E27FC236}">
                <a16:creationId xmlns:a16="http://schemas.microsoft.com/office/drawing/2014/main" id="{9E9F0D2F-E859-413B-AE39-2D63B1E800EE}"/>
              </a:ext>
            </a:extLst>
          </p:cNvPr>
          <p:cNvSpPr/>
          <p:nvPr/>
        </p:nvSpPr>
        <p:spPr>
          <a:xfrm>
            <a:off x="5778302" y="4957535"/>
            <a:ext cx="888232"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Type </a:t>
            </a:r>
          </a:p>
          <a:p>
            <a:pPr algn="ctr"/>
            <a:r>
              <a:rPr lang="en-US" dirty="0" err="1"/>
              <a:t>Prot</a:t>
            </a:r>
            <a:endParaRPr lang="fr-FR" dirty="0"/>
          </a:p>
        </p:txBody>
      </p:sp>
      <p:sp>
        <p:nvSpPr>
          <p:cNvPr id="7" name="Rectangle 6">
            <a:extLst>
              <a:ext uri="{FF2B5EF4-FFF2-40B4-BE49-F238E27FC236}">
                <a16:creationId xmlns:a16="http://schemas.microsoft.com/office/drawing/2014/main" id="{1CD7BD57-8470-425B-B083-DECBF627C5A8}"/>
              </a:ext>
            </a:extLst>
          </p:cNvPr>
          <p:cNvSpPr/>
          <p:nvPr/>
        </p:nvSpPr>
        <p:spPr>
          <a:xfrm>
            <a:off x="4670862" y="4957535"/>
            <a:ext cx="1107440" cy="548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rPr>
              <a:t>Adresse</a:t>
            </a:r>
            <a:r>
              <a:rPr lang="en-US" dirty="0">
                <a:solidFill>
                  <a:schemeClr val="bg1"/>
                </a:solidFill>
              </a:rPr>
              <a:t> source</a:t>
            </a:r>
            <a:endParaRPr lang="fr-FR" dirty="0">
              <a:solidFill>
                <a:schemeClr val="bg1"/>
              </a:solidFill>
            </a:endParaRPr>
          </a:p>
        </p:txBody>
      </p:sp>
      <p:sp>
        <p:nvSpPr>
          <p:cNvPr id="8" name="Rectangle 7">
            <a:extLst>
              <a:ext uri="{FF2B5EF4-FFF2-40B4-BE49-F238E27FC236}">
                <a16:creationId xmlns:a16="http://schemas.microsoft.com/office/drawing/2014/main" id="{023C9AEA-CBA1-43C2-A2F4-40D8EB0C0B12}"/>
              </a:ext>
            </a:extLst>
          </p:cNvPr>
          <p:cNvSpPr/>
          <p:nvPr/>
        </p:nvSpPr>
        <p:spPr>
          <a:xfrm>
            <a:off x="3567734" y="4957535"/>
            <a:ext cx="1107440" cy="5486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Adresse</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dest</a:t>
            </a:r>
            <a:r>
              <a:rPr lang="en-US" dirty="0">
                <a:ln w="0"/>
                <a:solidFill>
                  <a:schemeClr val="tx1"/>
                </a:solidFill>
                <a:effectLst>
                  <a:outerShdw blurRad="38100" dist="19050" dir="2700000" algn="tl" rotWithShape="0">
                    <a:schemeClr val="dk1">
                      <a:alpha val="40000"/>
                    </a:schemeClr>
                  </a:outerShdw>
                </a:effectLst>
              </a:rPr>
              <a:t>.</a:t>
            </a:r>
            <a:endParaRPr lang="fr-FR"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5A04244D-3158-408F-8DEF-2FCF0C0BF698}"/>
              </a:ext>
            </a:extLst>
          </p:cNvPr>
          <p:cNvSpPr/>
          <p:nvPr/>
        </p:nvSpPr>
        <p:spPr>
          <a:xfrm>
            <a:off x="2462449" y="4957535"/>
            <a:ext cx="1107441"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ln w="0"/>
                <a:solidFill>
                  <a:srgbClr val="FF0000"/>
                </a:solidFill>
                <a:effectLst>
                  <a:outerShdw blurRad="38100" dist="19050" dir="2700000" algn="tl" rotWithShape="0">
                    <a:schemeClr val="dk1">
                      <a:alpha val="40000"/>
                    </a:schemeClr>
                  </a:outerShdw>
                </a:effectLst>
              </a:rPr>
              <a:t>Délimit</a:t>
            </a:r>
            <a:r>
              <a:rPr lang="en-US" dirty="0">
                <a:ln w="0"/>
                <a:solidFill>
                  <a:srgbClr val="FF0000"/>
                </a:solidFill>
                <a:effectLst>
                  <a:outerShdw blurRad="38100" dist="19050" dir="2700000" algn="tl" rotWithShape="0">
                    <a:schemeClr val="dk1">
                      <a:alpha val="40000"/>
                    </a:schemeClr>
                  </a:outerShdw>
                </a:effectLst>
              </a:rPr>
              <a:t>.</a:t>
            </a:r>
            <a:endParaRPr lang="fr-FR" dirty="0">
              <a:ln w="0"/>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1BF2C248-3E42-4C5D-A197-5BD09784AB02}"/>
              </a:ext>
            </a:extLst>
          </p:cNvPr>
          <p:cNvSpPr/>
          <p:nvPr/>
        </p:nvSpPr>
        <p:spPr>
          <a:xfrm>
            <a:off x="820223" y="4957535"/>
            <a:ext cx="1644384"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ln w="0"/>
                <a:solidFill>
                  <a:schemeClr val="bg1"/>
                </a:solidFill>
                <a:effectLst>
                  <a:outerShdw blurRad="38100" dist="19050" dir="2700000" algn="tl" rotWithShape="0">
                    <a:schemeClr val="dk1">
                      <a:alpha val="40000"/>
                    </a:schemeClr>
                  </a:outerShdw>
                </a:effectLst>
              </a:rPr>
              <a:t>Préambule</a:t>
            </a:r>
            <a:endParaRPr lang="fr-FR" dirty="0">
              <a:ln w="0"/>
              <a:solidFill>
                <a:schemeClr val="bg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641FB1C-A1E8-456C-8C53-E0516474E7E2}"/>
              </a:ext>
            </a:extLst>
          </p:cNvPr>
          <p:cNvSpPr/>
          <p:nvPr/>
        </p:nvSpPr>
        <p:spPr>
          <a:xfrm>
            <a:off x="8444534" y="4957535"/>
            <a:ext cx="888232" cy="54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CRC</a:t>
            </a:r>
            <a:endParaRPr lang="fr-FR" dirty="0"/>
          </a:p>
        </p:txBody>
      </p:sp>
      <p:sp>
        <p:nvSpPr>
          <p:cNvPr id="12" name="TextBox 11">
            <a:extLst>
              <a:ext uri="{FF2B5EF4-FFF2-40B4-BE49-F238E27FC236}">
                <a16:creationId xmlns:a16="http://schemas.microsoft.com/office/drawing/2014/main" id="{294CC713-C70B-4459-8D99-CB75528F5DC7}"/>
              </a:ext>
            </a:extLst>
          </p:cNvPr>
          <p:cNvSpPr txBox="1"/>
          <p:nvPr/>
        </p:nvSpPr>
        <p:spPr>
          <a:xfrm>
            <a:off x="9504648" y="5047189"/>
            <a:ext cx="2497959" cy="646331"/>
          </a:xfrm>
          <a:prstGeom prst="rect">
            <a:avLst/>
          </a:prstGeom>
          <a:noFill/>
        </p:spPr>
        <p:txBody>
          <a:bodyPr wrap="square" rtlCol="0">
            <a:spAutoFit/>
          </a:bodyPr>
          <a:lstStyle/>
          <a:p>
            <a:r>
              <a:rPr lang="en-US" dirty="0"/>
              <a:t>Couche 2 : </a:t>
            </a:r>
          </a:p>
          <a:p>
            <a:r>
              <a:rPr lang="en-US" dirty="0"/>
              <a:t>Ethernet</a:t>
            </a:r>
          </a:p>
        </p:txBody>
      </p:sp>
      <p:sp>
        <p:nvSpPr>
          <p:cNvPr id="13" name="Arrow: Down 12">
            <a:extLst>
              <a:ext uri="{FF2B5EF4-FFF2-40B4-BE49-F238E27FC236}">
                <a16:creationId xmlns:a16="http://schemas.microsoft.com/office/drawing/2014/main" id="{D2123808-87CE-40AF-89EA-6727135DCF8A}"/>
              </a:ext>
            </a:extLst>
          </p:cNvPr>
          <p:cNvSpPr/>
          <p:nvPr/>
        </p:nvSpPr>
        <p:spPr>
          <a:xfrm>
            <a:off x="7344329" y="3571871"/>
            <a:ext cx="400050" cy="1185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2FACA70-DCC1-4535-826C-7403D70D1DAA}"/>
              </a:ext>
            </a:extLst>
          </p:cNvPr>
          <p:cNvSpPr/>
          <p:nvPr/>
        </p:nvSpPr>
        <p:spPr>
          <a:xfrm>
            <a:off x="8018908" y="2895369"/>
            <a:ext cx="1273217" cy="548640"/>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Données</a:t>
            </a:r>
            <a:endParaRPr lang="fr-FR" dirty="0"/>
          </a:p>
        </p:txBody>
      </p:sp>
      <p:sp>
        <p:nvSpPr>
          <p:cNvPr id="15" name="Rectangle 14">
            <a:extLst>
              <a:ext uri="{FF2B5EF4-FFF2-40B4-BE49-F238E27FC236}">
                <a16:creationId xmlns:a16="http://schemas.microsoft.com/office/drawing/2014/main" id="{7B362540-009B-47A7-A885-CBA8C90769BB}"/>
              </a:ext>
            </a:extLst>
          </p:cNvPr>
          <p:cNvSpPr/>
          <p:nvPr/>
        </p:nvSpPr>
        <p:spPr>
          <a:xfrm>
            <a:off x="6952109" y="2895369"/>
            <a:ext cx="1053971" cy="548640"/>
          </a:xfrm>
          <a:prstGeom prst="rect">
            <a:avLst/>
          </a:prstGeom>
          <a:solidFill>
            <a:schemeClr val="tx1">
              <a:lumMod val="65000"/>
            </a:scheme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IP </a:t>
            </a:r>
            <a:r>
              <a:rPr lang="en-US" dirty="0" err="1">
                <a:solidFill>
                  <a:schemeClr val="bg1"/>
                </a:solidFill>
              </a:rPr>
              <a:t>dest</a:t>
            </a:r>
            <a:r>
              <a:rPr lang="en-US" dirty="0">
                <a:solidFill>
                  <a:schemeClr val="bg1"/>
                </a:solidFill>
              </a:rPr>
              <a:t>.</a:t>
            </a:r>
          </a:p>
          <a:p>
            <a:pPr algn="ctr"/>
            <a:r>
              <a:rPr lang="en-US" b="1" dirty="0">
                <a:solidFill>
                  <a:schemeClr val="tx1">
                    <a:lumMod val="95000"/>
                  </a:schemeClr>
                </a:solidFill>
              </a:rPr>
              <a:t>IP@5</a:t>
            </a:r>
            <a:endParaRPr lang="fr-FR" b="1" dirty="0">
              <a:solidFill>
                <a:schemeClr val="tx1">
                  <a:lumMod val="95000"/>
                </a:schemeClr>
              </a:solidFill>
            </a:endParaRPr>
          </a:p>
        </p:txBody>
      </p:sp>
      <p:sp>
        <p:nvSpPr>
          <p:cNvPr id="16" name="Rectangle 15">
            <a:extLst>
              <a:ext uri="{FF2B5EF4-FFF2-40B4-BE49-F238E27FC236}">
                <a16:creationId xmlns:a16="http://schemas.microsoft.com/office/drawing/2014/main" id="{7AAD190A-4CFE-47AA-8EC8-CA0F43A24834}"/>
              </a:ext>
            </a:extLst>
          </p:cNvPr>
          <p:cNvSpPr/>
          <p:nvPr/>
        </p:nvSpPr>
        <p:spPr>
          <a:xfrm>
            <a:off x="5706741" y="2895369"/>
            <a:ext cx="1232539" cy="548640"/>
          </a:xfrm>
          <a:prstGeom prst="rect">
            <a:avLst/>
          </a:prstGeom>
          <a:solidFill>
            <a:schemeClr val="tx1">
              <a:lumMod val="65000"/>
            </a:schemeClr>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rPr>
              <a:t>IP source</a:t>
            </a:r>
          </a:p>
          <a:p>
            <a:pPr algn="ctr"/>
            <a:r>
              <a:rPr lang="en-US" b="1" dirty="0">
                <a:ln w="0"/>
                <a:solidFill>
                  <a:schemeClr val="tx1">
                    <a:lumMod val="95000"/>
                  </a:schemeClr>
                </a:solidFill>
                <a:effectLst>
                  <a:outerShdw blurRad="38100" dist="19050" dir="2700000" algn="tl" rotWithShape="0">
                    <a:schemeClr val="dk1">
                      <a:alpha val="40000"/>
                    </a:schemeClr>
                  </a:outerShdw>
                </a:effectLst>
              </a:rPr>
              <a:t>IP@8</a:t>
            </a:r>
            <a:endParaRPr lang="fr-FR" b="1" dirty="0">
              <a:ln w="0"/>
              <a:solidFill>
                <a:schemeClr val="tx1">
                  <a:lumMod val="95000"/>
                </a:schemeClr>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DBE401BD-2126-45DB-A6FF-620CEAD2CEC2}"/>
              </a:ext>
            </a:extLst>
          </p:cNvPr>
          <p:cNvSpPr txBox="1"/>
          <p:nvPr/>
        </p:nvSpPr>
        <p:spPr>
          <a:xfrm>
            <a:off x="9494487" y="3013962"/>
            <a:ext cx="2497959" cy="369332"/>
          </a:xfrm>
          <a:prstGeom prst="rect">
            <a:avLst/>
          </a:prstGeom>
          <a:noFill/>
        </p:spPr>
        <p:txBody>
          <a:bodyPr wrap="square" rtlCol="0">
            <a:spAutoFit/>
          </a:bodyPr>
          <a:lstStyle/>
          <a:p>
            <a:r>
              <a:rPr lang="en-US" dirty="0"/>
              <a:t>Couche 3 : IP</a:t>
            </a:r>
          </a:p>
        </p:txBody>
      </p:sp>
      <p:cxnSp>
        <p:nvCxnSpPr>
          <p:cNvPr id="20" name="Straight Arrow Connector 19">
            <a:extLst>
              <a:ext uri="{FF2B5EF4-FFF2-40B4-BE49-F238E27FC236}">
                <a16:creationId xmlns:a16="http://schemas.microsoft.com/office/drawing/2014/main" id="{90192F17-111E-4E06-B914-518F383E2A10}"/>
              </a:ext>
            </a:extLst>
          </p:cNvPr>
          <p:cNvCxnSpPr>
            <a:cxnSpLocks/>
          </p:cNvCxnSpPr>
          <p:nvPr/>
        </p:nvCxnSpPr>
        <p:spPr>
          <a:xfrm flipV="1">
            <a:off x="3567734" y="5571112"/>
            <a:ext cx="553720" cy="443926"/>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F630F2-1749-47A0-A1BF-3EB60D6BF1B8}"/>
              </a:ext>
            </a:extLst>
          </p:cNvPr>
          <p:cNvCxnSpPr>
            <a:cxnSpLocks/>
          </p:cNvCxnSpPr>
          <p:nvPr/>
        </p:nvCxnSpPr>
        <p:spPr>
          <a:xfrm flipH="1" flipV="1">
            <a:off x="5224582" y="5638398"/>
            <a:ext cx="553720" cy="420507"/>
          </a:xfrm>
          <a:prstGeom prst="straightConnector1">
            <a:avLst/>
          </a:prstGeom>
          <a:ln w="190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BC71E0A-21E9-4198-8F61-39074D06EB7E}"/>
              </a:ext>
            </a:extLst>
          </p:cNvPr>
          <p:cNvSpPr txBox="1"/>
          <p:nvPr/>
        </p:nvSpPr>
        <p:spPr>
          <a:xfrm>
            <a:off x="2462449" y="6057637"/>
            <a:ext cx="2434671" cy="369332"/>
          </a:xfrm>
          <a:prstGeom prst="rect">
            <a:avLst/>
          </a:prstGeom>
          <a:noFill/>
        </p:spPr>
        <p:txBody>
          <a:bodyPr wrap="square" rtlCol="0">
            <a:spAutoFit/>
          </a:bodyPr>
          <a:lstStyle/>
          <a:p>
            <a:r>
              <a:rPr lang="en-US" dirty="0"/>
              <a:t>@MAC machine @5</a:t>
            </a:r>
          </a:p>
        </p:txBody>
      </p:sp>
      <p:pic>
        <p:nvPicPr>
          <p:cNvPr id="24" name="Picture 23">
            <a:extLst>
              <a:ext uri="{FF2B5EF4-FFF2-40B4-BE49-F238E27FC236}">
                <a16:creationId xmlns:a16="http://schemas.microsoft.com/office/drawing/2014/main" id="{21956DA3-9A3E-4E64-BC03-2CC3173038DB}"/>
              </a:ext>
            </a:extLst>
          </p:cNvPr>
          <p:cNvPicPr>
            <a:picLocks noChangeAspect="1"/>
          </p:cNvPicPr>
          <p:nvPr/>
        </p:nvPicPr>
        <p:blipFill>
          <a:blip r:embed="rId2"/>
          <a:srcRect/>
          <a:stretch/>
        </p:blipFill>
        <p:spPr>
          <a:xfrm>
            <a:off x="679421" y="2508487"/>
            <a:ext cx="4793264" cy="1836406"/>
          </a:xfrm>
          <a:prstGeom prst="rect">
            <a:avLst/>
          </a:prstGeom>
        </p:spPr>
      </p:pic>
      <p:sp>
        <p:nvSpPr>
          <p:cNvPr id="25" name="TextBox 24">
            <a:extLst>
              <a:ext uri="{FF2B5EF4-FFF2-40B4-BE49-F238E27FC236}">
                <a16:creationId xmlns:a16="http://schemas.microsoft.com/office/drawing/2014/main" id="{2E1061BC-759F-4EC9-A94D-07FFDFAE31C8}"/>
              </a:ext>
            </a:extLst>
          </p:cNvPr>
          <p:cNvSpPr txBox="1"/>
          <p:nvPr/>
        </p:nvSpPr>
        <p:spPr>
          <a:xfrm>
            <a:off x="5162787" y="6044919"/>
            <a:ext cx="2581592" cy="646331"/>
          </a:xfrm>
          <a:prstGeom prst="rect">
            <a:avLst/>
          </a:prstGeom>
          <a:noFill/>
        </p:spPr>
        <p:txBody>
          <a:bodyPr wrap="square" rtlCol="0">
            <a:spAutoFit/>
          </a:bodyPr>
          <a:lstStyle/>
          <a:p>
            <a:r>
              <a:rPr lang="en-US" dirty="0"/>
              <a:t>@MAC </a:t>
            </a:r>
            <a:r>
              <a:rPr lang="en-US" dirty="0" err="1"/>
              <a:t>passerelle</a:t>
            </a:r>
            <a:r>
              <a:rPr lang="en-US" dirty="0"/>
              <a:t> </a:t>
            </a:r>
            <a:r>
              <a:rPr lang="en-US" dirty="0" err="1"/>
              <a:t>côté</a:t>
            </a:r>
            <a:r>
              <a:rPr lang="en-US" dirty="0"/>
              <a:t> droit</a:t>
            </a:r>
          </a:p>
        </p:txBody>
      </p:sp>
    </p:spTree>
    <p:extLst>
      <p:ext uri="{BB962C8B-B14F-4D97-AF65-F5344CB8AC3E}">
        <p14:creationId xmlns:p14="http://schemas.microsoft.com/office/powerpoint/2010/main" val="2310738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342A-D8C5-4CE2-89EB-08CD67643C0E}"/>
              </a:ext>
            </a:extLst>
          </p:cNvPr>
          <p:cNvSpPr>
            <a:spLocks noGrp="1"/>
          </p:cNvSpPr>
          <p:nvPr>
            <p:ph type="title"/>
          </p:nvPr>
        </p:nvSpPr>
        <p:spPr/>
        <p:txBody>
          <a:bodyPr/>
          <a:lstStyle/>
          <a:p>
            <a:r>
              <a:rPr lang="en-US" dirty="0"/>
              <a:t>Association </a:t>
            </a:r>
            <a:r>
              <a:rPr lang="en-US" dirty="0" err="1"/>
              <a:t>adresses</a:t>
            </a:r>
            <a:r>
              <a:rPr lang="en-US" dirty="0"/>
              <a:t> MAC/IP</a:t>
            </a:r>
            <a:endParaRPr lang="fr-FR" dirty="0"/>
          </a:p>
        </p:txBody>
      </p:sp>
      <p:sp>
        <p:nvSpPr>
          <p:cNvPr id="46" name="TextBox 45">
            <a:extLst>
              <a:ext uri="{FF2B5EF4-FFF2-40B4-BE49-F238E27FC236}">
                <a16:creationId xmlns:a16="http://schemas.microsoft.com/office/drawing/2014/main" id="{9152B530-623A-4D7C-992B-F3FCCCA44600}"/>
              </a:ext>
            </a:extLst>
          </p:cNvPr>
          <p:cNvSpPr txBox="1"/>
          <p:nvPr/>
        </p:nvSpPr>
        <p:spPr>
          <a:xfrm>
            <a:off x="10458445" y="542947"/>
            <a:ext cx="714375" cy="600164"/>
          </a:xfrm>
          <a:prstGeom prst="rect">
            <a:avLst/>
          </a:prstGeom>
          <a:noFill/>
        </p:spPr>
        <p:txBody>
          <a:bodyPr wrap="square" rtlCol="0">
            <a:spAutoFit/>
          </a:bodyPr>
          <a:lstStyle/>
          <a:p>
            <a:r>
              <a:rPr lang="en-US" sz="3300" dirty="0"/>
              <a:t>40</a:t>
            </a:r>
            <a:endParaRPr lang="fr-FR" sz="3300" dirty="0"/>
          </a:p>
        </p:txBody>
      </p:sp>
      <p:graphicFrame>
        <p:nvGraphicFramePr>
          <p:cNvPr id="1028" name="Content Placeholder 2">
            <a:extLst>
              <a:ext uri="{FF2B5EF4-FFF2-40B4-BE49-F238E27FC236}">
                <a16:creationId xmlns:a16="http://schemas.microsoft.com/office/drawing/2014/main" id="{4AEE479B-DAF6-646F-E88B-5324383A3B9B}"/>
              </a:ext>
            </a:extLst>
          </p:cNvPr>
          <p:cNvGraphicFramePr/>
          <p:nvPr/>
        </p:nvGraphicFramePr>
        <p:xfrm>
          <a:off x="875201" y="1908364"/>
          <a:ext cx="10540512" cy="4258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ours_Theorique_IV">
            <a:extLst>
              <a:ext uri="{FF2B5EF4-FFF2-40B4-BE49-F238E27FC236}">
                <a16:creationId xmlns:a16="http://schemas.microsoft.com/office/drawing/2014/main" id="{C1F72EAB-63C0-4FF2-975F-313D1EAECB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5221" y="4481443"/>
            <a:ext cx="3971772" cy="203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05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342A-D8C5-4CE2-89EB-08CD67643C0E}"/>
              </a:ext>
            </a:extLst>
          </p:cNvPr>
          <p:cNvSpPr>
            <a:spLocks noGrp="1"/>
          </p:cNvSpPr>
          <p:nvPr>
            <p:ph type="title"/>
          </p:nvPr>
        </p:nvSpPr>
        <p:spPr/>
        <p:txBody>
          <a:bodyPr/>
          <a:lstStyle/>
          <a:p>
            <a:r>
              <a:rPr lang="en-US" dirty="0"/>
              <a:t>Association </a:t>
            </a:r>
            <a:r>
              <a:rPr lang="en-US" dirty="0" err="1"/>
              <a:t>adresses</a:t>
            </a:r>
            <a:r>
              <a:rPr lang="en-US" dirty="0"/>
              <a:t> MAC/IP</a:t>
            </a:r>
            <a:endParaRPr lang="fr-FR" dirty="0"/>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18829C41-D924-4B33-A5D7-551892ACA1A7}"/>
                  </a:ext>
                </a:extLst>
              </p:cNvPr>
              <p:cNvSpPr txBox="1">
                <a:spLocks/>
              </p:cNvSpPr>
              <p:nvPr/>
            </p:nvSpPr>
            <p:spPr>
              <a:xfrm>
                <a:off x="875200" y="1908364"/>
                <a:ext cx="10910399" cy="425875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Situation : Machine A (@IP </a:t>
                </a:r>
                <a14:m>
                  <m:oMath xmlns:m="http://schemas.openxmlformats.org/officeDocument/2006/math">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𝐴</m:t>
                        </m:r>
                      </m:sub>
                    </m:sSub>
                  </m:oMath>
                </a14:m>
                <a:r>
                  <a:rPr lang="en-US" dirty="0"/>
                  <a:t> @MAC </a:t>
                </a:r>
                <a14:m>
                  <m:oMath xmlns:m="http://schemas.openxmlformats.org/officeDocument/2006/math">
                    <m:r>
                      <a:rPr lang="en-US" b="0" i="1" smtClean="0">
                        <a:latin typeface="Cambria Math" panose="02040503050406030204" pitchFamily="18" charset="0"/>
                      </a:rPr>
                      <m:t>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𝐴</m:t>
                        </m:r>
                      </m:sub>
                    </m:sSub>
                  </m:oMath>
                </a14:m>
                <a:r>
                  <a:rPr lang="en-US" dirty="0"/>
                  <a:t>) </a:t>
                </a:r>
                <a:r>
                  <a:rPr lang="en-US" dirty="0" err="1"/>
                  <a:t>cherche</a:t>
                </a:r>
                <a:r>
                  <a:rPr lang="en-US" dirty="0"/>
                  <a:t> @MAC de la machine B (</a:t>
                </a:r>
                <a14:m>
                  <m:oMath xmlns:m="http://schemas.openxmlformats.org/officeDocument/2006/math">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𝐵</m:t>
                        </m:r>
                      </m:sub>
                    </m:sSub>
                  </m:oMath>
                </a14:m>
                <a:r>
                  <a:rPr lang="en-US" dirty="0"/>
                  <a:t>)</a:t>
                </a:r>
              </a:p>
              <a:p>
                <a:pPr lvl="1"/>
                <a:r>
                  <a:rPr lang="en-US" dirty="0"/>
                  <a:t>Machine C (</a:t>
                </a:r>
                <a14:m>
                  <m:oMath xmlns:m="http://schemas.openxmlformats.org/officeDocument/2006/math">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𝐶</m:t>
                        </m:r>
                      </m:sub>
                    </m:sSub>
                  </m:oMath>
                </a14:m>
                <a:r>
                  <a:rPr lang="en-US" dirty="0"/>
                  <a:t>, </a:t>
                </a:r>
                <a14:m>
                  <m:oMath xmlns:m="http://schemas.openxmlformats.org/officeDocument/2006/math">
                    <m:r>
                      <a:rPr lang="en-US" b="0" i="1" smtClean="0">
                        <a:latin typeface="Cambria Math" panose="02040503050406030204" pitchFamily="18" charset="0"/>
                      </a:rPr>
                      <m:t>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𝐶</m:t>
                        </m:r>
                      </m:sub>
                    </m:sSub>
                  </m:oMath>
                </a14:m>
                <a:r>
                  <a:rPr lang="en-US" dirty="0"/>
                  <a:t>) </a:t>
                </a:r>
                <a:r>
                  <a:rPr lang="en-US" dirty="0" err="1"/>
                  <a:t>connaît</a:t>
                </a:r>
                <a:r>
                  <a:rPr lang="en-US" dirty="0"/>
                  <a:t> la </a:t>
                </a:r>
                <a:r>
                  <a:rPr lang="en-US" dirty="0" err="1"/>
                  <a:t>réponse</a:t>
                </a:r>
                <a:endParaRPr lang="en-US" dirty="0"/>
              </a:p>
              <a:p>
                <a:r>
                  <a:rPr lang="en-US" dirty="0"/>
                  <a:t>ARP </a:t>
                </a:r>
                <a:r>
                  <a:rPr lang="en-US" dirty="0" err="1"/>
                  <a:t>requête</a:t>
                </a:r>
                <a:r>
                  <a:rPr lang="en-US" dirty="0"/>
                  <a:t> : </a:t>
                </a:r>
              </a:p>
              <a:p>
                <a:pPr lvl="1">
                  <a:buFont typeface="Wingdings" panose="05000000000000000000" pitchFamily="2" charset="2"/>
                  <a:buChar char="v"/>
                </a:pPr>
                <a:r>
                  <a:rPr lang="en-US" dirty="0"/>
                  <a:t>Machine </a:t>
                </a:r>
                <a:r>
                  <a:rPr lang="en-US" dirty="0" err="1"/>
                  <a:t>src</a:t>
                </a:r>
                <a:r>
                  <a:rPr lang="en-US" dirty="0"/>
                  <a:t> : MAC </a:t>
                </a:r>
                <a14:m>
                  <m:oMath xmlns:m="http://schemas.openxmlformats.org/officeDocument/2006/math">
                    <m:r>
                      <a:rPr lang="en-US" b="0" i="1" smtClean="0">
                        <a:latin typeface="Cambria Math" panose="02040503050406030204" pitchFamily="18" charset="0"/>
                      </a:rPr>
                      <m:t>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𝐴</m:t>
                        </m:r>
                      </m:sub>
                    </m:sSub>
                  </m:oMath>
                </a14:m>
                <a:r>
                  <a:rPr lang="en-US" dirty="0"/>
                  <a:t>, IP </a:t>
                </a:r>
                <a14:m>
                  <m:oMath xmlns:m="http://schemas.openxmlformats.org/officeDocument/2006/math">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𝐴</m:t>
                        </m:r>
                      </m:sub>
                    </m:sSub>
                  </m:oMath>
                </a14:m>
                <a:endParaRPr lang="en-US" dirty="0"/>
              </a:p>
              <a:p>
                <a:pPr lvl="1">
                  <a:buFont typeface="Wingdings" panose="05000000000000000000" pitchFamily="2" charset="2"/>
                  <a:buChar char="v"/>
                </a:pPr>
                <a:r>
                  <a:rPr lang="en-US" dirty="0"/>
                  <a:t>Machine </a:t>
                </a:r>
                <a:r>
                  <a:rPr lang="en-US" dirty="0" err="1"/>
                  <a:t>dst</a:t>
                </a:r>
                <a:r>
                  <a:rPr lang="en-US" dirty="0"/>
                  <a:t> : MAC broadcast : FF:FF:FF:FF:FF:FF : broadcast intra-</a:t>
                </a:r>
                <a:r>
                  <a:rPr lang="en-US" dirty="0" err="1"/>
                  <a:t>réseau</a:t>
                </a:r>
                <a:r>
                  <a:rPr lang="en-US" dirty="0"/>
                  <a:t> !</a:t>
                </a:r>
              </a:p>
              <a:p>
                <a:pPr lvl="1">
                  <a:buFont typeface="Wingdings" panose="05000000000000000000" pitchFamily="2" charset="2"/>
                  <a:buChar char="v"/>
                </a:pPr>
                <a:r>
                  <a:rPr lang="en-US" dirty="0"/>
                  <a:t>Machine </a:t>
                </a:r>
                <a:r>
                  <a:rPr lang="en-US" dirty="0" err="1"/>
                  <a:t>cible</a:t>
                </a:r>
                <a:r>
                  <a:rPr lang="en-US" dirty="0"/>
                  <a:t> : @MAC inconnue 00:00:00:00:00:00</a:t>
                </a:r>
              </a:p>
              <a:p>
                <a:endParaRPr lang="en-US" dirty="0"/>
              </a:p>
              <a:p>
                <a:r>
                  <a:rPr lang="en-US" dirty="0"/>
                  <a:t>ARP </a:t>
                </a:r>
                <a:r>
                  <a:rPr lang="en-US" dirty="0" err="1"/>
                  <a:t>réponse</a:t>
                </a:r>
                <a:r>
                  <a:rPr lang="en-US" dirty="0"/>
                  <a:t> : </a:t>
                </a:r>
              </a:p>
              <a:p>
                <a:pPr lvl="1">
                  <a:buFont typeface="Wingdings" panose="05000000000000000000" pitchFamily="2" charset="2"/>
                  <a:buChar char="v"/>
                </a:pPr>
                <a:r>
                  <a:rPr lang="en-US" dirty="0"/>
                  <a:t>Machine </a:t>
                </a:r>
                <a:r>
                  <a:rPr lang="en-US" dirty="0" err="1"/>
                  <a:t>src</a:t>
                </a:r>
                <a:r>
                  <a:rPr lang="en-US" dirty="0"/>
                  <a:t> : MAC </a:t>
                </a:r>
                <a14:m>
                  <m:oMath xmlns:m="http://schemas.openxmlformats.org/officeDocument/2006/math">
                    <m:r>
                      <a:rPr lang="en-US" b="0" i="1" smtClean="0">
                        <a:latin typeface="Cambria Math" panose="02040503050406030204" pitchFamily="18" charset="0"/>
                      </a:rPr>
                      <m:t>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𝐶</m:t>
                        </m:r>
                      </m:sub>
                    </m:sSub>
                  </m:oMath>
                </a14:m>
                <a:r>
                  <a:rPr lang="en-US" dirty="0"/>
                  <a:t> , IP </a:t>
                </a:r>
                <a14:m>
                  <m:oMath xmlns:m="http://schemas.openxmlformats.org/officeDocument/2006/math">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𝐶</m:t>
                        </m:r>
                      </m:sub>
                    </m:sSub>
                  </m:oMath>
                </a14:m>
                <a:endParaRPr lang="en-US" dirty="0"/>
              </a:p>
              <a:p>
                <a:pPr lvl="1">
                  <a:buFont typeface="Wingdings" panose="05000000000000000000" pitchFamily="2" charset="2"/>
                  <a:buChar char="v"/>
                </a:pPr>
                <a:r>
                  <a:rPr lang="en-US" dirty="0"/>
                  <a:t>Machine </a:t>
                </a:r>
                <a:r>
                  <a:rPr lang="en-US" dirty="0" err="1"/>
                  <a:t>dst</a:t>
                </a:r>
                <a:r>
                  <a:rPr lang="en-US" dirty="0"/>
                  <a:t> : MAC </a:t>
                </a:r>
                <a14:m>
                  <m:oMath xmlns:m="http://schemas.openxmlformats.org/officeDocument/2006/math">
                    <m:r>
                      <a:rPr lang="en-US" b="0" i="1" smtClean="0">
                        <a:latin typeface="Cambria Math" panose="02040503050406030204" pitchFamily="18" charset="0"/>
                      </a:rPr>
                      <m:t>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𝐴</m:t>
                        </m:r>
                      </m:sub>
                    </m:sSub>
                  </m:oMath>
                </a14:m>
                <a:endParaRPr lang="en-US" dirty="0"/>
              </a:p>
              <a:p>
                <a:pPr lvl="1">
                  <a:buFont typeface="Wingdings" panose="05000000000000000000" pitchFamily="2" charset="2"/>
                  <a:buChar char="v"/>
                </a:pPr>
                <a:r>
                  <a:rPr lang="en-US" dirty="0"/>
                  <a:t>Machine </a:t>
                </a:r>
                <a:r>
                  <a:rPr lang="en-US" dirty="0" err="1"/>
                  <a:t>cible</a:t>
                </a:r>
                <a:r>
                  <a:rPr lang="en-US" dirty="0"/>
                  <a:t> : @MAC </a:t>
                </a:r>
                <a14:m>
                  <m:oMath xmlns:m="http://schemas.openxmlformats.org/officeDocument/2006/math">
                    <m:r>
                      <a:rPr lang="en-US" b="0" i="1" smtClean="0">
                        <a:latin typeface="Cambria Math" panose="02040503050406030204" pitchFamily="18" charset="0"/>
                      </a:rPr>
                      <m:t>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𝐵</m:t>
                        </m:r>
                      </m:sub>
                    </m:sSub>
                  </m:oMath>
                </a14:m>
                <a:r>
                  <a:rPr lang="en-US" dirty="0"/>
                  <a:t> , IP </a:t>
                </a:r>
                <a14:m>
                  <m:oMath xmlns:m="http://schemas.openxmlformats.org/officeDocument/2006/math">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𝐵</m:t>
                        </m:r>
                      </m:sub>
                    </m:sSub>
                  </m:oMath>
                </a14:m>
                <a:endParaRPr lang="fr-FR" dirty="0"/>
              </a:p>
              <a:p>
                <a:endParaRPr lang="fr-FR" dirty="0"/>
              </a:p>
            </p:txBody>
          </p:sp>
        </mc:Choice>
        <mc:Fallback xmlns="">
          <p:sp>
            <p:nvSpPr>
              <p:cNvPr id="39" name="Content Placeholder 2">
                <a:extLst>
                  <a:ext uri="{FF2B5EF4-FFF2-40B4-BE49-F238E27FC236}">
                    <a16:creationId xmlns:a16="http://schemas.microsoft.com/office/drawing/2014/main" id="{18829C41-D924-4B33-A5D7-551892ACA1A7}"/>
                  </a:ext>
                </a:extLst>
              </p:cNvPr>
              <p:cNvSpPr txBox="1">
                <a:spLocks noRot="1" noChangeAspect="1" noMove="1" noResize="1" noEditPoints="1" noAdjustHandles="1" noChangeArrowheads="1" noChangeShapeType="1" noTextEdit="1"/>
              </p:cNvSpPr>
              <p:nvPr/>
            </p:nvSpPr>
            <p:spPr>
              <a:xfrm>
                <a:off x="875200" y="1908364"/>
                <a:ext cx="10910399" cy="4258756"/>
              </a:xfrm>
              <a:prstGeom prst="rect">
                <a:avLst/>
              </a:prstGeom>
              <a:blipFill>
                <a:blip r:embed="rId2"/>
                <a:stretch>
                  <a:fillRect l="-279" t="-1431" b="-572"/>
                </a:stretch>
              </a:blipFill>
            </p:spPr>
            <p:txBody>
              <a:bodyPr/>
              <a:lstStyle/>
              <a:p>
                <a:r>
                  <a:rPr lang="fr-FR">
                    <a:noFill/>
                  </a:rPr>
                  <a:t> </a:t>
                </a:r>
              </a:p>
            </p:txBody>
          </p:sp>
        </mc:Fallback>
      </mc:AlternateContent>
      <p:sp>
        <p:nvSpPr>
          <p:cNvPr id="46" name="TextBox 45">
            <a:extLst>
              <a:ext uri="{FF2B5EF4-FFF2-40B4-BE49-F238E27FC236}">
                <a16:creationId xmlns:a16="http://schemas.microsoft.com/office/drawing/2014/main" id="{9152B530-623A-4D7C-992B-F3FCCCA44600}"/>
              </a:ext>
            </a:extLst>
          </p:cNvPr>
          <p:cNvSpPr txBox="1"/>
          <p:nvPr/>
        </p:nvSpPr>
        <p:spPr>
          <a:xfrm>
            <a:off x="10458445" y="542947"/>
            <a:ext cx="714375" cy="600164"/>
          </a:xfrm>
          <a:prstGeom prst="rect">
            <a:avLst/>
          </a:prstGeom>
          <a:noFill/>
        </p:spPr>
        <p:txBody>
          <a:bodyPr wrap="square" rtlCol="0">
            <a:spAutoFit/>
          </a:bodyPr>
          <a:lstStyle/>
          <a:p>
            <a:r>
              <a:rPr lang="en-US" sz="3300" dirty="0"/>
              <a:t>41</a:t>
            </a:r>
            <a:endParaRPr lang="fr-FR" sz="3300" dirty="0"/>
          </a:p>
        </p:txBody>
      </p:sp>
      <p:pic>
        <p:nvPicPr>
          <p:cNvPr id="1026" name="Picture 2" descr="Cours_Theorique_IV">
            <a:extLst>
              <a:ext uri="{FF2B5EF4-FFF2-40B4-BE49-F238E27FC236}">
                <a16:creationId xmlns:a16="http://schemas.microsoft.com/office/drawing/2014/main" id="{C1F72EAB-63C0-4FF2-975F-313D1EAEC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636" y="4208770"/>
            <a:ext cx="3971772" cy="203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73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Couche réseau : </a:t>
            </a:r>
            <a:br>
              <a:rPr lang="en-US" sz="8000" b="0" i="0" kern="1200">
                <a:solidFill>
                  <a:schemeClr val="tx2"/>
                </a:solidFill>
                <a:latin typeface="+mj-lt"/>
                <a:ea typeface="+mj-ea"/>
                <a:cs typeface="+mj-cs"/>
              </a:rPr>
            </a:br>
            <a:r>
              <a:rPr lang="en-US" sz="8000" b="0" i="0" kern="1200">
                <a:solidFill>
                  <a:schemeClr val="tx2"/>
                </a:solidFill>
                <a:latin typeface="+mj-lt"/>
                <a:ea typeface="+mj-ea"/>
                <a:cs typeface="+mj-cs"/>
              </a:rPr>
              <a:t>le routage</a:t>
            </a:r>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b="0" i="0" kern="1200" cap="all">
              <a:solidFill>
                <a:schemeClr val="bg2"/>
              </a:solidFill>
              <a:latin typeface="+mj-lt"/>
              <a:ea typeface="+mj-ea"/>
              <a:cs typeface="+mj-cs"/>
            </a:endParaRPr>
          </a:p>
        </p:txBody>
      </p:sp>
    </p:spTree>
    <p:extLst>
      <p:ext uri="{BB962C8B-B14F-4D97-AF65-F5344CB8AC3E}">
        <p14:creationId xmlns:p14="http://schemas.microsoft.com/office/powerpoint/2010/main" val="3713708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E51D-5731-404D-967D-8EE972568A77}"/>
              </a:ext>
            </a:extLst>
          </p:cNvPr>
          <p:cNvSpPr>
            <a:spLocks noGrp="1"/>
          </p:cNvSpPr>
          <p:nvPr>
            <p:ph type="title"/>
          </p:nvPr>
        </p:nvSpPr>
        <p:spPr/>
        <p:txBody>
          <a:bodyPr/>
          <a:lstStyle/>
          <a:p>
            <a:r>
              <a:rPr lang="en-US" dirty="0" err="1"/>
              <a:t>Problématique</a:t>
            </a:r>
            <a:r>
              <a:rPr lang="en-US" dirty="0"/>
              <a:t> -- le </a:t>
            </a:r>
            <a:r>
              <a:rPr lang="en-US" dirty="0" err="1"/>
              <a:t>routage</a:t>
            </a:r>
            <a:endParaRPr lang="fr-FR" dirty="0"/>
          </a:p>
        </p:txBody>
      </p:sp>
      <p:pic>
        <p:nvPicPr>
          <p:cNvPr id="4" name="Picture 3">
            <a:extLst>
              <a:ext uri="{FF2B5EF4-FFF2-40B4-BE49-F238E27FC236}">
                <a16:creationId xmlns:a16="http://schemas.microsoft.com/office/drawing/2014/main" id="{305310A4-BFAC-4348-95EC-F8A16392B120}"/>
              </a:ext>
            </a:extLst>
          </p:cNvPr>
          <p:cNvPicPr>
            <a:picLocks noChangeAspect="1"/>
          </p:cNvPicPr>
          <p:nvPr/>
        </p:nvPicPr>
        <p:blipFill>
          <a:blip r:embed="rId2"/>
          <a:stretch>
            <a:fillRect/>
          </a:stretch>
        </p:blipFill>
        <p:spPr>
          <a:xfrm>
            <a:off x="4890684" y="1846587"/>
            <a:ext cx="1239047" cy="878757"/>
          </a:xfrm>
          <a:prstGeom prst="rect">
            <a:avLst/>
          </a:prstGeom>
        </p:spPr>
      </p:pic>
      <p:pic>
        <p:nvPicPr>
          <p:cNvPr id="6" name="Picture 5">
            <a:extLst>
              <a:ext uri="{FF2B5EF4-FFF2-40B4-BE49-F238E27FC236}">
                <a16:creationId xmlns:a16="http://schemas.microsoft.com/office/drawing/2014/main" id="{D770E4EB-3116-4590-8A5D-2C4A02913658}"/>
              </a:ext>
            </a:extLst>
          </p:cNvPr>
          <p:cNvPicPr>
            <a:picLocks noChangeAspect="1"/>
          </p:cNvPicPr>
          <p:nvPr/>
        </p:nvPicPr>
        <p:blipFill>
          <a:blip r:embed="rId3">
            <a:duotone>
              <a:schemeClr val="accent1">
                <a:shade val="45000"/>
                <a:satMod val="135000"/>
              </a:schemeClr>
              <a:prstClr val="white"/>
            </a:duotone>
          </a:blip>
          <a:stretch>
            <a:fillRect/>
          </a:stretch>
        </p:blipFill>
        <p:spPr>
          <a:xfrm>
            <a:off x="1677365" y="3179105"/>
            <a:ext cx="1061730" cy="836656"/>
          </a:xfrm>
          <a:prstGeom prst="rect">
            <a:avLst/>
          </a:prstGeom>
        </p:spPr>
      </p:pic>
      <p:pic>
        <p:nvPicPr>
          <p:cNvPr id="7" name="Picture 6">
            <a:extLst>
              <a:ext uri="{FF2B5EF4-FFF2-40B4-BE49-F238E27FC236}">
                <a16:creationId xmlns:a16="http://schemas.microsoft.com/office/drawing/2014/main" id="{F1CA01AB-D905-44C3-846A-D76A327CE74C}"/>
              </a:ext>
            </a:extLst>
          </p:cNvPr>
          <p:cNvPicPr>
            <a:picLocks noChangeAspect="1"/>
          </p:cNvPicPr>
          <p:nvPr/>
        </p:nvPicPr>
        <p:blipFill>
          <a:blip r:embed="rId3">
            <a:duotone>
              <a:prstClr val="black"/>
              <a:schemeClr val="accent4">
                <a:tint val="45000"/>
                <a:satMod val="400000"/>
              </a:schemeClr>
            </a:duotone>
          </a:blip>
          <a:stretch>
            <a:fillRect/>
          </a:stretch>
        </p:blipFill>
        <p:spPr>
          <a:xfrm>
            <a:off x="8402015" y="3179105"/>
            <a:ext cx="1061730" cy="836656"/>
          </a:xfrm>
          <a:prstGeom prst="rect">
            <a:avLst/>
          </a:prstGeom>
        </p:spPr>
      </p:pic>
      <p:pic>
        <p:nvPicPr>
          <p:cNvPr id="8" name="Picture 7">
            <a:extLst>
              <a:ext uri="{FF2B5EF4-FFF2-40B4-BE49-F238E27FC236}">
                <a16:creationId xmlns:a16="http://schemas.microsoft.com/office/drawing/2014/main" id="{55B2A5AB-8898-4152-886E-CE6ABF3CADF9}"/>
              </a:ext>
            </a:extLst>
          </p:cNvPr>
          <p:cNvPicPr>
            <a:picLocks noChangeAspect="1"/>
          </p:cNvPicPr>
          <p:nvPr/>
        </p:nvPicPr>
        <p:blipFill>
          <a:blip r:embed="rId2"/>
          <a:stretch>
            <a:fillRect/>
          </a:stretch>
        </p:blipFill>
        <p:spPr>
          <a:xfrm>
            <a:off x="1677365" y="4740639"/>
            <a:ext cx="1239047" cy="878757"/>
          </a:xfrm>
          <a:prstGeom prst="rect">
            <a:avLst/>
          </a:prstGeom>
        </p:spPr>
      </p:pic>
      <p:pic>
        <p:nvPicPr>
          <p:cNvPr id="9" name="Picture 8">
            <a:extLst>
              <a:ext uri="{FF2B5EF4-FFF2-40B4-BE49-F238E27FC236}">
                <a16:creationId xmlns:a16="http://schemas.microsoft.com/office/drawing/2014/main" id="{19CF5442-0189-4604-854C-800AF5D3E461}"/>
              </a:ext>
            </a:extLst>
          </p:cNvPr>
          <p:cNvPicPr>
            <a:picLocks noChangeAspect="1"/>
          </p:cNvPicPr>
          <p:nvPr/>
        </p:nvPicPr>
        <p:blipFill>
          <a:blip r:embed="rId2"/>
          <a:stretch>
            <a:fillRect/>
          </a:stretch>
        </p:blipFill>
        <p:spPr>
          <a:xfrm>
            <a:off x="8402015" y="4743997"/>
            <a:ext cx="1239047" cy="878757"/>
          </a:xfrm>
          <a:prstGeom prst="rect">
            <a:avLst/>
          </a:prstGeom>
        </p:spPr>
      </p:pic>
      <p:cxnSp>
        <p:nvCxnSpPr>
          <p:cNvPr id="11" name="Straight Connector 10">
            <a:extLst>
              <a:ext uri="{FF2B5EF4-FFF2-40B4-BE49-F238E27FC236}">
                <a16:creationId xmlns:a16="http://schemas.microsoft.com/office/drawing/2014/main" id="{E85B851B-0584-4C4F-9C3D-CF13C0A39F9C}"/>
              </a:ext>
            </a:extLst>
          </p:cNvPr>
          <p:cNvCxnSpPr>
            <a:cxnSpLocks/>
          </p:cNvCxnSpPr>
          <p:nvPr/>
        </p:nvCxnSpPr>
        <p:spPr>
          <a:xfrm>
            <a:off x="5510207" y="2700336"/>
            <a:ext cx="0" cy="86453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AC933D81-D494-4846-86D0-8CF8D48A161B}"/>
              </a:ext>
            </a:extLst>
          </p:cNvPr>
          <p:cNvCxnSpPr>
            <a:cxnSpLocks/>
          </p:cNvCxnSpPr>
          <p:nvPr/>
        </p:nvCxnSpPr>
        <p:spPr>
          <a:xfrm>
            <a:off x="2228581" y="4015761"/>
            <a:ext cx="0" cy="86453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15A28404-85F1-403A-9F1A-C61F88E70C71}"/>
              </a:ext>
            </a:extLst>
          </p:cNvPr>
          <p:cNvCxnSpPr>
            <a:cxnSpLocks/>
          </p:cNvCxnSpPr>
          <p:nvPr/>
        </p:nvCxnSpPr>
        <p:spPr>
          <a:xfrm>
            <a:off x="8932880" y="4015761"/>
            <a:ext cx="0" cy="86453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C0335B74-0540-46CB-8E81-45866C68CA26}"/>
              </a:ext>
            </a:extLst>
          </p:cNvPr>
          <p:cNvCxnSpPr>
            <a:cxnSpLocks/>
            <a:stCxn id="6" idx="3"/>
          </p:cNvCxnSpPr>
          <p:nvPr/>
        </p:nvCxnSpPr>
        <p:spPr>
          <a:xfrm>
            <a:off x="2739095" y="3597433"/>
            <a:ext cx="230059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6B5D02-D7DD-4534-92CA-0D5905830C8C}"/>
              </a:ext>
            </a:extLst>
          </p:cNvPr>
          <p:cNvCxnSpPr/>
          <p:nvPr/>
        </p:nvCxnSpPr>
        <p:spPr>
          <a:xfrm>
            <a:off x="6065002" y="3588469"/>
            <a:ext cx="230059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E3A3FC2-18B3-4B1E-A15D-E1EAB50DECD4}"/>
              </a:ext>
            </a:extLst>
          </p:cNvPr>
          <p:cNvSpPr txBox="1"/>
          <p:nvPr/>
        </p:nvSpPr>
        <p:spPr>
          <a:xfrm>
            <a:off x="6129731" y="1876846"/>
            <a:ext cx="1671637" cy="646331"/>
          </a:xfrm>
          <a:prstGeom prst="rect">
            <a:avLst/>
          </a:prstGeom>
          <a:noFill/>
        </p:spPr>
        <p:txBody>
          <a:bodyPr wrap="square" rtlCol="0">
            <a:spAutoFit/>
          </a:bodyPr>
          <a:lstStyle/>
          <a:p>
            <a:r>
              <a:rPr lang="en-US" b="1" dirty="0"/>
              <a:t>192.168.1.1</a:t>
            </a:r>
          </a:p>
          <a:p>
            <a:r>
              <a:rPr lang="en-US" b="1" dirty="0"/>
              <a:t>PC 1</a:t>
            </a:r>
            <a:endParaRPr lang="fr-FR" b="1" dirty="0"/>
          </a:p>
        </p:txBody>
      </p:sp>
      <p:sp>
        <p:nvSpPr>
          <p:cNvPr id="20" name="TextBox 19">
            <a:extLst>
              <a:ext uri="{FF2B5EF4-FFF2-40B4-BE49-F238E27FC236}">
                <a16:creationId xmlns:a16="http://schemas.microsoft.com/office/drawing/2014/main" id="{B6CE4624-337F-41C2-8F87-B00B060233E0}"/>
              </a:ext>
            </a:extLst>
          </p:cNvPr>
          <p:cNvSpPr txBox="1"/>
          <p:nvPr/>
        </p:nvSpPr>
        <p:spPr>
          <a:xfrm>
            <a:off x="2955836" y="4856851"/>
            <a:ext cx="1671637" cy="646331"/>
          </a:xfrm>
          <a:prstGeom prst="rect">
            <a:avLst/>
          </a:prstGeom>
          <a:noFill/>
        </p:spPr>
        <p:txBody>
          <a:bodyPr wrap="square" rtlCol="0">
            <a:spAutoFit/>
          </a:bodyPr>
          <a:lstStyle/>
          <a:p>
            <a:r>
              <a:rPr lang="en-US" b="1" dirty="0"/>
              <a:t>172.16.1.30</a:t>
            </a:r>
          </a:p>
          <a:p>
            <a:r>
              <a:rPr lang="en-US" b="1" dirty="0"/>
              <a:t>PC 2</a:t>
            </a:r>
            <a:endParaRPr lang="fr-FR" b="1" dirty="0"/>
          </a:p>
        </p:txBody>
      </p:sp>
      <p:sp>
        <p:nvSpPr>
          <p:cNvPr id="21" name="TextBox 20">
            <a:extLst>
              <a:ext uri="{FF2B5EF4-FFF2-40B4-BE49-F238E27FC236}">
                <a16:creationId xmlns:a16="http://schemas.microsoft.com/office/drawing/2014/main" id="{58507B68-41DC-47DD-8AA6-C5027961266B}"/>
              </a:ext>
            </a:extLst>
          </p:cNvPr>
          <p:cNvSpPr txBox="1"/>
          <p:nvPr/>
        </p:nvSpPr>
        <p:spPr>
          <a:xfrm>
            <a:off x="9723664" y="4856851"/>
            <a:ext cx="1671637" cy="646331"/>
          </a:xfrm>
          <a:prstGeom prst="rect">
            <a:avLst/>
          </a:prstGeom>
          <a:noFill/>
        </p:spPr>
        <p:txBody>
          <a:bodyPr wrap="square" rtlCol="0">
            <a:spAutoFit/>
          </a:bodyPr>
          <a:lstStyle/>
          <a:p>
            <a:r>
              <a:rPr lang="en-US" b="1" dirty="0"/>
              <a:t>172.120.2.3</a:t>
            </a:r>
          </a:p>
          <a:p>
            <a:r>
              <a:rPr lang="en-US" b="1" dirty="0"/>
              <a:t>PC 3</a:t>
            </a:r>
            <a:endParaRPr lang="fr-FR" b="1" dirty="0"/>
          </a:p>
        </p:txBody>
      </p:sp>
      <p:sp>
        <p:nvSpPr>
          <p:cNvPr id="22" name="TextBox 21">
            <a:extLst>
              <a:ext uri="{FF2B5EF4-FFF2-40B4-BE49-F238E27FC236}">
                <a16:creationId xmlns:a16="http://schemas.microsoft.com/office/drawing/2014/main" id="{605667E9-180A-44AC-890C-4F36A9F78AD1}"/>
              </a:ext>
            </a:extLst>
          </p:cNvPr>
          <p:cNvSpPr txBox="1"/>
          <p:nvPr/>
        </p:nvSpPr>
        <p:spPr>
          <a:xfrm>
            <a:off x="2452037" y="6043105"/>
            <a:ext cx="7011708" cy="369332"/>
          </a:xfrm>
          <a:prstGeom prst="rect">
            <a:avLst/>
          </a:prstGeom>
          <a:solidFill>
            <a:srgbClr val="FFFF00"/>
          </a:solidFill>
        </p:spPr>
        <p:txBody>
          <a:bodyPr wrap="square" rtlCol="0">
            <a:spAutoFit/>
          </a:bodyPr>
          <a:lstStyle/>
          <a:p>
            <a:r>
              <a:rPr lang="en-US" b="1" dirty="0">
                <a:solidFill>
                  <a:srgbClr val="FF0000"/>
                </a:solidFill>
                <a:highlight>
                  <a:srgbClr val="FFFF00"/>
                </a:highlight>
              </a:rPr>
              <a:t>Comment PC 1 </a:t>
            </a:r>
            <a:r>
              <a:rPr lang="en-US" b="1" dirty="0" err="1">
                <a:solidFill>
                  <a:srgbClr val="FF0000"/>
                </a:solidFill>
                <a:highlight>
                  <a:srgbClr val="FFFF00"/>
                </a:highlight>
              </a:rPr>
              <a:t>peut-il</a:t>
            </a:r>
            <a:r>
              <a:rPr lang="en-US" b="1" dirty="0">
                <a:solidFill>
                  <a:srgbClr val="FF0000"/>
                </a:solidFill>
                <a:highlight>
                  <a:srgbClr val="FFFF00"/>
                </a:highlight>
              </a:rPr>
              <a:t> </a:t>
            </a:r>
            <a:r>
              <a:rPr lang="en-US" b="1" dirty="0" err="1">
                <a:solidFill>
                  <a:srgbClr val="FF0000"/>
                </a:solidFill>
                <a:highlight>
                  <a:srgbClr val="FFFF00"/>
                </a:highlight>
              </a:rPr>
              <a:t>envoyer</a:t>
            </a:r>
            <a:r>
              <a:rPr lang="en-US" b="1" dirty="0">
                <a:solidFill>
                  <a:srgbClr val="FF0000"/>
                </a:solidFill>
                <a:highlight>
                  <a:srgbClr val="FFFF00"/>
                </a:highlight>
              </a:rPr>
              <a:t> un message à PC 2 </a:t>
            </a:r>
            <a:r>
              <a:rPr lang="en-US" b="1" dirty="0" err="1">
                <a:solidFill>
                  <a:srgbClr val="FF0000"/>
                </a:solidFill>
                <a:highlight>
                  <a:srgbClr val="FFFF00"/>
                </a:highlight>
              </a:rPr>
              <a:t>ou</a:t>
            </a:r>
            <a:r>
              <a:rPr lang="en-US" b="1" dirty="0">
                <a:solidFill>
                  <a:srgbClr val="FF0000"/>
                </a:solidFill>
                <a:highlight>
                  <a:srgbClr val="FFFF00"/>
                </a:highlight>
              </a:rPr>
              <a:t> PC 3 ?</a:t>
            </a:r>
            <a:endParaRPr lang="fr-FR" dirty="0">
              <a:solidFill>
                <a:srgbClr val="FF0000"/>
              </a:solidFill>
              <a:highlight>
                <a:srgbClr val="FFFF00"/>
              </a:highlight>
            </a:endParaRPr>
          </a:p>
        </p:txBody>
      </p:sp>
      <p:sp>
        <p:nvSpPr>
          <p:cNvPr id="24" name="TextBox 23">
            <a:extLst>
              <a:ext uri="{FF2B5EF4-FFF2-40B4-BE49-F238E27FC236}">
                <a16:creationId xmlns:a16="http://schemas.microsoft.com/office/drawing/2014/main" id="{5A727ACF-938E-436D-B414-F06041D58838}"/>
              </a:ext>
            </a:extLst>
          </p:cNvPr>
          <p:cNvSpPr txBox="1"/>
          <p:nvPr/>
        </p:nvSpPr>
        <p:spPr>
          <a:xfrm>
            <a:off x="863600" y="3142351"/>
            <a:ext cx="1579473" cy="1231106"/>
          </a:xfrm>
          <a:prstGeom prst="rect">
            <a:avLst/>
          </a:prstGeom>
          <a:noFill/>
        </p:spPr>
        <p:txBody>
          <a:bodyPr wrap="square" rtlCol="0">
            <a:spAutoFit/>
          </a:bodyPr>
          <a:lstStyle/>
          <a:p>
            <a:r>
              <a:rPr lang="en-US" b="1" dirty="0"/>
              <a:t>192.168.1.35</a:t>
            </a:r>
          </a:p>
          <a:p>
            <a:pPr>
              <a:spcBef>
                <a:spcPts val="1200"/>
              </a:spcBef>
            </a:pPr>
            <a:r>
              <a:rPr lang="en-US" b="1" dirty="0"/>
              <a:t>     R1</a:t>
            </a:r>
          </a:p>
          <a:p>
            <a:pPr>
              <a:spcBef>
                <a:spcPts val="1200"/>
              </a:spcBef>
            </a:pPr>
            <a:r>
              <a:rPr lang="en-US" b="1" dirty="0"/>
              <a:t>172.16.1.1</a:t>
            </a:r>
            <a:endParaRPr lang="fr-FR" b="1" dirty="0"/>
          </a:p>
        </p:txBody>
      </p:sp>
      <p:sp>
        <p:nvSpPr>
          <p:cNvPr id="25" name="TextBox 24">
            <a:extLst>
              <a:ext uri="{FF2B5EF4-FFF2-40B4-BE49-F238E27FC236}">
                <a16:creationId xmlns:a16="http://schemas.microsoft.com/office/drawing/2014/main" id="{798FA0F6-8B61-4FDC-B1C1-67627600FB64}"/>
              </a:ext>
            </a:extLst>
          </p:cNvPr>
          <p:cNvSpPr txBox="1"/>
          <p:nvPr/>
        </p:nvSpPr>
        <p:spPr>
          <a:xfrm>
            <a:off x="9220200" y="3155051"/>
            <a:ext cx="1671628" cy="1231106"/>
          </a:xfrm>
          <a:prstGeom prst="rect">
            <a:avLst/>
          </a:prstGeom>
          <a:noFill/>
        </p:spPr>
        <p:txBody>
          <a:bodyPr wrap="square" rtlCol="0">
            <a:spAutoFit/>
          </a:bodyPr>
          <a:lstStyle/>
          <a:p>
            <a:r>
              <a:rPr lang="en-US" b="1" dirty="0"/>
              <a:t>192.168.1.128</a:t>
            </a:r>
          </a:p>
          <a:p>
            <a:pPr>
              <a:spcBef>
                <a:spcPts val="1200"/>
              </a:spcBef>
            </a:pPr>
            <a:r>
              <a:rPr lang="en-US" b="1" dirty="0"/>
              <a:t>     R2</a:t>
            </a:r>
          </a:p>
          <a:p>
            <a:pPr>
              <a:spcBef>
                <a:spcPts val="1200"/>
              </a:spcBef>
            </a:pPr>
            <a:r>
              <a:rPr lang="en-US" b="1" dirty="0"/>
              <a:t>172.120.2.1</a:t>
            </a:r>
            <a:endParaRPr lang="fr-FR" b="1" dirty="0"/>
          </a:p>
        </p:txBody>
      </p:sp>
      <p:pic>
        <p:nvPicPr>
          <p:cNvPr id="27" name="Picture 26">
            <a:extLst>
              <a:ext uri="{FF2B5EF4-FFF2-40B4-BE49-F238E27FC236}">
                <a16:creationId xmlns:a16="http://schemas.microsoft.com/office/drawing/2014/main" id="{41D3860D-C91A-4615-A0F6-8F42F95DA4C6}"/>
              </a:ext>
            </a:extLst>
          </p:cNvPr>
          <p:cNvPicPr>
            <a:picLocks noChangeAspect="1"/>
          </p:cNvPicPr>
          <p:nvPr/>
        </p:nvPicPr>
        <p:blipFill>
          <a:blip r:embed="rId4"/>
          <a:stretch>
            <a:fillRect/>
          </a:stretch>
        </p:blipFill>
        <p:spPr>
          <a:xfrm>
            <a:off x="4994052" y="3233534"/>
            <a:ext cx="1143160" cy="809738"/>
          </a:xfrm>
          <a:prstGeom prst="rect">
            <a:avLst/>
          </a:prstGeom>
        </p:spPr>
      </p:pic>
      <p:sp>
        <p:nvSpPr>
          <p:cNvPr id="28" name="TextBox 27">
            <a:extLst>
              <a:ext uri="{FF2B5EF4-FFF2-40B4-BE49-F238E27FC236}">
                <a16:creationId xmlns:a16="http://schemas.microsoft.com/office/drawing/2014/main" id="{85CAEB18-C92F-4B7F-8285-9C6DD00FA391}"/>
              </a:ext>
            </a:extLst>
          </p:cNvPr>
          <p:cNvSpPr txBox="1"/>
          <p:nvPr/>
        </p:nvSpPr>
        <p:spPr>
          <a:xfrm>
            <a:off x="10409119" y="485773"/>
            <a:ext cx="714375" cy="600164"/>
          </a:xfrm>
          <a:prstGeom prst="rect">
            <a:avLst/>
          </a:prstGeom>
          <a:noFill/>
        </p:spPr>
        <p:txBody>
          <a:bodyPr wrap="square" rtlCol="0">
            <a:spAutoFit/>
          </a:bodyPr>
          <a:lstStyle/>
          <a:p>
            <a:r>
              <a:rPr lang="en-US" sz="3300" dirty="0"/>
              <a:t>43</a:t>
            </a:r>
            <a:endParaRPr lang="fr-FR" sz="3300" dirty="0"/>
          </a:p>
        </p:txBody>
      </p:sp>
    </p:spTree>
    <p:extLst>
      <p:ext uri="{BB962C8B-B14F-4D97-AF65-F5344CB8AC3E}">
        <p14:creationId xmlns:p14="http://schemas.microsoft.com/office/powerpoint/2010/main" val="2471869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6A43-3181-4E6E-A262-39DFE76B1E0A}"/>
              </a:ext>
            </a:extLst>
          </p:cNvPr>
          <p:cNvSpPr>
            <a:spLocks noGrp="1"/>
          </p:cNvSpPr>
          <p:nvPr>
            <p:ph type="title"/>
          </p:nvPr>
        </p:nvSpPr>
        <p:spPr/>
        <p:txBody>
          <a:bodyPr/>
          <a:lstStyle/>
          <a:p>
            <a:r>
              <a:rPr lang="en-US" dirty="0"/>
              <a:t>Les tableaux de </a:t>
            </a:r>
            <a:r>
              <a:rPr lang="en-US" dirty="0" err="1"/>
              <a:t>routage</a:t>
            </a:r>
            <a:endParaRPr lang="fr-FR" dirty="0"/>
          </a:p>
        </p:txBody>
      </p:sp>
      <p:sp>
        <p:nvSpPr>
          <p:cNvPr id="3" name="Content Placeholder 2">
            <a:extLst>
              <a:ext uri="{FF2B5EF4-FFF2-40B4-BE49-F238E27FC236}">
                <a16:creationId xmlns:a16="http://schemas.microsoft.com/office/drawing/2014/main" id="{0F1FD777-01FA-4BF9-978D-9CBCD1EBFBF2}"/>
              </a:ext>
            </a:extLst>
          </p:cNvPr>
          <p:cNvSpPr>
            <a:spLocks noGrp="1"/>
          </p:cNvSpPr>
          <p:nvPr>
            <p:ph idx="1"/>
          </p:nvPr>
        </p:nvSpPr>
        <p:spPr>
          <a:xfrm>
            <a:off x="1103312" y="2052918"/>
            <a:ext cx="10440988" cy="4195481"/>
          </a:xfrm>
        </p:spPr>
        <p:txBody>
          <a:bodyPr>
            <a:normAutofit/>
          </a:bodyPr>
          <a:lstStyle/>
          <a:p>
            <a:r>
              <a:rPr lang="fr-FR" dirty="0"/>
              <a:t>Permettent à établir des chemins entre n'importe quels deux utilisateurs</a:t>
            </a:r>
          </a:p>
          <a:p>
            <a:r>
              <a:rPr lang="en-US" dirty="0"/>
              <a:t>S</a:t>
            </a:r>
            <a:r>
              <a:rPr lang="fr-FR" dirty="0"/>
              <a:t>ont configurés dans des nœuds de lien : notamment les routeurs</a:t>
            </a:r>
          </a:p>
          <a:p>
            <a:pPr>
              <a:spcBef>
                <a:spcPts val="1800"/>
              </a:spcBef>
            </a:pPr>
            <a:r>
              <a:rPr lang="fr-FR" dirty="0"/>
              <a:t>Le </a:t>
            </a:r>
            <a:r>
              <a:rPr lang="fr-FR" b="1" dirty="0">
                <a:solidFill>
                  <a:srgbClr val="FFFF00"/>
                </a:solidFill>
              </a:rPr>
              <a:t>routage statique</a:t>
            </a:r>
            <a:r>
              <a:rPr lang="fr-FR" dirty="0"/>
              <a:t> : programmer un tableau de routage à chaque nœud, </a:t>
            </a:r>
          </a:p>
          <a:p>
            <a:pPr lvl="1"/>
            <a:r>
              <a:rPr lang="en-US" dirty="0" err="1"/>
              <a:t>Écrit</a:t>
            </a:r>
            <a:r>
              <a:rPr lang="fr-FR" dirty="0"/>
              <a:t> à la main par l'administrateur d'un réseau</a:t>
            </a:r>
          </a:p>
          <a:p>
            <a:pPr lvl="1"/>
            <a:r>
              <a:rPr lang="fr-FR" dirty="0"/>
              <a:t>Ne jamais le modifier</a:t>
            </a:r>
          </a:p>
          <a:p>
            <a:pPr lvl="1"/>
            <a:r>
              <a:rPr lang="en-US" dirty="0"/>
              <a:t>P</a:t>
            </a:r>
            <a:r>
              <a:rPr lang="fr-FR" dirty="0"/>
              <a:t>eut être optimisé, mais fonctionne bien seulement dans des petits réseaux </a:t>
            </a:r>
          </a:p>
          <a:p>
            <a:pPr>
              <a:spcBef>
                <a:spcPts val="1800"/>
              </a:spcBef>
            </a:pPr>
            <a:r>
              <a:rPr lang="fr-FR" dirty="0"/>
              <a:t> Le </a:t>
            </a:r>
            <a:r>
              <a:rPr lang="fr-FR" b="1" dirty="0">
                <a:solidFill>
                  <a:srgbClr val="FFFF00"/>
                </a:solidFill>
              </a:rPr>
              <a:t>routage dynamique</a:t>
            </a:r>
            <a:r>
              <a:rPr lang="fr-FR" dirty="0"/>
              <a:t> : les tableaux de routage s'adaptent dynamiquement</a:t>
            </a:r>
          </a:p>
          <a:p>
            <a:pPr lvl="1"/>
            <a:r>
              <a:rPr lang="en-US" dirty="0"/>
              <a:t>L</a:t>
            </a:r>
            <a:r>
              <a:rPr lang="fr-FR" dirty="0"/>
              <a:t>es routeurs se parlent l'un à l'autre pour adapter leurs routes</a:t>
            </a:r>
          </a:p>
          <a:p>
            <a:endParaRPr lang="en-US" dirty="0"/>
          </a:p>
        </p:txBody>
      </p:sp>
      <p:sp>
        <p:nvSpPr>
          <p:cNvPr id="5" name="TextBox 4">
            <a:extLst>
              <a:ext uri="{FF2B5EF4-FFF2-40B4-BE49-F238E27FC236}">
                <a16:creationId xmlns:a16="http://schemas.microsoft.com/office/drawing/2014/main" id="{9175148F-F1D9-4738-B48C-73EB4F64DDC2}"/>
              </a:ext>
            </a:extLst>
          </p:cNvPr>
          <p:cNvSpPr txBox="1"/>
          <p:nvPr/>
        </p:nvSpPr>
        <p:spPr>
          <a:xfrm>
            <a:off x="10409119" y="485773"/>
            <a:ext cx="714375" cy="600164"/>
          </a:xfrm>
          <a:prstGeom prst="rect">
            <a:avLst/>
          </a:prstGeom>
          <a:noFill/>
        </p:spPr>
        <p:txBody>
          <a:bodyPr wrap="square" rtlCol="0">
            <a:spAutoFit/>
          </a:bodyPr>
          <a:lstStyle/>
          <a:p>
            <a:r>
              <a:rPr lang="en-US" sz="3300" dirty="0"/>
              <a:t>44</a:t>
            </a:r>
            <a:endParaRPr lang="fr-FR" sz="3300" dirty="0"/>
          </a:p>
        </p:txBody>
      </p:sp>
    </p:spTree>
    <p:extLst>
      <p:ext uri="{BB962C8B-B14F-4D97-AF65-F5344CB8AC3E}">
        <p14:creationId xmlns:p14="http://schemas.microsoft.com/office/powerpoint/2010/main" val="1443055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E193-E152-A79E-5082-767993F8C7AF}"/>
              </a:ext>
            </a:extLst>
          </p:cNvPr>
          <p:cNvSpPr>
            <a:spLocks noGrp="1"/>
          </p:cNvSpPr>
          <p:nvPr>
            <p:ph type="title"/>
          </p:nvPr>
        </p:nvSpPr>
        <p:spPr/>
        <p:txBody>
          <a:bodyPr/>
          <a:lstStyle/>
          <a:p>
            <a:r>
              <a:rPr lang="en-GB" dirty="0"/>
              <a:t>Le </a:t>
            </a:r>
            <a:r>
              <a:rPr lang="en-GB" dirty="0" err="1"/>
              <a:t>routage</a:t>
            </a:r>
            <a:r>
              <a:rPr lang="en-GB" dirty="0"/>
              <a:t> : </a:t>
            </a:r>
            <a:r>
              <a:rPr lang="en-GB" dirty="0" err="1"/>
              <a:t>une</a:t>
            </a:r>
            <a:r>
              <a:rPr lang="en-GB" dirty="0"/>
              <a:t> </a:t>
            </a:r>
            <a:r>
              <a:rPr lang="en-GB" dirty="0" err="1"/>
              <a:t>autre</a:t>
            </a:r>
            <a:r>
              <a:rPr lang="en-GB" dirty="0"/>
              <a:t> </a:t>
            </a:r>
            <a:r>
              <a:rPr lang="en-GB" dirty="0" err="1"/>
              <a:t>vue</a:t>
            </a:r>
            <a:endParaRPr lang="en-GB" dirty="0"/>
          </a:p>
        </p:txBody>
      </p:sp>
      <p:sp>
        <p:nvSpPr>
          <p:cNvPr id="3" name="Content Placeholder 2">
            <a:extLst>
              <a:ext uri="{FF2B5EF4-FFF2-40B4-BE49-F238E27FC236}">
                <a16:creationId xmlns:a16="http://schemas.microsoft.com/office/drawing/2014/main" id="{5B68D086-1EBE-9ADC-E946-4E0192830447}"/>
              </a:ext>
            </a:extLst>
          </p:cNvPr>
          <p:cNvSpPr>
            <a:spLocks noGrp="1"/>
          </p:cNvSpPr>
          <p:nvPr>
            <p:ph idx="1"/>
          </p:nvPr>
        </p:nvSpPr>
        <p:spPr>
          <a:xfrm>
            <a:off x="1103312" y="2052918"/>
            <a:ext cx="9756845" cy="4195481"/>
          </a:xfrm>
        </p:spPr>
        <p:txBody>
          <a:bodyPr/>
          <a:lstStyle/>
          <a:p>
            <a:r>
              <a:rPr lang="en-GB" dirty="0" err="1"/>
              <a:t>Routage</a:t>
            </a:r>
            <a:r>
              <a:rPr lang="en-GB" dirty="0"/>
              <a:t> : </a:t>
            </a:r>
            <a:r>
              <a:rPr lang="en-GB" dirty="0" err="1"/>
              <a:t>seulement</a:t>
            </a:r>
            <a:r>
              <a:rPr lang="en-GB" dirty="0"/>
              <a:t> </a:t>
            </a:r>
            <a:r>
              <a:rPr lang="en-GB" dirty="0" err="1"/>
              <a:t>indiquer</a:t>
            </a:r>
            <a:r>
              <a:rPr lang="en-GB" dirty="0"/>
              <a:t> le “prochain point” de </a:t>
            </a:r>
            <a:r>
              <a:rPr lang="en-GB" dirty="0" err="1"/>
              <a:t>traitement</a:t>
            </a:r>
            <a:endParaRPr lang="en-GB" dirty="0"/>
          </a:p>
          <a:p>
            <a:pPr lvl="1"/>
            <a:r>
              <a:rPr lang="en-GB" dirty="0"/>
              <a:t> Un </a:t>
            </a:r>
            <a:r>
              <a:rPr lang="en-GB" dirty="0" err="1"/>
              <a:t>peu</a:t>
            </a:r>
            <a:r>
              <a:rPr lang="en-GB" dirty="0"/>
              <a:t> </a:t>
            </a:r>
            <a:r>
              <a:rPr lang="en-GB" dirty="0" err="1"/>
              <a:t>comme</a:t>
            </a:r>
            <a:r>
              <a:rPr lang="en-GB" dirty="0"/>
              <a:t> la circulation </a:t>
            </a:r>
            <a:r>
              <a:rPr lang="en-GB" dirty="0" err="1"/>
              <a:t>routière</a:t>
            </a:r>
            <a:r>
              <a:rPr lang="en-GB" dirty="0"/>
              <a:t> </a:t>
            </a:r>
          </a:p>
          <a:p>
            <a:pPr lvl="1"/>
            <a:r>
              <a:rPr lang="en-GB" dirty="0"/>
              <a:t> Les </a:t>
            </a:r>
            <a:r>
              <a:rPr lang="en-GB" dirty="0" err="1"/>
              <a:t>panneaux</a:t>
            </a:r>
            <a:r>
              <a:rPr lang="en-GB" dirty="0"/>
              <a:t> </a:t>
            </a:r>
            <a:r>
              <a:rPr lang="en-GB" dirty="0" err="1"/>
              <a:t>indiquent</a:t>
            </a:r>
            <a:r>
              <a:rPr lang="en-GB" dirty="0"/>
              <a:t> le chemin à prendre </a:t>
            </a:r>
          </a:p>
          <a:p>
            <a:pPr marL="457200" lvl="1" indent="0">
              <a:buNone/>
            </a:pPr>
            <a:r>
              <a:rPr lang="en-GB" dirty="0"/>
              <a:t>	</a:t>
            </a:r>
            <a:r>
              <a:rPr lang="en-GB" dirty="0" err="1"/>
              <a:t>jusqusqu’au</a:t>
            </a:r>
            <a:r>
              <a:rPr lang="en-GB" dirty="0"/>
              <a:t> prochain </a:t>
            </a:r>
            <a:r>
              <a:rPr lang="en-GB" dirty="0" err="1"/>
              <a:t>panneau</a:t>
            </a:r>
            <a:endParaRPr lang="en-GB" dirty="0"/>
          </a:p>
          <a:p>
            <a:pPr lvl="1"/>
            <a:r>
              <a:rPr lang="en-GB" dirty="0"/>
              <a:t>Il y a </a:t>
            </a:r>
            <a:r>
              <a:rPr lang="en-GB" dirty="0" err="1"/>
              <a:t>également</a:t>
            </a:r>
            <a:r>
              <a:rPr lang="en-GB" dirty="0"/>
              <a:t> un </a:t>
            </a:r>
            <a:r>
              <a:rPr lang="en-GB" dirty="0" err="1"/>
              <a:t>panneau</a:t>
            </a:r>
            <a:r>
              <a:rPr lang="en-GB" dirty="0"/>
              <a:t> “</a:t>
            </a:r>
            <a:r>
              <a:rPr lang="en-GB" dirty="0" err="1"/>
              <a:t>autres</a:t>
            </a:r>
            <a:r>
              <a:rPr lang="en-GB" dirty="0"/>
              <a:t> directions”</a:t>
            </a:r>
          </a:p>
          <a:p>
            <a:endParaRPr lang="en-GB" dirty="0"/>
          </a:p>
          <a:p>
            <a:r>
              <a:rPr lang="en-GB" dirty="0"/>
              <a:t>On </a:t>
            </a:r>
            <a:r>
              <a:rPr lang="en-GB" dirty="0" err="1"/>
              <a:t>n’indique</a:t>
            </a:r>
            <a:r>
              <a:rPr lang="en-GB" dirty="0"/>
              <a:t> jamais tout le chemin </a:t>
            </a:r>
          </a:p>
          <a:p>
            <a:endParaRPr lang="en-GB" dirty="0"/>
          </a:p>
        </p:txBody>
      </p:sp>
      <p:pic>
        <p:nvPicPr>
          <p:cNvPr id="7" name="Picture 6" descr="Address signs on a pole&#10;&#10;Description automatically generated">
            <a:extLst>
              <a:ext uri="{FF2B5EF4-FFF2-40B4-BE49-F238E27FC236}">
                <a16:creationId xmlns:a16="http://schemas.microsoft.com/office/drawing/2014/main" id="{A6218E9C-59EB-8999-6E06-70D2CA7BCF26}"/>
              </a:ext>
            </a:extLst>
          </p:cNvPr>
          <p:cNvPicPr>
            <a:picLocks noChangeAspect="1"/>
          </p:cNvPicPr>
          <p:nvPr/>
        </p:nvPicPr>
        <p:blipFill>
          <a:blip r:embed="rId2"/>
          <a:stretch>
            <a:fillRect/>
          </a:stretch>
        </p:blipFill>
        <p:spPr>
          <a:xfrm>
            <a:off x="7691697" y="2584456"/>
            <a:ext cx="3483057" cy="3863613"/>
          </a:xfrm>
          <a:prstGeom prst="rect">
            <a:avLst/>
          </a:prstGeom>
        </p:spPr>
      </p:pic>
      <p:sp>
        <p:nvSpPr>
          <p:cNvPr id="8" name="TextBox 7">
            <a:extLst>
              <a:ext uri="{FF2B5EF4-FFF2-40B4-BE49-F238E27FC236}">
                <a16:creationId xmlns:a16="http://schemas.microsoft.com/office/drawing/2014/main" id="{47DE1430-D86D-D3AE-765C-9271A068C239}"/>
              </a:ext>
            </a:extLst>
          </p:cNvPr>
          <p:cNvSpPr txBox="1"/>
          <p:nvPr/>
        </p:nvSpPr>
        <p:spPr>
          <a:xfrm>
            <a:off x="10409119" y="485773"/>
            <a:ext cx="714375" cy="600164"/>
          </a:xfrm>
          <a:prstGeom prst="rect">
            <a:avLst/>
          </a:prstGeom>
          <a:noFill/>
        </p:spPr>
        <p:txBody>
          <a:bodyPr wrap="square" rtlCol="0">
            <a:spAutoFit/>
          </a:bodyPr>
          <a:lstStyle/>
          <a:p>
            <a:r>
              <a:rPr lang="en-US" sz="3300" dirty="0"/>
              <a:t>45</a:t>
            </a:r>
            <a:endParaRPr lang="fr-FR" sz="3300" dirty="0"/>
          </a:p>
        </p:txBody>
      </p:sp>
    </p:spTree>
    <p:extLst>
      <p:ext uri="{BB962C8B-B14F-4D97-AF65-F5344CB8AC3E}">
        <p14:creationId xmlns:p14="http://schemas.microsoft.com/office/powerpoint/2010/main" val="1280228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BBFA-66D3-41EE-BBE3-A3C6DA9CDA7E}"/>
              </a:ext>
            </a:extLst>
          </p:cNvPr>
          <p:cNvSpPr>
            <a:spLocks noGrp="1"/>
          </p:cNvSpPr>
          <p:nvPr>
            <p:ph type="title"/>
          </p:nvPr>
        </p:nvSpPr>
        <p:spPr/>
        <p:txBody>
          <a:bodyPr/>
          <a:lstStyle/>
          <a:p>
            <a:r>
              <a:rPr lang="en-US" dirty="0" err="1"/>
              <a:t>Routage</a:t>
            </a:r>
            <a:r>
              <a:rPr lang="en-US" dirty="0"/>
              <a:t> </a:t>
            </a:r>
            <a:r>
              <a:rPr lang="en-US" dirty="0" err="1"/>
              <a:t>statique</a:t>
            </a:r>
            <a:r>
              <a:rPr lang="en-US" dirty="0"/>
              <a:t> : solution 1</a:t>
            </a:r>
            <a:endParaRPr lang="fr-FR" dirty="0"/>
          </a:p>
        </p:txBody>
      </p:sp>
      <p:pic>
        <p:nvPicPr>
          <p:cNvPr id="5" name="Picture 4">
            <a:extLst>
              <a:ext uri="{FF2B5EF4-FFF2-40B4-BE49-F238E27FC236}">
                <a16:creationId xmlns:a16="http://schemas.microsoft.com/office/drawing/2014/main" id="{63679A28-D00A-4A0A-BFC0-AEFFEA8565CE}"/>
              </a:ext>
            </a:extLst>
          </p:cNvPr>
          <p:cNvPicPr>
            <a:picLocks noChangeAspect="1"/>
          </p:cNvPicPr>
          <p:nvPr/>
        </p:nvPicPr>
        <p:blipFill>
          <a:blip r:embed="rId2"/>
          <a:stretch>
            <a:fillRect/>
          </a:stretch>
        </p:blipFill>
        <p:spPr>
          <a:xfrm>
            <a:off x="474157" y="3385783"/>
            <a:ext cx="7889176" cy="2814638"/>
          </a:xfrm>
          <a:prstGeom prst="rect">
            <a:avLst/>
          </a:prstGeom>
        </p:spPr>
      </p:pic>
      <p:graphicFrame>
        <p:nvGraphicFramePr>
          <p:cNvPr id="6" name="Table 5">
            <a:extLst>
              <a:ext uri="{FF2B5EF4-FFF2-40B4-BE49-F238E27FC236}">
                <a16:creationId xmlns:a16="http://schemas.microsoft.com/office/drawing/2014/main" id="{5EE6081A-185D-4A1D-A5F7-53DE02AFE11F}"/>
              </a:ext>
            </a:extLst>
          </p:cNvPr>
          <p:cNvGraphicFramePr>
            <a:graphicFrameLocks noGrp="1"/>
          </p:cNvGraphicFramePr>
          <p:nvPr/>
        </p:nvGraphicFramePr>
        <p:xfrm>
          <a:off x="6921499" y="1668614"/>
          <a:ext cx="4638676" cy="2191404"/>
        </p:xfrm>
        <a:graphic>
          <a:graphicData uri="http://schemas.openxmlformats.org/drawingml/2006/table">
            <a:tbl>
              <a:tblPr firstRow="1" bandRow="1">
                <a:tableStyleId>{5C22544A-7EE6-4342-B048-85BDC9FD1C3A}</a:tableStyleId>
              </a:tblPr>
              <a:tblGrid>
                <a:gridCol w="2319338">
                  <a:extLst>
                    <a:ext uri="{9D8B030D-6E8A-4147-A177-3AD203B41FA5}">
                      <a16:colId xmlns:a16="http://schemas.microsoft.com/office/drawing/2014/main" val="117265421"/>
                    </a:ext>
                  </a:extLst>
                </a:gridCol>
                <a:gridCol w="2319338">
                  <a:extLst>
                    <a:ext uri="{9D8B030D-6E8A-4147-A177-3AD203B41FA5}">
                      <a16:colId xmlns:a16="http://schemas.microsoft.com/office/drawing/2014/main" val="2038339319"/>
                    </a:ext>
                  </a:extLst>
                </a:gridCol>
              </a:tblGrid>
              <a:tr h="547851">
                <a:tc>
                  <a:txBody>
                    <a:bodyPr/>
                    <a:lstStyle/>
                    <a:p>
                      <a:pPr algn="ctr"/>
                      <a:r>
                        <a:rPr lang="en-US" dirty="0"/>
                        <a:t>Destination</a:t>
                      </a:r>
                      <a:endParaRPr lang="fr-FR" dirty="0"/>
                    </a:p>
                  </a:txBody>
                  <a:tcPr/>
                </a:tc>
                <a:tc>
                  <a:txBody>
                    <a:bodyPr/>
                    <a:lstStyle/>
                    <a:p>
                      <a:pPr algn="ctr"/>
                      <a:r>
                        <a:rPr lang="en-US" dirty="0"/>
                        <a:t>Router</a:t>
                      </a:r>
                      <a:endParaRPr lang="fr-FR" dirty="0"/>
                    </a:p>
                  </a:txBody>
                  <a:tcPr/>
                </a:tc>
                <a:extLst>
                  <a:ext uri="{0D108BD9-81ED-4DB2-BD59-A6C34878D82A}">
                    <a16:rowId xmlns:a16="http://schemas.microsoft.com/office/drawing/2014/main" val="716925314"/>
                  </a:ext>
                </a:extLst>
              </a:tr>
              <a:tr h="547851">
                <a:tc>
                  <a:txBody>
                    <a:bodyPr/>
                    <a:lstStyle/>
                    <a:p>
                      <a:r>
                        <a:rPr lang="en-US" dirty="0"/>
                        <a:t>192.168.1.0/24</a:t>
                      </a:r>
                      <a:endParaRPr lang="fr-FR" dirty="0"/>
                    </a:p>
                  </a:txBody>
                  <a:tcPr/>
                </a:tc>
                <a:tc>
                  <a:txBody>
                    <a:bodyPr/>
                    <a:lstStyle/>
                    <a:p>
                      <a:r>
                        <a:rPr lang="en-US" dirty="0"/>
                        <a:t>none</a:t>
                      </a:r>
                      <a:endParaRPr lang="fr-FR" dirty="0"/>
                    </a:p>
                  </a:txBody>
                  <a:tcPr/>
                </a:tc>
                <a:extLst>
                  <a:ext uri="{0D108BD9-81ED-4DB2-BD59-A6C34878D82A}">
                    <a16:rowId xmlns:a16="http://schemas.microsoft.com/office/drawing/2014/main" val="2586392858"/>
                  </a:ext>
                </a:extLst>
              </a:tr>
              <a:tr h="547851">
                <a:tc>
                  <a:txBody>
                    <a:bodyPr/>
                    <a:lstStyle/>
                    <a:p>
                      <a:r>
                        <a:rPr lang="en-US" dirty="0"/>
                        <a:t>172.16.1.0/24</a:t>
                      </a:r>
                      <a:endParaRPr lang="fr-FR" dirty="0"/>
                    </a:p>
                  </a:txBody>
                  <a:tcPr/>
                </a:tc>
                <a:tc>
                  <a:txBody>
                    <a:bodyPr/>
                    <a:lstStyle/>
                    <a:p>
                      <a:r>
                        <a:rPr lang="en-US" dirty="0"/>
                        <a:t>192.168.1.35</a:t>
                      </a:r>
                      <a:endParaRPr lang="fr-FR" dirty="0"/>
                    </a:p>
                  </a:txBody>
                  <a:tcPr/>
                </a:tc>
                <a:extLst>
                  <a:ext uri="{0D108BD9-81ED-4DB2-BD59-A6C34878D82A}">
                    <a16:rowId xmlns:a16="http://schemas.microsoft.com/office/drawing/2014/main" val="540174650"/>
                  </a:ext>
                </a:extLst>
              </a:tr>
              <a:tr h="547851">
                <a:tc>
                  <a:txBody>
                    <a:bodyPr/>
                    <a:lstStyle/>
                    <a:p>
                      <a:r>
                        <a:rPr lang="en-US" dirty="0"/>
                        <a:t>172.120.2.0/24</a:t>
                      </a:r>
                      <a:endParaRPr lang="fr-FR" dirty="0"/>
                    </a:p>
                  </a:txBody>
                  <a:tcPr/>
                </a:tc>
                <a:tc>
                  <a:txBody>
                    <a:bodyPr/>
                    <a:lstStyle/>
                    <a:p>
                      <a:r>
                        <a:rPr lang="en-US" dirty="0"/>
                        <a:t>192.168.1.128</a:t>
                      </a:r>
                      <a:endParaRPr lang="fr-FR" dirty="0"/>
                    </a:p>
                  </a:txBody>
                  <a:tcPr/>
                </a:tc>
                <a:extLst>
                  <a:ext uri="{0D108BD9-81ED-4DB2-BD59-A6C34878D82A}">
                    <a16:rowId xmlns:a16="http://schemas.microsoft.com/office/drawing/2014/main" val="1539979114"/>
                  </a:ext>
                </a:extLst>
              </a:tr>
            </a:tbl>
          </a:graphicData>
        </a:graphic>
      </p:graphicFrame>
      <p:pic>
        <p:nvPicPr>
          <p:cNvPr id="7" name="Picture 6">
            <a:extLst>
              <a:ext uri="{FF2B5EF4-FFF2-40B4-BE49-F238E27FC236}">
                <a16:creationId xmlns:a16="http://schemas.microsoft.com/office/drawing/2014/main" id="{7493E728-73A7-4D82-9669-11295D119B74}"/>
              </a:ext>
            </a:extLst>
          </p:cNvPr>
          <p:cNvPicPr>
            <a:picLocks noChangeAspect="1"/>
          </p:cNvPicPr>
          <p:nvPr/>
        </p:nvPicPr>
        <p:blipFill>
          <a:blip r:embed="rId3">
            <a:duotone>
              <a:schemeClr val="accent1">
                <a:shade val="45000"/>
                <a:satMod val="135000"/>
              </a:schemeClr>
              <a:prstClr val="white"/>
            </a:duotone>
          </a:blip>
          <a:stretch>
            <a:fillRect/>
          </a:stretch>
        </p:blipFill>
        <p:spPr>
          <a:xfrm>
            <a:off x="10860087" y="2778915"/>
            <a:ext cx="546969" cy="431018"/>
          </a:xfrm>
          <a:prstGeom prst="rect">
            <a:avLst/>
          </a:prstGeom>
        </p:spPr>
      </p:pic>
      <p:pic>
        <p:nvPicPr>
          <p:cNvPr id="8" name="Picture 7">
            <a:extLst>
              <a:ext uri="{FF2B5EF4-FFF2-40B4-BE49-F238E27FC236}">
                <a16:creationId xmlns:a16="http://schemas.microsoft.com/office/drawing/2014/main" id="{66E7601A-190A-4791-B2D1-303B47DC5C73}"/>
              </a:ext>
            </a:extLst>
          </p:cNvPr>
          <p:cNvPicPr>
            <a:picLocks noChangeAspect="1"/>
          </p:cNvPicPr>
          <p:nvPr/>
        </p:nvPicPr>
        <p:blipFill>
          <a:blip r:embed="rId3">
            <a:duotone>
              <a:prstClr val="black"/>
              <a:schemeClr val="accent4">
                <a:tint val="45000"/>
                <a:satMod val="400000"/>
              </a:schemeClr>
            </a:duotone>
          </a:blip>
          <a:stretch>
            <a:fillRect/>
          </a:stretch>
        </p:blipFill>
        <p:spPr>
          <a:xfrm>
            <a:off x="10860087" y="3314700"/>
            <a:ext cx="546970" cy="431019"/>
          </a:xfrm>
          <a:prstGeom prst="rect">
            <a:avLst/>
          </a:prstGeom>
        </p:spPr>
      </p:pic>
      <p:sp>
        <p:nvSpPr>
          <p:cNvPr id="9" name="TextBox 8">
            <a:extLst>
              <a:ext uri="{FF2B5EF4-FFF2-40B4-BE49-F238E27FC236}">
                <a16:creationId xmlns:a16="http://schemas.microsoft.com/office/drawing/2014/main" id="{6B98B65E-90C1-4CD6-85D7-ADD5D8439D7D}"/>
              </a:ext>
            </a:extLst>
          </p:cNvPr>
          <p:cNvSpPr txBox="1"/>
          <p:nvPr/>
        </p:nvSpPr>
        <p:spPr>
          <a:xfrm>
            <a:off x="10409119" y="485773"/>
            <a:ext cx="714375" cy="600164"/>
          </a:xfrm>
          <a:prstGeom prst="rect">
            <a:avLst/>
          </a:prstGeom>
          <a:noFill/>
        </p:spPr>
        <p:txBody>
          <a:bodyPr wrap="square" rtlCol="0">
            <a:spAutoFit/>
          </a:bodyPr>
          <a:lstStyle/>
          <a:p>
            <a:r>
              <a:rPr lang="en-US" sz="3300" dirty="0"/>
              <a:t>46</a:t>
            </a:r>
            <a:endParaRPr lang="fr-FR" sz="3300" dirty="0"/>
          </a:p>
        </p:txBody>
      </p:sp>
    </p:spTree>
    <p:extLst>
      <p:ext uri="{BB962C8B-B14F-4D97-AF65-F5344CB8AC3E}">
        <p14:creationId xmlns:p14="http://schemas.microsoft.com/office/powerpoint/2010/main" val="2722047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6988-7471-440C-A0E3-851B10EAAFCB}"/>
              </a:ext>
            </a:extLst>
          </p:cNvPr>
          <p:cNvSpPr>
            <a:spLocks noGrp="1"/>
          </p:cNvSpPr>
          <p:nvPr>
            <p:ph type="title"/>
          </p:nvPr>
        </p:nvSpPr>
        <p:spPr/>
        <p:txBody>
          <a:bodyPr/>
          <a:lstStyle/>
          <a:p>
            <a:r>
              <a:rPr lang="en-US" dirty="0"/>
              <a:t>Programmer le table de </a:t>
            </a:r>
            <a:r>
              <a:rPr lang="en-US" dirty="0" err="1"/>
              <a:t>routage</a:t>
            </a:r>
            <a:r>
              <a:rPr lang="en-US" dirty="0"/>
              <a:t> </a:t>
            </a:r>
            <a:endParaRPr lang="fr-FR" dirty="0"/>
          </a:p>
        </p:txBody>
      </p:sp>
      <p:sp>
        <p:nvSpPr>
          <p:cNvPr id="3" name="Content Placeholder 2">
            <a:extLst>
              <a:ext uri="{FF2B5EF4-FFF2-40B4-BE49-F238E27FC236}">
                <a16:creationId xmlns:a16="http://schemas.microsoft.com/office/drawing/2014/main" id="{F6FF3C6F-A73B-46AB-9812-F49DBDAAC3C5}"/>
              </a:ext>
            </a:extLst>
          </p:cNvPr>
          <p:cNvSpPr>
            <a:spLocks noGrp="1"/>
          </p:cNvSpPr>
          <p:nvPr>
            <p:ph idx="1"/>
          </p:nvPr>
        </p:nvSpPr>
        <p:spPr>
          <a:xfrm>
            <a:off x="1104293" y="1647733"/>
            <a:ext cx="10335232" cy="4749537"/>
          </a:xfrm>
        </p:spPr>
        <p:txBody>
          <a:bodyPr>
            <a:normAutofit/>
          </a:bodyPr>
          <a:lstStyle/>
          <a:p>
            <a:r>
              <a:rPr lang="en-US"/>
              <a:t>Instruction :</a:t>
            </a:r>
          </a:p>
          <a:p>
            <a:pPr marL="0" indent="0">
              <a:buNone/>
            </a:pPr>
            <a:r>
              <a:rPr lang="en-US">
                <a:latin typeface="Consolas" panose="020B0609020204030204" pitchFamily="49" charset="0"/>
              </a:rPr>
              <a:t>		    ip route &lt;add ou del&gt; &lt;destination&gt; via &lt;IP router&gt;</a:t>
            </a:r>
            <a:endParaRPr lang="en-US"/>
          </a:p>
          <a:p>
            <a:pPr lvl="1">
              <a:buFont typeface="Wingdings" panose="05000000000000000000" pitchFamily="2" charset="2"/>
              <a:buChar char="v"/>
            </a:pPr>
            <a:r>
              <a:rPr lang="en-US"/>
              <a:t>@Destination : une adresse RESEAU, l’@ finale de destination</a:t>
            </a:r>
          </a:p>
          <a:p>
            <a:pPr lvl="1">
              <a:buFont typeface="Wingdings" panose="05000000000000000000" pitchFamily="2" charset="2"/>
              <a:buChar char="v"/>
            </a:pPr>
            <a:r>
              <a:rPr lang="en-US"/>
              <a:t>“Tout colis pour le réseau de destination xxx passe par le routeur R"</a:t>
            </a:r>
          </a:p>
          <a:p>
            <a:pPr lvl="1">
              <a:buFont typeface="Wingdings" panose="05000000000000000000" pitchFamily="2" charset="2"/>
              <a:buChar char="v"/>
            </a:pPr>
            <a:r>
              <a:rPr lang="en-US"/>
              <a:t>Routage jamais nécessaire dans un même réseau</a:t>
            </a:r>
          </a:p>
          <a:p>
            <a:endParaRPr lang="en-US"/>
          </a:p>
          <a:p>
            <a:r>
              <a:rPr lang="en-US"/>
              <a:t>Example :  </a:t>
            </a:r>
            <a:r>
              <a:rPr lang="en-US">
                <a:latin typeface="Consolas" panose="020B0609020204030204" pitchFamily="49" charset="0"/>
              </a:rPr>
              <a:t>ip route add 172.168.1.0/24 via 192.168.1.35</a:t>
            </a:r>
          </a:p>
          <a:p>
            <a:pPr marL="0" indent="0">
              <a:buNone/>
            </a:pPr>
            <a:r>
              <a:rPr lang="en-US">
                <a:latin typeface="Consolas" panose="020B0609020204030204" pitchFamily="49" charset="0"/>
              </a:rPr>
              <a:t>  </a:t>
            </a:r>
            <a:endParaRPr lang="en-US"/>
          </a:p>
          <a:p>
            <a:r>
              <a:rPr lang="en-US"/>
              <a:t>Pour voir les résultats : </a:t>
            </a:r>
          </a:p>
          <a:p>
            <a:pPr marL="0" indent="0">
              <a:buNone/>
            </a:pPr>
            <a:r>
              <a:rPr lang="en-US">
                <a:latin typeface="Consolas" panose="020B0609020204030204" pitchFamily="49" charset="0"/>
              </a:rPr>
              <a:t>			ip route list</a:t>
            </a:r>
          </a:p>
          <a:p>
            <a:pPr marL="0" indent="0">
              <a:buNone/>
            </a:pPr>
            <a:endParaRPr lang="fr-FR" dirty="0"/>
          </a:p>
        </p:txBody>
      </p:sp>
      <p:graphicFrame>
        <p:nvGraphicFramePr>
          <p:cNvPr id="4" name="Table 3">
            <a:extLst>
              <a:ext uri="{FF2B5EF4-FFF2-40B4-BE49-F238E27FC236}">
                <a16:creationId xmlns:a16="http://schemas.microsoft.com/office/drawing/2014/main" id="{FCC83FA3-ABC8-4DDA-9369-24448A1CB480}"/>
              </a:ext>
            </a:extLst>
          </p:cNvPr>
          <p:cNvGraphicFramePr>
            <a:graphicFrameLocks noGrp="1"/>
          </p:cNvGraphicFramePr>
          <p:nvPr>
            <p:extLst>
              <p:ext uri="{D42A27DB-BD31-4B8C-83A1-F6EECF244321}">
                <p14:modId xmlns:p14="http://schemas.microsoft.com/office/powerpoint/2010/main" val="3460263812"/>
              </p:ext>
            </p:extLst>
          </p:nvPr>
        </p:nvGraphicFramePr>
        <p:xfrm>
          <a:off x="7423584" y="4578114"/>
          <a:ext cx="4186672" cy="1890668"/>
        </p:xfrm>
        <a:graphic>
          <a:graphicData uri="http://schemas.openxmlformats.org/drawingml/2006/table">
            <a:tbl>
              <a:tblPr firstRow="1" bandRow="1">
                <a:tableStyleId>{5C22544A-7EE6-4342-B048-85BDC9FD1C3A}</a:tableStyleId>
              </a:tblPr>
              <a:tblGrid>
                <a:gridCol w="2093336">
                  <a:extLst>
                    <a:ext uri="{9D8B030D-6E8A-4147-A177-3AD203B41FA5}">
                      <a16:colId xmlns:a16="http://schemas.microsoft.com/office/drawing/2014/main" val="117265421"/>
                    </a:ext>
                  </a:extLst>
                </a:gridCol>
                <a:gridCol w="2093336">
                  <a:extLst>
                    <a:ext uri="{9D8B030D-6E8A-4147-A177-3AD203B41FA5}">
                      <a16:colId xmlns:a16="http://schemas.microsoft.com/office/drawing/2014/main" val="2038339319"/>
                    </a:ext>
                  </a:extLst>
                </a:gridCol>
              </a:tblGrid>
              <a:tr h="472667">
                <a:tc>
                  <a:txBody>
                    <a:bodyPr/>
                    <a:lstStyle/>
                    <a:p>
                      <a:pPr algn="ctr"/>
                      <a:r>
                        <a:rPr lang="en-US"/>
                        <a:t>Destination</a:t>
                      </a:r>
                      <a:endParaRPr lang="fr-FR" dirty="0"/>
                    </a:p>
                  </a:txBody>
                  <a:tcPr/>
                </a:tc>
                <a:tc>
                  <a:txBody>
                    <a:bodyPr/>
                    <a:lstStyle/>
                    <a:p>
                      <a:pPr algn="ctr"/>
                      <a:r>
                        <a:rPr lang="en-US"/>
                        <a:t>Router</a:t>
                      </a:r>
                      <a:endParaRPr lang="fr-FR" dirty="0"/>
                    </a:p>
                  </a:txBody>
                  <a:tcPr/>
                </a:tc>
                <a:extLst>
                  <a:ext uri="{0D108BD9-81ED-4DB2-BD59-A6C34878D82A}">
                    <a16:rowId xmlns:a16="http://schemas.microsoft.com/office/drawing/2014/main" val="716925314"/>
                  </a:ext>
                </a:extLst>
              </a:tr>
              <a:tr h="472667">
                <a:tc>
                  <a:txBody>
                    <a:bodyPr/>
                    <a:lstStyle/>
                    <a:p>
                      <a:r>
                        <a:rPr lang="en-US"/>
                        <a:t>192.168.1.0/24</a:t>
                      </a:r>
                      <a:endParaRPr lang="fr-FR" dirty="0"/>
                    </a:p>
                  </a:txBody>
                  <a:tcPr/>
                </a:tc>
                <a:tc>
                  <a:txBody>
                    <a:bodyPr/>
                    <a:lstStyle/>
                    <a:p>
                      <a:r>
                        <a:rPr lang="en-US"/>
                        <a:t>none</a:t>
                      </a:r>
                      <a:endParaRPr lang="fr-FR" dirty="0"/>
                    </a:p>
                  </a:txBody>
                  <a:tcPr/>
                </a:tc>
                <a:extLst>
                  <a:ext uri="{0D108BD9-81ED-4DB2-BD59-A6C34878D82A}">
                    <a16:rowId xmlns:a16="http://schemas.microsoft.com/office/drawing/2014/main" val="2586392858"/>
                  </a:ext>
                </a:extLst>
              </a:tr>
              <a:tr h="472667">
                <a:tc>
                  <a:txBody>
                    <a:bodyPr/>
                    <a:lstStyle/>
                    <a:p>
                      <a:r>
                        <a:rPr lang="en-US"/>
                        <a:t>172.16.1.0/24</a:t>
                      </a:r>
                      <a:endParaRPr lang="fr-FR" dirty="0"/>
                    </a:p>
                  </a:txBody>
                  <a:tcPr/>
                </a:tc>
                <a:tc>
                  <a:txBody>
                    <a:bodyPr/>
                    <a:lstStyle/>
                    <a:p>
                      <a:r>
                        <a:rPr lang="en-US"/>
                        <a:t>192.168.1.35</a:t>
                      </a:r>
                      <a:endParaRPr lang="fr-FR" dirty="0"/>
                    </a:p>
                  </a:txBody>
                  <a:tcPr/>
                </a:tc>
                <a:extLst>
                  <a:ext uri="{0D108BD9-81ED-4DB2-BD59-A6C34878D82A}">
                    <a16:rowId xmlns:a16="http://schemas.microsoft.com/office/drawing/2014/main" val="540174650"/>
                  </a:ext>
                </a:extLst>
              </a:tr>
              <a:tr h="472667">
                <a:tc>
                  <a:txBody>
                    <a:bodyPr/>
                    <a:lstStyle/>
                    <a:p>
                      <a:r>
                        <a:rPr lang="en-US"/>
                        <a:t>172.120.2.0/24</a:t>
                      </a:r>
                      <a:endParaRPr lang="fr-FR" dirty="0"/>
                    </a:p>
                  </a:txBody>
                  <a:tcPr/>
                </a:tc>
                <a:tc>
                  <a:txBody>
                    <a:bodyPr/>
                    <a:lstStyle/>
                    <a:p>
                      <a:r>
                        <a:rPr lang="en-US"/>
                        <a:t>192.168.1.128</a:t>
                      </a:r>
                      <a:endParaRPr lang="fr-FR" dirty="0"/>
                    </a:p>
                  </a:txBody>
                  <a:tcPr/>
                </a:tc>
                <a:extLst>
                  <a:ext uri="{0D108BD9-81ED-4DB2-BD59-A6C34878D82A}">
                    <a16:rowId xmlns:a16="http://schemas.microsoft.com/office/drawing/2014/main" val="1539979114"/>
                  </a:ext>
                </a:extLst>
              </a:tr>
            </a:tbl>
          </a:graphicData>
        </a:graphic>
      </p:graphicFrame>
      <p:pic>
        <p:nvPicPr>
          <p:cNvPr id="5" name="Picture 4">
            <a:extLst>
              <a:ext uri="{FF2B5EF4-FFF2-40B4-BE49-F238E27FC236}">
                <a16:creationId xmlns:a16="http://schemas.microsoft.com/office/drawing/2014/main" id="{46055BAF-EBE1-4B75-850D-FA8BA99E41C3}"/>
              </a:ext>
            </a:extLst>
          </p:cNvPr>
          <p:cNvPicPr>
            <a:picLocks noChangeAspect="1"/>
          </p:cNvPicPr>
          <p:nvPr/>
        </p:nvPicPr>
        <p:blipFill>
          <a:blip r:embed="rId2">
            <a:duotone>
              <a:schemeClr val="accent1">
                <a:shade val="45000"/>
                <a:satMod val="135000"/>
              </a:schemeClr>
              <a:prstClr val="white"/>
            </a:duotone>
          </a:blip>
          <a:stretch>
            <a:fillRect/>
          </a:stretch>
        </p:blipFill>
        <p:spPr>
          <a:xfrm>
            <a:off x="11063287" y="5430466"/>
            <a:ext cx="546969" cy="431018"/>
          </a:xfrm>
          <a:prstGeom prst="rect">
            <a:avLst/>
          </a:prstGeom>
        </p:spPr>
      </p:pic>
      <p:pic>
        <p:nvPicPr>
          <p:cNvPr id="6" name="Picture 5">
            <a:extLst>
              <a:ext uri="{FF2B5EF4-FFF2-40B4-BE49-F238E27FC236}">
                <a16:creationId xmlns:a16="http://schemas.microsoft.com/office/drawing/2014/main" id="{F5AE2C8E-DFC8-47CC-81EA-410A56FE0A0A}"/>
              </a:ext>
            </a:extLst>
          </p:cNvPr>
          <p:cNvPicPr>
            <a:picLocks noChangeAspect="1"/>
          </p:cNvPicPr>
          <p:nvPr/>
        </p:nvPicPr>
        <p:blipFill>
          <a:blip r:embed="rId2">
            <a:duotone>
              <a:prstClr val="black"/>
              <a:schemeClr val="accent4">
                <a:tint val="45000"/>
                <a:satMod val="400000"/>
              </a:schemeClr>
            </a:duotone>
          </a:blip>
          <a:stretch>
            <a:fillRect/>
          </a:stretch>
        </p:blipFill>
        <p:spPr>
          <a:xfrm>
            <a:off x="11063287" y="5966251"/>
            <a:ext cx="546970" cy="431019"/>
          </a:xfrm>
          <a:prstGeom prst="rect">
            <a:avLst/>
          </a:prstGeom>
        </p:spPr>
      </p:pic>
      <p:sp>
        <p:nvSpPr>
          <p:cNvPr id="8" name="TextBox 7">
            <a:extLst>
              <a:ext uri="{FF2B5EF4-FFF2-40B4-BE49-F238E27FC236}">
                <a16:creationId xmlns:a16="http://schemas.microsoft.com/office/drawing/2014/main" id="{B7A3922C-5E98-4657-9534-349CB6326267}"/>
              </a:ext>
            </a:extLst>
          </p:cNvPr>
          <p:cNvSpPr txBox="1"/>
          <p:nvPr/>
        </p:nvSpPr>
        <p:spPr>
          <a:xfrm>
            <a:off x="10451983" y="485773"/>
            <a:ext cx="714375" cy="600164"/>
          </a:xfrm>
          <a:prstGeom prst="rect">
            <a:avLst/>
          </a:prstGeom>
          <a:noFill/>
        </p:spPr>
        <p:txBody>
          <a:bodyPr wrap="square" rtlCol="0">
            <a:spAutoFit/>
          </a:bodyPr>
          <a:lstStyle/>
          <a:p>
            <a:r>
              <a:rPr lang="en-US" sz="3300"/>
              <a:t>47</a:t>
            </a:r>
            <a:endParaRPr lang="fr-FR" sz="3300" dirty="0"/>
          </a:p>
        </p:txBody>
      </p:sp>
    </p:spTree>
    <p:extLst>
      <p:ext uri="{BB962C8B-B14F-4D97-AF65-F5344CB8AC3E}">
        <p14:creationId xmlns:p14="http://schemas.microsoft.com/office/powerpoint/2010/main" val="14455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8000" b="0" i="0" kern="1200">
                <a:solidFill>
                  <a:schemeClr val="tx2"/>
                </a:solidFill>
                <a:latin typeface="+mj-lt"/>
                <a:ea typeface="+mj-ea"/>
                <a:cs typeface="+mj-cs"/>
              </a:rPr>
              <a:t>La structure des réseaux</a:t>
            </a:r>
            <a:br>
              <a:rPr lang="en-US" sz="8000" b="0" i="0" kern="1200">
                <a:solidFill>
                  <a:schemeClr val="tx2"/>
                </a:solidFill>
                <a:latin typeface="+mj-lt"/>
                <a:ea typeface="+mj-ea"/>
                <a:cs typeface="+mj-cs"/>
              </a:rPr>
            </a:br>
            <a:endParaRPr lang="en-US" sz="8000" b="0" i="0" kern="1200">
              <a:solidFill>
                <a:schemeClr val="tx2"/>
              </a:solidFill>
              <a:latin typeface="+mj-lt"/>
              <a:ea typeface="+mj-ea"/>
              <a:cs typeface="+mj-cs"/>
            </a:endParaRPr>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b="0" i="0" kern="1200" cap="all">
                <a:solidFill>
                  <a:schemeClr val="bg2"/>
                </a:solidFill>
                <a:latin typeface="+mj-lt"/>
                <a:ea typeface="+mj-ea"/>
                <a:cs typeface="+mj-cs"/>
              </a:rPr>
              <a:t>Les modeles OSI et TCP/IP</a:t>
            </a:r>
          </a:p>
        </p:txBody>
      </p:sp>
    </p:spTree>
    <p:extLst>
      <p:ext uri="{BB962C8B-B14F-4D97-AF65-F5344CB8AC3E}">
        <p14:creationId xmlns:p14="http://schemas.microsoft.com/office/powerpoint/2010/main" val="1409743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8C11-B716-4046-8134-BA70C45A08C0}"/>
              </a:ext>
            </a:extLst>
          </p:cNvPr>
          <p:cNvSpPr>
            <a:spLocks noGrp="1"/>
          </p:cNvSpPr>
          <p:nvPr>
            <p:ph type="title"/>
          </p:nvPr>
        </p:nvSpPr>
        <p:spPr/>
        <p:txBody>
          <a:bodyPr/>
          <a:lstStyle/>
          <a:p>
            <a:r>
              <a:rPr lang="en-US" dirty="0"/>
              <a:t>Une </a:t>
            </a:r>
            <a:r>
              <a:rPr lang="en-US" dirty="0" err="1"/>
              <a:t>meilleure</a:t>
            </a:r>
            <a:r>
              <a:rPr lang="en-US" dirty="0"/>
              <a:t> solution</a:t>
            </a:r>
            <a:endParaRPr lang="fr-FR" dirty="0"/>
          </a:p>
        </p:txBody>
      </p:sp>
      <p:graphicFrame>
        <p:nvGraphicFramePr>
          <p:cNvPr id="6" name="Content Placeholder 2">
            <a:extLst>
              <a:ext uri="{FF2B5EF4-FFF2-40B4-BE49-F238E27FC236}">
                <a16:creationId xmlns:a16="http://schemas.microsoft.com/office/drawing/2014/main" id="{026F8400-9BCC-D97F-BE82-BF741A66E8CD}"/>
              </a:ext>
            </a:extLst>
          </p:cNvPr>
          <p:cNvGraphicFramePr>
            <a:graphicFrameLocks noGrp="1"/>
          </p:cNvGraphicFramePr>
          <p:nvPr>
            <p:ph idx="1"/>
            <p:extLst>
              <p:ext uri="{D42A27DB-BD31-4B8C-83A1-F6EECF244321}">
                <p14:modId xmlns:p14="http://schemas.microsoft.com/office/powerpoint/2010/main" val="736404527"/>
              </p:ext>
            </p:extLst>
          </p:nvPr>
        </p:nvGraphicFramePr>
        <p:xfrm>
          <a:off x="1104293" y="2020711"/>
          <a:ext cx="8946541" cy="4193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8162C29-8FEA-462C-8ACF-E226CE2FF065}"/>
              </a:ext>
            </a:extLst>
          </p:cNvPr>
          <p:cNvSpPr txBox="1"/>
          <p:nvPr/>
        </p:nvSpPr>
        <p:spPr>
          <a:xfrm>
            <a:off x="10451983" y="466723"/>
            <a:ext cx="714375" cy="600164"/>
          </a:xfrm>
          <a:prstGeom prst="rect">
            <a:avLst/>
          </a:prstGeom>
          <a:noFill/>
        </p:spPr>
        <p:txBody>
          <a:bodyPr wrap="square" rtlCol="0">
            <a:spAutoFit/>
          </a:bodyPr>
          <a:lstStyle/>
          <a:p>
            <a:r>
              <a:rPr lang="en-US" sz="3300" dirty="0"/>
              <a:t>48</a:t>
            </a:r>
            <a:endParaRPr lang="fr-FR" sz="3300" dirty="0"/>
          </a:p>
        </p:txBody>
      </p:sp>
    </p:spTree>
    <p:extLst>
      <p:ext uri="{BB962C8B-B14F-4D97-AF65-F5344CB8AC3E}">
        <p14:creationId xmlns:p14="http://schemas.microsoft.com/office/powerpoint/2010/main" val="2383231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4530-6FE7-4E43-BC4B-861A0007C089}"/>
              </a:ext>
            </a:extLst>
          </p:cNvPr>
          <p:cNvSpPr>
            <a:spLocks noGrp="1"/>
          </p:cNvSpPr>
          <p:nvPr>
            <p:ph type="title"/>
          </p:nvPr>
        </p:nvSpPr>
        <p:spPr/>
        <p:txBody>
          <a:bodyPr/>
          <a:lstStyle/>
          <a:p>
            <a:r>
              <a:rPr lang="en-US" dirty="0" err="1"/>
              <a:t>Notamment</a:t>
            </a:r>
            <a:r>
              <a:rPr lang="en-US" dirty="0"/>
              <a:t>...</a:t>
            </a:r>
            <a:endParaRPr lang="fr-FR" dirty="0"/>
          </a:p>
        </p:txBody>
      </p:sp>
      <p:pic>
        <p:nvPicPr>
          <p:cNvPr id="4" name="Picture 3">
            <a:extLst>
              <a:ext uri="{FF2B5EF4-FFF2-40B4-BE49-F238E27FC236}">
                <a16:creationId xmlns:a16="http://schemas.microsoft.com/office/drawing/2014/main" id="{3639FC25-A4B1-4D6C-A66B-7D575DDC56D6}"/>
              </a:ext>
            </a:extLst>
          </p:cNvPr>
          <p:cNvPicPr>
            <a:picLocks noChangeAspect="1"/>
          </p:cNvPicPr>
          <p:nvPr/>
        </p:nvPicPr>
        <p:blipFill>
          <a:blip r:embed="rId2"/>
          <a:stretch>
            <a:fillRect/>
          </a:stretch>
        </p:blipFill>
        <p:spPr>
          <a:xfrm>
            <a:off x="3886200" y="3138386"/>
            <a:ext cx="7818437" cy="3171011"/>
          </a:xfrm>
          <a:prstGeom prst="rect">
            <a:avLst/>
          </a:prstGeom>
        </p:spPr>
      </p:pic>
      <p:graphicFrame>
        <p:nvGraphicFramePr>
          <p:cNvPr id="5" name="Table 4">
            <a:extLst>
              <a:ext uri="{FF2B5EF4-FFF2-40B4-BE49-F238E27FC236}">
                <a16:creationId xmlns:a16="http://schemas.microsoft.com/office/drawing/2014/main" id="{F3D0C00C-CA08-4F94-9D65-AF9D4B5008A4}"/>
              </a:ext>
            </a:extLst>
          </p:cNvPr>
          <p:cNvGraphicFramePr>
            <a:graphicFrameLocks noGrp="1"/>
          </p:cNvGraphicFramePr>
          <p:nvPr/>
        </p:nvGraphicFramePr>
        <p:xfrm>
          <a:off x="5451475" y="1671637"/>
          <a:ext cx="4064002" cy="1245603"/>
        </p:xfrm>
        <a:graphic>
          <a:graphicData uri="http://schemas.openxmlformats.org/drawingml/2006/table">
            <a:tbl>
              <a:tblPr firstRow="1" bandRow="1">
                <a:tableStyleId>{5C22544A-7EE6-4342-B048-85BDC9FD1C3A}</a:tableStyleId>
              </a:tblPr>
              <a:tblGrid>
                <a:gridCol w="2032001">
                  <a:extLst>
                    <a:ext uri="{9D8B030D-6E8A-4147-A177-3AD203B41FA5}">
                      <a16:colId xmlns:a16="http://schemas.microsoft.com/office/drawing/2014/main" val="117265421"/>
                    </a:ext>
                  </a:extLst>
                </a:gridCol>
                <a:gridCol w="2032001">
                  <a:extLst>
                    <a:ext uri="{9D8B030D-6E8A-4147-A177-3AD203B41FA5}">
                      <a16:colId xmlns:a16="http://schemas.microsoft.com/office/drawing/2014/main" val="2038339319"/>
                    </a:ext>
                  </a:extLst>
                </a:gridCol>
              </a:tblGrid>
              <a:tr h="445893">
                <a:tc>
                  <a:txBody>
                    <a:bodyPr/>
                    <a:lstStyle/>
                    <a:p>
                      <a:pPr algn="ctr"/>
                      <a:r>
                        <a:rPr lang="en-US" dirty="0"/>
                        <a:t>Destination</a:t>
                      </a:r>
                      <a:endParaRPr lang="fr-FR" dirty="0"/>
                    </a:p>
                  </a:txBody>
                  <a:tcPr/>
                </a:tc>
                <a:tc>
                  <a:txBody>
                    <a:bodyPr/>
                    <a:lstStyle/>
                    <a:p>
                      <a:pPr algn="ctr"/>
                      <a:r>
                        <a:rPr lang="en-US" dirty="0"/>
                        <a:t>Router</a:t>
                      </a:r>
                      <a:endParaRPr lang="fr-FR" dirty="0"/>
                    </a:p>
                  </a:txBody>
                  <a:tcPr/>
                </a:tc>
                <a:extLst>
                  <a:ext uri="{0D108BD9-81ED-4DB2-BD59-A6C34878D82A}">
                    <a16:rowId xmlns:a16="http://schemas.microsoft.com/office/drawing/2014/main" val="716925314"/>
                  </a:ext>
                </a:extLst>
              </a:tr>
              <a:tr h="399855">
                <a:tc>
                  <a:txBody>
                    <a:bodyPr/>
                    <a:lstStyle/>
                    <a:p>
                      <a:r>
                        <a:rPr lang="en-US" dirty="0"/>
                        <a:t>192.168.1.0/24</a:t>
                      </a:r>
                      <a:endParaRPr lang="fr-FR" dirty="0"/>
                    </a:p>
                  </a:txBody>
                  <a:tcPr/>
                </a:tc>
                <a:tc>
                  <a:txBody>
                    <a:bodyPr/>
                    <a:lstStyle/>
                    <a:p>
                      <a:r>
                        <a:rPr lang="en-US" dirty="0"/>
                        <a:t>none</a:t>
                      </a:r>
                      <a:endParaRPr lang="fr-FR" dirty="0"/>
                    </a:p>
                  </a:txBody>
                  <a:tcPr/>
                </a:tc>
                <a:extLst>
                  <a:ext uri="{0D108BD9-81ED-4DB2-BD59-A6C34878D82A}">
                    <a16:rowId xmlns:a16="http://schemas.microsoft.com/office/drawing/2014/main" val="2586392858"/>
                  </a:ext>
                </a:extLst>
              </a:tr>
              <a:tr h="399855">
                <a:tc>
                  <a:txBody>
                    <a:bodyPr/>
                    <a:lstStyle/>
                    <a:p>
                      <a:r>
                        <a:rPr lang="en-US" dirty="0"/>
                        <a:t>0.0.0.0/0</a:t>
                      </a:r>
                      <a:endParaRPr lang="fr-FR" dirty="0"/>
                    </a:p>
                  </a:txBody>
                  <a:tcPr/>
                </a:tc>
                <a:tc>
                  <a:txBody>
                    <a:bodyPr/>
                    <a:lstStyle/>
                    <a:p>
                      <a:r>
                        <a:rPr lang="en-US" dirty="0"/>
                        <a:t>192.168.1.35</a:t>
                      </a:r>
                      <a:endParaRPr lang="fr-FR" dirty="0"/>
                    </a:p>
                  </a:txBody>
                  <a:tcPr/>
                </a:tc>
                <a:extLst>
                  <a:ext uri="{0D108BD9-81ED-4DB2-BD59-A6C34878D82A}">
                    <a16:rowId xmlns:a16="http://schemas.microsoft.com/office/drawing/2014/main" val="540174650"/>
                  </a:ext>
                </a:extLst>
              </a:tr>
            </a:tbl>
          </a:graphicData>
        </a:graphic>
      </p:graphicFrame>
      <p:graphicFrame>
        <p:nvGraphicFramePr>
          <p:cNvPr id="6" name="Table 5">
            <a:extLst>
              <a:ext uri="{FF2B5EF4-FFF2-40B4-BE49-F238E27FC236}">
                <a16:creationId xmlns:a16="http://schemas.microsoft.com/office/drawing/2014/main" id="{BDBD6737-E297-4D6C-99AB-8F9FE5FB956E}"/>
              </a:ext>
            </a:extLst>
          </p:cNvPr>
          <p:cNvGraphicFramePr>
            <a:graphicFrameLocks noGrp="1"/>
          </p:cNvGraphicFramePr>
          <p:nvPr/>
        </p:nvGraphicFramePr>
        <p:xfrm>
          <a:off x="374650" y="2687320"/>
          <a:ext cx="3925888" cy="1483360"/>
        </p:xfrm>
        <a:graphic>
          <a:graphicData uri="http://schemas.openxmlformats.org/drawingml/2006/table">
            <a:tbl>
              <a:tblPr firstRow="1" bandRow="1">
                <a:tableStyleId>{F5AB1C69-6EDB-4FF4-983F-18BD219EF322}</a:tableStyleId>
              </a:tblPr>
              <a:tblGrid>
                <a:gridCol w="2082800">
                  <a:extLst>
                    <a:ext uri="{9D8B030D-6E8A-4147-A177-3AD203B41FA5}">
                      <a16:colId xmlns:a16="http://schemas.microsoft.com/office/drawing/2014/main" val="229778792"/>
                    </a:ext>
                  </a:extLst>
                </a:gridCol>
                <a:gridCol w="1843088">
                  <a:extLst>
                    <a:ext uri="{9D8B030D-6E8A-4147-A177-3AD203B41FA5}">
                      <a16:colId xmlns:a16="http://schemas.microsoft.com/office/drawing/2014/main" val="512712249"/>
                    </a:ext>
                  </a:extLst>
                </a:gridCol>
              </a:tblGrid>
              <a:tr h="370840">
                <a:tc>
                  <a:txBody>
                    <a:bodyPr/>
                    <a:lstStyle/>
                    <a:p>
                      <a:pPr algn="ctr"/>
                      <a:r>
                        <a:rPr lang="en-US" dirty="0">
                          <a:solidFill>
                            <a:srgbClr val="FF0000"/>
                          </a:solidFill>
                        </a:rPr>
                        <a:t>Destination</a:t>
                      </a:r>
                      <a:endParaRPr lang="fr-FR" dirty="0">
                        <a:solidFill>
                          <a:srgbClr val="FF0000"/>
                        </a:solidFill>
                      </a:endParaRPr>
                    </a:p>
                  </a:txBody>
                  <a:tcPr/>
                </a:tc>
                <a:tc>
                  <a:txBody>
                    <a:bodyPr/>
                    <a:lstStyle/>
                    <a:p>
                      <a:pPr algn="ctr"/>
                      <a:r>
                        <a:rPr lang="en-US" dirty="0">
                          <a:solidFill>
                            <a:srgbClr val="FF0000"/>
                          </a:solidFill>
                        </a:rPr>
                        <a:t>Router</a:t>
                      </a:r>
                      <a:endParaRPr lang="fr-FR" dirty="0">
                        <a:solidFill>
                          <a:srgbClr val="FF0000"/>
                        </a:solidFill>
                      </a:endParaRPr>
                    </a:p>
                  </a:txBody>
                  <a:tcPr/>
                </a:tc>
                <a:extLst>
                  <a:ext uri="{0D108BD9-81ED-4DB2-BD59-A6C34878D82A}">
                    <a16:rowId xmlns:a16="http://schemas.microsoft.com/office/drawing/2014/main" val="3485043748"/>
                  </a:ext>
                </a:extLst>
              </a:tr>
              <a:tr h="370840">
                <a:tc>
                  <a:txBody>
                    <a:bodyPr/>
                    <a:lstStyle/>
                    <a:p>
                      <a:r>
                        <a:rPr lang="en-US" dirty="0"/>
                        <a:t>192.168.1.0/24</a:t>
                      </a:r>
                      <a:endParaRPr lang="fr-FR" dirty="0"/>
                    </a:p>
                  </a:txBody>
                  <a:tcPr/>
                </a:tc>
                <a:tc>
                  <a:txBody>
                    <a:bodyPr/>
                    <a:lstStyle/>
                    <a:p>
                      <a:r>
                        <a:rPr lang="en-US" dirty="0"/>
                        <a:t>none</a:t>
                      </a:r>
                      <a:endParaRPr lang="fr-FR" dirty="0"/>
                    </a:p>
                  </a:txBody>
                  <a:tcPr/>
                </a:tc>
                <a:extLst>
                  <a:ext uri="{0D108BD9-81ED-4DB2-BD59-A6C34878D82A}">
                    <a16:rowId xmlns:a16="http://schemas.microsoft.com/office/drawing/2014/main" val="642483405"/>
                  </a:ext>
                </a:extLst>
              </a:tr>
              <a:tr h="370840">
                <a:tc>
                  <a:txBody>
                    <a:bodyPr/>
                    <a:lstStyle/>
                    <a:p>
                      <a:r>
                        <a:rPr lang="en-US" dirty="0"/>
                        <a:t>172.16.1.0/24</a:t>
                      </a:r>
                      <a:endParaRPr lang="fr-FR" dirty="0"/>
                    </a:p>
                  </a:txBody>
                  <a:tcPr/>
                </a:tc>
                <a:tc>
                  <a:txBody>
                    <a:bodyPr/>
                    <a:lstStyle/>
                    <a:p>
                      <a:r>
                        <a:rPr lang="en-US" dirty="0"/>
                        <a:t>none</a:t>
                      </a:r>
                      <a:endParaRPr lang="fr-FR" dirty="0"/>
                    </a:p>
                  </a:txBody>
                  <a:tcPr/>
                </a:tc>
                <a:extLst>
                  <a:ext uri="{0D108BD9-81ED-4DB2-BD59-A6C34878D82A}">
                    <a16:rowId xmlns:a16="http://schemas.microsoft.com/office/drawing/2014/main" val="584102442"/>
                  </a:ext>
                </a:extLst>
              </a:tr>
              <a:tr h="370840">
                <a:tc>
                  <a:txBody>
                    <a:bodyPr/>
                    <a:lstStyle/>
                    <a:p>
                      <a:r>
                        <a:rPr lang="en-US" dirty="0"/>
                        <a:t>172.120.2.0/24</a:t>
                      </a:r>
                      <a:endParaRPr lang="fr-FR" dirty="0"/>
                    </a:p>
                  </a:txBody>
                  <a:tcPr/>
                </a:tc>
                <a:tc>
                  <a:txBody>
                    <a:bodyPr/>
                    <a:lstStyle/>
                    <a:p>
                      <a:r>
                        <a:rPr lang="en-US" dirty="0"/>
                        <a:t>192.168.1.128</a:t>
                      </a:r>
                      <a:endParaRPr lang="fr-FR" dirty="0"/>
                    </a:p>
                  </a:txBody>
                  <a:tcPr/>
                </a:tc>
                <a:extLst>
                  <a:ext uri="{0D108BD9-81ED-4DB2-BD59-A6C34878D82A}">
                    <a16:rowId xmlns:a16="http://schemas.microsoft.com/office/drawing/2014/main" val="1847872925"/>
                  </a:ext>
                </a:extLst>
              </a:tr>
            </a:tbl>
          </a:graphicData>
        </a:graphic>
      </p:graphicFrame>
      <p:sp>
        <p:nvSpPr>
          <p:cNvPr id="7" name="TextBox 6">
            <a:extLst>
              <a:ext uri="{FF2B5EF4-FFF2-40B4-BE49-F238E27FC236}">
                <a16:creationId xmlns:a16="http://schemas.microsoft.com/office/drawing/2014/main" id="{D3AF5327-D282-4F3F-A7C2-96DA6FBCED8A}"/>
              </a:ext>
            </a:extLst>
          </p:cNvPr>
          <p:cNvSpPr txBox="1"/>
          <p:nvPr/>
        </p:nvSpPr>
        <p:spPr>
          <a:xfrm>
            <a:off x="10451983" y="485773"/>
            <a:ext cx="714375" cy="600164"/>
          </a:xfrm>
          <a:prstGeom prst="rect">
            <a:avLst/>
          </a:prstGeom>
          <a:noFill/>
        </p:spPr>
        <p:txBody>
          <a:bodyPr wrap="square" rtlCol="0">
            <a:spAutoFit/>
          </a:bodyPr>
          <a:lstStyle/>
          <a:p>
            <a:r>
              <a:rPr lang="en-US" sz="3300" dirty="0"/>
              <a:t>48</a:t>
            </a:r>
            <a:endParaRPr lang="fr-FR" sz="3300" dirty="0"/>
          </a:p>
        </p:txBody>
      </p:sp>
    </p:spTree>
    <p:extLst>
      <p:ext uri="{BB962C8B-B14F-4D97-AF65-F5344CB8AC3E}">
        <p14:creationId xmlns:p14="http://schemas.microsoft.com/office/powerpoint/2010/main" val="3772575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9F45-0A35-45E1-BAF4-EC53B645B078}"/>
              </a:ext>
            </a:extLst>
          </p:cNvPr>
          <p:cNvSpPr>
            <a:spLocks noGrp="1"/>
          </p:cNvSpPr>
          <p:nvPr>
            <p:ph type="title"/>
          </p:nvPr>
        </p:nvSpPr>
        <p:spPr/>
        <p:txBody>
          <a:bodyPr/>
          <a:lstStyle/>
          <a:p>
            <a:r>
              <a:rPr lang="en-US" dirty="0" err="1"/>
              <a:t>Implemmenter</a:t>
            </a:r>
            <a:r>
              <a:rPr lang="en-US" dirty="0"/>
              <a:t> </a:t>
            </a:r>
            <a:r>
              <a:rPr lang="en-US" dirty="0" err="1"/>
              <a:t>cette</a:t>
            </a:r>
            <a:r>
              <a:rPr lang="en-US" dirty="0"/>
              <a:t> solution</a:t>
            </a:r>
            <a:endParaRPr lang="fr-FR" dirty="0"/>
          </a:p>
        </p:txBody>
      </p:sp>
      <p:sp>
        <p:nvSpPr>
          <p:cNvPr id="3" name="Content Placeholder 2">
            <a:extLst>
              <a:ext uri="{FF2B5EF4-FFF2-40B4-BE49-F238E27FC236}">
                <a16:creationId xmlns:a16="http://schemas.microsoft.com/office/drawing/2014/main" id="{20595605-526F-42FF-9E68-53DF3D98458D}"/>
              </a:ext>
            </a:extLst>
          </p:cNvPr>
          <p:cNvSpPr>
            <a:spLocks noGrp="1"/>
          </p:cNvSpPr>
          <p:nvPr>
            <p:ph idx="1"/>
          </p:nvPr>
        </p:nvSpPr>
        <p:spPr>
          <a:xfrm>
            <a:off x="542926" y="2052918"/>
            <a:ext cx="7123112" cy="4195481"/>
          </a:xfrm>
        </p:spPr>
        <p:txBody>
          <a:bodyPr>
            <a:normAutofit/>
          </a:bodyPr>
          <a:lstStyle/>
          <a:p>
            <a:r>
              <a:rPr lang="en-US" dirty="0"/>
              <a:t>Pour PC 1 : un </a:t>
            </a:r>
            <a:r>
              <a:rPr lang="en-US" dirty="0" err="1"/>
              <a:t>routage</a:t>
            </a:r>
            <a:r>
              <a:rPr lang="en-US" dirty="0"/>
              <a:t> par </a:t>
            </a:r>
            <a:r>
              <a:rPr lang="en-US" dirty="0" err="1"/>
              <a:t>défaut</a:t>
            </a:r>
            <a:endParaRPr lang="en-US" dirty="0"/>
          </a:p>
          <a:p>
            <a:pPr marL="0" indent="0">
              <a:buNone/>
            </a:pPr>
            <a:r>
              <a:rPr lang="en-US" dirty="0"/>
              <a:t>		</a:t>
            </a:r>
            <a:r>
              <a:rPr lang="en-US" dirty="0" err="1">
                <a:latin typeface="Consolas" panose="020B0609020204030204" pitchFamily="49" charset="0"/>
              </a:rPr>
              <a:t>ip</a:t>
            </a:r>
            <a:r>
              <a:rPr lang="en-US" dirty="0"/>
              <a:t> </a:t>
            </a:r>
            <a:r>
              <a:rPr lang="en-US" dirty="0">
                <a:latin typeface="Consolas" panose="020B0609020204030204" pitchFamily="49" charset="0"/>
              </a:rPr>
              <a:t>route add default via 192.168.1.35</a:t>
            </a:r>
          </a:p>
          <a:p>
            <a:endParaRPr lang="en-US" dirty="0"/>
          </a:p>
          <a:p>
            <a:endParaRPr lang="en-US" dirty="0"/>
          </a:p>
          <a:p>
            <a:r>
              <a:rPr lang="en-US" dirty="0"/>
              <a:t>Pour </a:t>
            </a:r>
            <a:r>
              <a:rPr lang="en-US" dirty="0" err="1"/>
              <a:t>Routeur</a:t>
            </a:r>
            <a:r>
              <a:rPr lang="en-US" dirty="0"/>
              <a:t> R1 : </a:t>
            </a:r>
          </a:p>
          <a:p>
            <a:pPr marL="0" indent="0">
              <a:buNone/>
            </a:pPr>
            <a:endParaRPr lang="en-US" dirty="0"/>
          </a:p>
          <a:p>
            <a:pPr marL="0" indent="0" algn="ctr">
              <a:buNone/>
            </a:pPr>
            <a:r>
              <a:rPr lang="en-US" sz="1900" dirty="0" err="1">
                <a:latin typeface="Consolas" panose="020B0609020204030204" pitchFamily="49" charset="0"/>
              </a:rPr>
              <a:t>ip</a:t>
            </a:r>
            <a:r>
              <a:rPr lang="en-US" sz="1900" dirty="0">
                <a:latin typeface="Consolas" panose="020B0609020204030204" pitchFamily="49" charset="0"/>
              </a:rPr>
              <a:t> route add 172.120.2.0/24 via 192.168.1.128</a:t>
            </a:r>
          </a:p>
          <a:p>
            <a:endParaRPr lang="fr-FR" dirty="0"/>
          </a:p>
        </p:txBody>
      </p:sp>
      <p:graphicFrame>
        <p:nvGraphicFramePr>
          <p:cNvPr id="4" name="Table 3">
            <a:extLst>
              <a:ext uri="{FF2B5EF4-FFF2-40B4-BE49-F238E27FC236}">
                <a16:creationId xmlns:a16="http://schemas.microsoft.com/office/drawing/2014/main" id="{A3BF55C8-883B-439A-A334-B001D649B730}"/>
              </a:ext>
            </a:extLst>
          </p:cNvPr>
          <p:cNvGraphicFramePr>
            <a:graphicFrameLocks noGrp="1"/>
          </p:cNvGraphicFramePr>
          <p:nvPr/>
        </p:nvGraphicFramePr>
        <p:xfrm>
          <a:off x="7666037" y="2052918"/>
          <a:ext cx="4064002" cy="1245603"/>
        </p:xfrm>
        <a:graphic>
          <a:graphicData uri="http://schemas.openxmlformats.org/drawingml/2006/table">
            <a:tbl>
              <a:tblPr firstRow="1" bandRow="1">
                <a:tableStyleId>{5C22544A-7EE6-4342-B048-85BDC9FD1C3A}</a:tableStyleId>
              </a:tblPr>
              <a:tblGrid>
                <a:gridCol w="2032001">
                  <a:extLst>
                    <a:ext uri="{9D8B030D-6E8A-4147-A177-3AD203B41FA5}">
                      <a16:colId xmlns:a16="http://schemas.microsoft.com/office/drawing/2014/main" val="117265421"/>
                    </a:ext>
                  </a:extLst>
                </a:gridCol>
                <a:gridCol w="2032001">
                  <a:extLst>
                    <a:ext uri="{9D8B030D-6E8A-4147-A177-3AD203B41FA5}">
                      <a16:colId xmlns:a16="http://schemas.microsoft.com/office/drawing/2014/main" val="2038339319"/>
                    </a:ext>
                  </a:extLst>
                </a:gridCol>
              </a:tblGrid>
              <a:tr h="445893">
                <a:tc>
                  <a:txBody>
                    <a:bodyPr/>
                    <a:lstStyle/>
                    <a:p>
                      <a:pPr algn="ctr"/>
                      <a:r>
                        <a:rPr lang="en-US" dirty="0"/>
                        <a:t>Destination</a:t>
                      </a:r>
                      <a:endParaRPr lang="fr-FR" dirty="0"/>
                    </a:p>
                  </a:txBody>
                  <a:tcPr/>
                </a:tc>
                <a:tc>
                  <a:txBody>
                    <a:bodyPr/>
                    <a:lstStyle/>
                    <a:p>
                      <a:pPr algn="ctr"/>
                      <a:r>
                        <a:rPr lang="en-US" dirty="0"/>
                        <a:t>Router</a:t>
                      </a:r>
                      <a:endParaRPr lang="fr-FR" dirty="0"/>
                    </a:p>
                  </a:txBody>
                  <a:tcPr/>
                </a:tc>
                <a:extLst>
                  <a:ext uri="{0D108BD9-81ED-4DB2-BD59-A6C34878D82A}">
                    <a16:rowId xmlns:a16="http://schemas.microsoft.com/office/drawing/2014/main" val="716925314"/>
                  </a:ext>
                </a:extLst>
              </a:tr>
              <a:tr h="399855">
                <a:tc>
                  <a:txBody>
                    <a:bodyPr/>
                    <a:lstStyle/>
                    <a:p>
                      <a:r>
                        <a:rPr lang="en-US" dirty="0"/>
                        <a:t>192.168.1.0/24</a:t>
                      </a:r>
                      <a:endParaRPr lang="fr-FR" dirty="0"/>
                    </a:p>
                  </a:txBody>
                  <a:tcPr/>
                </a:tc>
                <a:tc>
                  <a:txBody>
                    <a:bodyPr/>
                    <a:lstStyle/>
                    <a:p>
                      <a:r>
                        <a:rPr lang="en-US" dirty="0"/>
                        <a:t>none</a:t>
                      </a:r>
                      <a:endParaRPr lang="fr-FR" dirty="0"/>
                    </a:p>
                  </a:txBody>
                  <a:tcPr/>
                </a:tc>
                <a:extLst>
                  <a:ext uri="{0D108BD9-81ED-4DB2-BD59-A6C34878D82A}">
                    <a16:rowId xmlns:a16="http://schemas.microsoft.com/office/drawing/2014/main" val="2586392858"/>
                  </a:ext>
                </a:extLst>
              </a:tr>
              <a:tr h="399855">
                <a:tc>
                  <a:txBody>
                    <a:bodyPr/>
                    <a:lstStyle/>
                    <a:p>
                      <a:r>
                        <a:rPr lang="en-US" dirty="0"/>
                        <a:t>0.0.0.0/0</a:t>
                      </a:r>
                      <a:endParaRPr lang="fr-FR" dirty="0"/>
                    </a:p>
                  </a:txBody>
                  <a:tcPr/>
                </a:tc>
                <a:tc>
                  <a:txBody>
                    <a:bodyPr/>
                    <a:lstStyle/>
                    <a:p>
                      <a:r>
                        <a:rPr lang="en-US" dirty="0"/>
                        <a:t>192.168.1.35</a:t>
                      </a:r>
                      <a:endParaRPr lang="fr-FR" dirty="0"/>
                    </a:p>
                  </a:txBody>
                  <a:tcPr/>
                </a:tc>
                <a:extLst>
                  <a:ext uri="{0D108BD9-81ED-4DB2-BD59-A6C34878D82A}">
                    <a16:rowId xmlns:a16="http://schemas.microsoft.com/office/drawing/2014/main" val="540174650"/>
                  </a:ext>
                </a:extLst>
              </a:tr>
            </a:tbl>
          </a:graphicData>
        </a:graphic>
      </p:graphicFrame>
      <p:graphicFrame>
        <p:nvGraphicFramePr>
          <p:cNvPr id="5" name="Table 4">
            <a:extLst>
              <a:ext uri="{FF2B5EF4-FFF2-40B4-BE49-F238E27FC236}">
                <a16:creationId xmlns:a16="http://schemas.microsoft.com/office/drawing/2014/main" id="{068D8601-EB52-4C59-BFE5-AF8AC82B442C}"/>
              </a:ext>
            </a:extLst>
          </p:cNvPr>
          <p:cNvGraphicFramePr>
            <a:graphicFrameLocks noGrp="1"/>
          </p:cNvGraphicFramePr>
          <p:nvPr/>
        </p:nvGraphicFramePr>
        <p:xfrm>
          <a:off x="7804151" y="4601845"/>
          <a:ext cx="3925888" cy="1483360"/>
        </p:xfrm>
        <a:graphic>
          <a:graphicData uri="http://schemas.openxmlformats.org/drawingml/2006/table">
            <a:tbl>
              <a:tblPr firstRow="1" bandRow="1">
                <a:tableStyleId>{F5AB1C69-6EDB-4FF4-983F-18BD219EF322}</a:tableStyleId>
              </a:tblPr>
              <a:tblGrid>
                <a:gridCol w="2082800">
                  <a:extLst>
                    <a:ext uri="{9D8B030D-6E8A-4147-A177-3AD203B41FA5}">
                      <a16:colId xmlns:a16="http://schemas.microsoft.com/office/drawing/2014/main" val="229778792"/>
                    </a:ext>
                  </a:extLst>
                </a:gridCol>
                <a:gridCol w="1843088">
                  <a:extLst>
                    <a:ext uri="{9D8B030D-6E8A-4147-A177-3AD203B41FA5}">
                      <a16:colId xmlns:a16="http://schemas.microsoft.com/office/drawing/2014/main" val="512712249"/>
                    </a:ext>
                  </a:extLst>
                </a:gridCol>
              </a:tblGrid>
              <a:tr h="370840">
                <a:tc>
                  <a:txBody>
                    <a:bodyPr/>
                    <a:lstStyle/>
                    <a:p>
                      <a:pPr algn="ctr"/>
                      <a:r>
                        <a:rPr lang="en-US" dirty="0">
                          <a:solidFill>
                            <a:srgbClr val="FF0000"/>
                          </a:solidFill>
                        </a:rPr>
                        <a:t>Destination</a:t>
                      </a:r>
                      <a:endParaRPr lang="fr-FR" dirty="0">
                        <a:solidFill>
                          <a:srgbClr val="FF0000"/>
                        </a:solidFill>
                      </a:endParaRPr>
                    </a:p>
                  </a:txBody>
                  <a:tcPr/>
                </a:tc>
                <a:tc>
                  <a:txBody>
                    <a:bodyPr/>
                    <a:lstStyle/>
                    <a:p>
                      <a:pPr algn="ctr"/>
                      <a:r>
                        <a:rPr lang="en-US" dirty="0">
                          <a:solidFill>
                            <a:srgbClr val="FF0000"/>
                          </a:solidFill>
                        </a:rPr>
                        <a:t>Router</a:t>
                      </a:r>
                      <a:endParaRPr lang="fr-FR" dirty="0">
                        <a:solidFill>
                          <a:srgbClr val="FF0000"/>
                        </a:solidFill>
                      </a:endParaRPr>
                    </a:p>
                  </a:txBody>
                  <a:tcPr/>
                </a:tc>
                <a:extLst>
                  <a:ext uri="{0D108BD9-81ED-4DB2-BD59-A6C34878D82A}">
                    <a16:rowId xmlns:a16="http://schemas.microsoft.com/office/drawing/2014/main" val="3485043748"/>
                  </a:ext>
                </a:extLst>
              </a:tr>
              <a:tr h="370840">
                <a:tc>
                  <a:txBody>
                    <a:bodyPr/>
                    <a:lstStyle/>
                    <a:p>
                      <a:r>
                        <a:rPr lang="en-US" dirty="0"/>
                        <a:t>192.168.1.0/24</a:t>
                      </a:r>
                      <a:endParaRPr lang="fr-FR" dirty="0"/>
                    </a:p>
                  </a:txBody>
                  <a:tcPr/>
                </a:tc>
                <a:tc>
                  <a:txBody>
                    <a:bodyPr/>
                    <a:lstStyle/>
                    <a:p>
                      <a:r>
                        <a:rPr lang="en-US" dirty="0"/>
                        <a:t>none</a:t>
                      </a:r>
                      <a:endParaRPr lang="fr-FR" dirty="0"/>
                    </a:p>
                  </a:txBody>
                  <a:tcPr/>
                </a:tc>
                <a:extLst>
                  <a:ext uri="{0D108BD9-81ED-4DB2-BD59-A6C34878D82A}">
                    <a16:rowId xmlns:a16="http://schemas.microsoft.com/office/drawing/2014/main" val="642483405"/>
                  </a:ext>
                </a:extLst>
              </a:tr>
              <a:tr h="370840">
                <a:tc>
                  <a:txBody>
                    <a:bodyPr/>
                    <a:lstStyle/>
                    <a:p>
                      <a:r>
                        <a:rPr lang="en-US" dirty="0"/>
                        <a:t>172.16.1.0/24</a:t>
                      </a:r>
                      <a:endParaRPr lang="fr-FR" dirty="0"/>
                    </a:p>
                  </a:txBody>
                  <a:tcPr/>
                </a:tc>
                <a:tc>
                  <a:txBody>
                    <a:bodyPr/>
                    <a:lstStyle/>
                    <a:p>
                      <a:r>
                        <a:rPr lang="en-US" dirty="0"/>
                        <a:t>none</a:t>
                      </a:r>
                      <a:endParaRPr lang="fr-FR" dirty="0"/>
                    </a:p>
                  </a:txBody>
                  <a:tcPr/>
                </a:tc>
                <a:extLst>
                  <a:ext uri="{0D108BD9-81ED-4DB2-BD59-A6C34878D82A}">
                    <a16:rowId xmlns:a16="http://schemas.microsoft.com/office/drawing/2014/main" val="584102442"/>
                  </a:ext>
                </a:extLst>
              </a:tr>
              <a:tr h="370840">
                <a:tc>
                  <a:txBody>
                    <a:bodyPr/>
                    <a:lstStyle/>
                    <a:p>
                      <a:r>
                        <a:rPr lang="en-US" dirty="0"/>
                        <a:t>172.120.2.0/24</a:t>
                      </a:r>
                      <a:endParaRPr lang="fr-FR" dirty="0"/>
                    </a:p>
                  </a:txBody>
                  <a:tcPr/>
                </a:tc>
                <a:tc>
                  <a:txBody>
                    <a:bodyPr/>
                    <a:lstStyle/>
                    <a:p>
                      <a:r>
                        <a:rPr lang="en-US" dirty="0"/>
                        <a:t>192.168.1.128</a:t>
                      </a:r>
                      <a:endParaRPr lang="fr-FR" dirty="0"/>
                    </a:p>
                  </a:txBody>
                  <a:tcPr/>
                </a:tc>
                <a:extLst>
                  <a:ext uri="{0D108BD9-81ED-4DB2-BD59-A6C34878D82A}">
                    <a16:rowId xmlns:a16="http://schemas.microsoft.com/office/drawing/2014/main" val="1847872925"/>
                  </a:ext>
                </a:extLst>
              </a:tr>
            </a:tbl>
          </a:graphicData>
        </a:graphic>
      </p:graphicFrame>
      <p:sp>
        <p:nvSpPr>
          <p:cNvPr id="6" name="TextBox 5">
            <a:extLst>
              <a:ext uri="{FF2B5EF4-FFF2-40B4-BE49-F238E27FC236}">
                <a16:creationId xmlns:a16="http://schemas.microsoft.com/office/drawing/2014/main" id="{5A26DE58-AF4D-41DD-9CBB-8759BC5BE8B9}"/>
              </a:ext>
            </a:extLst>
          </p:cNvPr>
          <p:cNvSpPr txBox="1"/>
          <p:nvPr/>
        </p:nvSpPr>
        <p:spPr>
          <a:xfrm>
            <a:off x="10451983" y="472713"/>
            <a:ext cx="714375" cy="600164"/>
          </a:xfrm>
          <a:prstGeom prst="rect">
            <a:avLst/>
          </a:prstGeom>
          <a:noFill/>
        </p:spPr>
        <p:txBody>
          <a:bodyPr wrap="square" rtlCol="0">
            <a:spAutoFit/>
          </a:bodyPr>
          <a:lstStyle/>
          <a:p>
            <a:r>
              <a:rPr lang="en-US" sz="3300" dirty="0"/>
              <a:t>49</a:t>
            </a:r>
            <a:endParaRPr lang="fr-FR" sz="3300" dirty="0"/>
          </a:p>
        </p:txBody>
      </p:sp>
      <p:pic>
        <p:nvPicPr>
          <p:cNvPr id="9" name="Picture 8" descr="A green sign on a building&#10;&#10;Description automatically generated with medium confidence">
            <a:extLst>
              <a:ext uri="{FF2B5EF4-FFF2-40B4-BE49-F238E27FC236}">
                <a16:creationId xmlns:a16="http://schemas.microsoft.com/office/drawing/2014/main" id="{021A52F1-D960-11B8-0890-05839EA2B817}"/>
              </a:ext>
            </a:extLst>
          </p:cNvPr>
          <p:cNvPicPr>
            <a:picLocks noChangeAspect="1"/>
          </p:cNvPicPr>
          <p:nvPr/>
        </p:nvPicPr>
        <p:blipFill>
          <a:blip r:embed="rId2"/>
          <a:stretch>
            <a:fillRect/>
          </a:stretch>
        </p:blipFill>
        <p:spPr>
          <a:xfrm>
            <a:off x="4890919" y="2918918"/>
            <a:ext cx="2410161" cy="1152686"/>
          </a:xfrm>
          <a:prstGeom prst="rect">
            <a:avLst/>
          </a:prstGeom>
        </p:spPr>
      </p:pic>
      <p:pic>
        <p:nvPicPr>
          <p:cNvPr id="11" name="Picture 10" descr="A white license plate&#10;&#10;Description automatically generated with low confidence">
            <a:extLst>
              <a:ext uri="{FF2B5EF4-FFF2-40B4-BE49-F238E27FC236}">
                <a16:creationId xmlns:a16="http://schemas.microsoft.com/office/drawing/2014/main" id="{B19284F5-9AE1-A329-99C8-D243655306C0}"/>
              </a:ext>
            </a:extLst>
          </p:cNvPr>
          <p:cNvPicPr>
            <a:picLocks noChangeAspect="1"/>
          </p:cNvPicPr>
          <p:nvPr/>
        </p:nvPicPr>
        <p:blipFill>
          <a:blip r:embed="rId3"/>
          <a:stretch>
            <a:fillRect/>
          </a:stretch>
        </p:blipFill>
        <p:spPr>
          <a:xfrm>
            <a:off x="4634577" y="5217864"/>
            <a:ext cx="2353003" cy="885949"/>
          </a:xfrm>
          <a:prstGeom prst="rect">
            <a:avLst/>
          </a:prstGeom>
        </p:spPr>
      </p:pic>
    </p:spTree>
    <p:extLst>
      <p:ext uri="{BB962C8B-B14F-4D97-AF65-F5344CB8AC3E}">
        <p14:creationId xmlns:p14="http://schemas.microsoft.com/office/powerpoint/2010/main" val="3758183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755F-4CD6-4554-B479-B270B00FCFC2}"/>
              </a:ext>
            </a:extLst>
          </p:cNvPr>
          <p:cNvSpPr>
            <a:spLocks noGrp="1"/>
          </p:cNvSpPr>
          <p:nvPr>
            <p:ph type="title"/>
          </p:nvPr>
        </p:nvSpPr>
        <p:spPr>
          <a:xfrm>
            <a:off x="646111" y="452718"/>
            <a:ext cx="9678989" cy="1400530"/>
          </a:xfrm>
        </p:spPr>
        <p:txBody>
          <a:bodyPr/>
          <a:lstStyle/>
          <a:p>
            <a:r>
              <a:rPr lang="en-US" dirty="0"/>
              <a:t>Route par </a:t>
            </a:r>
            <a:r>
              <a:rPr lang="en-US" dirty="0" err="1"/>
              <a:t>défaut</a:t>
            </a:r>
            <a:r>
              <a:rPr lang="en-US" dirty="0"/>
              <a:t> vs route </a:t>
            </a:r>
            <a:r>
              <a:rPr lang="en-US" dirty="0" err="1"/>
              <a:t>spécifique</a:t>
            </a:r>
            <a:endParaRPr lang="fr-FR" dirty="0"/>
          </a:p>
        </p:txBody>
      </p:sp>
      <p:sp>
        <p:nvSpPr>
          <p:cNvPr id="3" name="Content Placeholder 2">
            <a:extLst>
              <a:ext uri="{FF2B5EF4-FFF2-40B4-BE49-F238E27FC236}">
                <a16:creationId xmlns:a16="http://schemas.microsoft.com/office/drawing/2014/main" id="{9F8983BD-3E3B-4E43-9435-F50686AFD061}"/>
              </a:ext>
            </a:extLst>
          </p:cNvPr>
          <p:cNvSpPr>
            <a:spLocks noGrp="1"/>
          </p:cNvSpPr>
          <p:nvPr>
            <p:ph idx="1"/>
          </p:nvPr>
        </p:nvSpPr>
        <p:spPr>
          <a:xfrm>
            <a:off x="1103313" y="2052918"/>
            <a:ext cx="4992688" cy="4195481"/>
          </a:xfrm>
        </p:spPr>
        <p:txBody>
          <a:bodyPr>
            <a:normAutofit/>
          </a:bodyPr>
          <a:lstStyle/>
          <a:p>
            <a:r>
              <a:rPr lang="en-US" dirty="0"/>
              <a:t>Route par </a:t>
            </a:r>
            <a:r>
              <a:rPr lang="en-US" dirty="0" err="1"/>
              <a:t>défaut</a:t>
            </a:r>
            <a:r>
              <a:rPr lang="en-US" dirty="0"/>
              <a:t> :</a:t>
            </a:r>
          </a:p>
          <a:p>
            <a:pPr lvl="1"/>
            <a:r>
              <a:rPr lang="en-US" dirty="0" err="1"/>
              <a:t>Typique</a:t>
            </a:r>
            <a:r>
              <a:rPr lang="en-US" dirty="0"/>
              <a:t> machines </a:t>
            </a:r>
            <a:r>
              <a:rPr lang="en-US" dirty="0" err="1"/>
              <a:t>utilisateurs</a:t>
            </a:r>
            <a:r>
              <a:rPr lang="en-US" dirty="0"/>
              <a:t> (PCA, PCB, </a:t>
            </a:r>
            <a:r>
              <a:rPr lang="en-US" dirty="0" err="1"/>
              <a:t>Serveur</a:t>
            </a:r>
            <a:r>
              <a:rPr lang="en-US" dirty="0"/>
              <a:t>)</a:t>
            </a:r>
          </a:p>
          <a:p>
            <a:pPr lvl="1"/>
            <a:r>
              <a:rPr lang="en-US" dirty="0" err="1"/>
              <a:t>Peut</a:t>
            </a:r>
            <a:r>
              <a:rPr lang="en-US" dirty="0"/>
              <a:t> </a:t>
            </a:r>
            <a:r>
              <a:rPr lang="en-US" dirty="0" err="1"/>
              <a:t>indiquer</a:t>
            </a:r>
            <a:r>
              <a:rPr lang="en-US" dirty="0"/>
              <a:t> </a:t>
            </a:r>
            <a:r>
              <a:rPr lang="en-US" dirty="0" err="1"/>
              <a:t>une</a:t>
            </a:r>
            <a:r>
              <a:rPr lang="en-US" dirty="0"/>
              <a:t> route "</a:t>
            </a:r>
            <a:r>
              <a:rPr lang="en-US" dirty="0" err="1"/>
              <a:t>principale</a:t>
            </a:r>
            <a:r>
              <a:rPr lang="en-US" dirty="0"/>
              <a:t>" pour un </a:t>
            </a:r>
            <a:r>
              <a:rPr lang="en-US" dirty="0" err="1"/>
              <a:t>routeur</a:t>
            </a:r>
            <a:r>
              <a:rPr lang="en-US" dirty="0"/>
              <a:t> (ex. la route </a:t>
            </a:r>
            <a:r>
              <a:rPr lang="en-US" dirty="0" err="1"/>
              <a:t>vers</a:t>
            </a:r>
            <a:r>
              <a:rPr lang="en-US" dirty="0"/>
              <a:t> </a:t>
            </a:r>
            <a:r>
              <a:rPr lang="en-US" dirty="0" err="1"/>
              <a:t>l'Internet</a:t>
            </a:r>
            <a:r>
              <a:rPr lang="en-US" dirty="0"/>
              <a:t>)</a:t>
            </a:r>
          </a:p>
          <a:p>
            <a:endParaRPr lang="fr-FR" dirty="0"/>
          </a:p>
          <a:p>
            <a:r>
              <a:rPr lang="fr-FR" dirty="0"/>
              <a:t>Route spécifique :</a:t>
            </a:r>
          </a:p>
          <a:p>
            <a:pPr lvl="1"/>
            <a:r>
              <a:rPr lang="fr-FR" dirty="0"/>
              <a:t>En général utilisée pour les routeurs, pour indiquer une route secondaire</a:t>
            </a:r>
          </a:p>
        </p:txBody>
      </p:sp>
      <p:sp>
        <p:nvSpPr>
          <p:cNvPr id="4" name="TextBox 3">
            <a:extLst>
              <a:ext uri="{FF2B5EF4-FFF2-40B4-BE49-F238E27FC236}">
                <a16:creationId xmlns:a16="http://schemas.microsoft.com/office/drawing/2014/main" id="{DA312DB3-7BF9-4486-8A5B-F1EC29A38B7B}"/>
              </a:ext>
            </a:extLst>
          </p:cNvPr>
          <p:cNvSpPr txBox="1"/>
          <p:nvPr/>
        </p:nvSpPr>
        <p:spPr>
          <a:xfrm>
            <a:off x="10451983" y="472713"/>
            <a:ext cx="714375" cy="600164"/>
          </a:xfrm>
          <a:prstGeom prst="rect">
            <a:avLst/>
          </a:prstGeom>
          <a:noFill/>
        </p:spPr>
        <p:txBody>
          <a:bodyPr wrap="square" rtlCol="0">
            <a:spAutoFit/>
          </a:bodyPr>
          <a:lstStyle/>
          <a:p>
            <a:r>
              <a:rPr lang="en-US" sz="3300" dirty="0"/>
              <a:t>50</a:t>
            </a:r>
            <a:endParaRPr lang="fr-FR" sz="3300" dirty="0"/>
          </a:p>
        </p:txBody>
      </p:sp>
      <p:pic>
        <p:nvPicPr>
          <p:cNvPr id="5" name="Picture 4">
            <a:extLst>
              <a:ext uri="{FF2B5EF4-FFF2-40B4-BE49-F238E27FC236}">
                <a16:creationId xmlns:a16="http://schemas.microsoft.com/office/drawing/2014/main" id="{044CBACC-EB9C-4268-B548-787D4C37C2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85067" y="2655145"/>
            <a:ext cx="4503620" cy="2404782"/>
          </a:xfrm>
          <a:prstGeom prst="rect">
            <a:avLst/>
          </a:prstGeom>
          <a:noFill/>
          <a:ln>
            <a:noFill/>
          </a:ln>
        </p:spPr>
      </p:pic>
    </p:spTree>
    <p:extLst>
      <p:ext uri="{BB962C8B-B14F-4D97-AF65-F5344CB8AC3E}">
        <p14:creationId xmlns:p14="http://schemas.microsoft.com/office/powerpoint/2010/main" val="1198932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La couche transport</a:t>
            </a:r>
            <a:br>
              <a:rPr lang="en-US" sz="8000" b="0" i="0" kern="1200">
                <a:solidFill>
                  <a:schemeClr val="tx2"/>
                </a:solidFill>
                <a:latin typeface="+mj-lt"/>
                <a:ea typeface="+mj-ea"/>
                <a:cs typeface="+mj-cs"/>
              </a:rPr>
            </a:br>
            <a:endParaRPr lang="en-US" sz="8000" b="0" i="0" kern="1200">
              <a:solidFill>
                <a:schemeClr val="tx2"/>
              </a:solidFill>
              <a:latin typeface="+mj-lt"/>
              <a:ea typeface="+mj-ea"/>
              <a:cs typeface="+mj-cs"/>
            </a:endParaRPr>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b="0" i="0" kern="1200" cap="all">
              <a:solidFill>
                <a:schemeClr val="bg2"/>
              </a:solidFill>
              <a:latin typeface="+mj-lt"/>
              <a:ea typeface="+mj-ea"/>
              <a:cs typeface="+mj-cs"/>
            </a:endParaRPr>
          </a:p>
        </p:txBody>
      </p:sp>
    </p:spTree>
    <p:extLst>
      <p:ext uri="{BB962C8B-B14F-4D97-AF65-F5344CB8AC3E}">
        <p14:creationId xmlns:p14="http://schemas.microsoft.com/office/powerpoint/2010/main" val="2152377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1B97-C0FC-4C21-89B6-9100B4009DB1}"/>
              </a:ext>
            </a:extLst>
          </p:cNvPr>
          <p:cNvSpPr>
            <a:spLocks noGrp="1"/>
          </p:cNvSpPr>
          <p:nvPr>
            <p:ph type="title"/>
          </p:nvPr>
        </p:nvSpPr>
        <p:spPr/>
        <p:txBody>
          <a:bodyPr/>
          <a:lstStyle/>
          <a:p>
            <a:r>
              <a:rPr lang="en-US" dirty="0"/>
              <a:t>La </a:t>
            </a:r>
            <a:r>
              <a:rPr lang="en-US" dirty="0" err="1"/>
              <a:t>couche</a:t>
            </a:r>
            <a:r>
              <a:rPr lang="en-US" dirty="0"/>
              <a:t> transport</a:t>
            </a:r>
            <a:endParaRPr lang="fr-FR" dirty="0"/>
          </a:p>
        </p:txBody>
      </p:sp>
      <p:sp>
        <p:nvSpPr>
          <p:cNvPr id="4" name="Content Placeholder 2">
            <a:extLst>
              <a:ext uri="{FF2B5EF4-FFF2-40B4-BE49-F238E27FC236}">
                <a16:creationId xmlns:a16="http://schemas.microsoft.com/office/drawing/2014/main" id="{81E45235-950B-4B33-ABD7-F79ED48C365A}"/>
              </a:ext>
            </a:extLst>
          </p:cNvPr>
          <p:cNvSpPr txBox="1">
            <a:spLocks/>
          </p:cNvSpPr>
          <p:nvPr/>
        </p:nvSpPr>
        <p:spPr>
          <a:xfrm>
            <a:off x="5056556" y="2052918"/>
            <a:ext cx="6512779" cy="419548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u="sng" dirty="0"/>
              <a:t>La </a:t>
            </a:r>
            <a:r>
              <a:rPr lang="en-US" b="1" u="sng" dirty="0" err="1"/>
              <a:t>couche</a:t>
            </a:r>
            <a:r>
              <a:rPr lang="en-US" b="1" u="sng" dirty="0"/>
              <a:t> transport</a:t>
            </a:r>
          </a:p>
          <a:p>
            <a:endParaRPr lang="en-US" dirty="0"/>
          </a:p>
          <a:p>
            <a:r>
              <a:rPr lang="en-US" b="1" dirty="0"/>
              <a:t>Objectif</a:t>
            </a:r>
            <a:r>
              <a:rPr lang="en-US" dirty="0"/>
              <a:t> : la </a:t>
            </a:r>
            <a:r>
              <a:rPr lang="en-US" dirty="0" err="1"/>
              <a:t>fiabilité</a:t>
            </a:r>
            <a:r>
              <a:rPr lang="en-US" dirty="0"/>
              <a:t> des communications</a:t>
            </a:r>
          </a:p>
          <a:p>
            <a:r>
              <a:rPr lang="en-US" dirty="0"/>
              <a:t>Couche liaison : des </a:t>
            </a:r>
            <a:r>
              <a:rPr lang="en-US" dirty="0" err="1"/>
              <a:t>trames</a:t>
            </a:r>
            <a:r>
              <a:rPr lang="en-US" dirty="0"/>
              <a:t> </a:t>
            </a:r>
            <a:r>
              <a:rPr lang="en-US" dirty="0" err="1"/>
              <a:t>d'information</a:t>
            </a:r>
            <a:endParaRPr lang="en-US" dirty="0"/>
          </a:p>
          <a:p>
            <a:pPr lvl="1"/>
            <a:r>
              <a:rPr lang="en-US" dirty="0" err="1"/>
              <a:t>Mais</a:t>
            </a:r>
            <a:r>
              <a:rPr lang="en-US" dirty="0"/>
              <a:t> </a:t>
            </a:r>
            <a:r>
              <a:rPr lang="en-US" dirty="0" err="1"/>
              <a:t>ces</a:t>
            </a:r>
            <a:r>
              <a:rPr lang="en-US" dirty="0"/>
              <a:t> </a:t>
            </a:r>
            <a:r>
              <a:rPr lang="en-US" dirty="0" err="1"/>
              <a:t>trames</a:t>
            </a:r>
            <a:r>
              <a:rPr lang="en-US" dirty="0"/>
              <a:t> </a:t>
            </a:r>
            <a:r>
              <a:rPr lang="en-US" dirty="0" err="1"/>
              <a:t>peuvent</a:t>
            </a:r>
            <a:r>
              <a:rPr lang="en-US" dirty="0"/>
              <a:t> se </a:t>
            </a:r>
            <a:r>
              <a:rPr lang="en-US" dirty="0" err="1"/>
              <a:t>perdre</a:t>
            </a:r>
            <a:endParaRPr lang="en-US" dirty="0"/>
          </a:p>
          <a:p>
            <a:pPr lvl="1"/>
            <a:r>
              <a:rPr lang="en-US" dirty="0" err="1"/>
              <a:t>Aucune</a:t>
            </a:r>
            <a:r>
              <a:rPr lang="en-US" dirty="0"/>
              <a:t> notion de confirmation, </a:t>
            </a:r>
            <a:r>
              <a:rPr lang="en-US" dirty="0" err="1"/>
              <a:t>fiabilité</a:t>
            </a:r>
            <a:endParaRPr lang="en-US" dirty="0"/>
          </a:p>
          <a:p>
            <a:r>
              <a:rPr lang="en-US" dirty="0">
                <a:sym typeface="Wingdings" panose="05000000000000000000" pitchFamily="2" charset="2"/>
              </a:rPr>
              <a:t>Couche transport : des sessions</a:t>
            </a:r>
          </a:p>
          <a:p>
            <a:pPr lvl="1"/>
            <a:r>
              <a:rPr lang="en-US" dirty="0">
                <a:sym typeface="Wingdings" panose="05000000000000000000" pitchFamily="2" charset="2"/>
              </a:rPr>
              <a:t>Sessions de communication : </a:t>
            </a:r>
            <a:r>
              <a:rPr lang="en-US" dirty="0" err="1">
                <a:sym typeface="Wingdings" panose="05000000000000000000" pitchFamily="2" charset="2"/>
              </a:rPr>
              <a:t>flot</a:t>
            </a:r>
            <a:r>
              <a:rPr lang="en-US" dirty="0">
                <a:sym typeface="Wingdings" panose="05000000000000000000" pitchFamily="2" charset="2"/>
              </a:rPr>
              <a:t> </a:t>
            </a:r>
            <a:r>
              <a:rPr lang="en-US" dirty="0" err="1">
                <a:sym typeface="Wingdings" panose="05000000000000000000" pitchFamily="2" charset="2"/>
              </a:rPr>
              <a:t>bidirectionnel</a:t>
            </a:r>
            <a:r>
              <a:rPr lang="en-US" dirty="0">
                <a:sym typeface="Wingdings" panose="05000000000000000000" pitchFamily="2" charset="2"/>
              </a:rPr>
              <a:t> </a:t>
            </a:r>
          </a:p>
          <a:p>
            <a:pPr lvl="1"/>
            <a:r>
              <a:rPr lang="en-US" dirty="0">
                <a:sym typeface="Wingdings" panose="05000000000000000000" pitchFamily="2" charset="2"/>
              </a:rPr>
              <a:t>Packets </a:t>
            </a:r>
            <a:r>
              <a:rPr lang="en-US" dirty="0" err="1">
                <a:sym typeface="Wingdings" panose="05000000000000000000" pitchFamily="2" charset="2"/>
              </a:rPr>
              <a:t>envoyés</a:t>
            </a:r>
            <a:r>
              <a:rPr lang="en-US" dirty="0">
                <a:sym typeface="Wingdings" panose="05000000000000000000" pitchFamily="2" charset="2"/>
              </a:rPr>
              <a:t>, </a:t>
            </a:r>
            <a:r>
              <a:rPr lang="en-US" dirty="0" err="1">
                <a:sym typeface="Wingdings" panose="05000000000000000000" pitchFamily="2" charset="2"/>
              </a:rPr>
              <a:t>reçu</a:t>
            </a:r>
            <a:r>
              <a:rPr lang="en-US" dirty="0">
                <a:sym typeface="Wingdings" panose="05000000000000000000" pitchFamily="2" charset="2"/>
              </a:rPr>
              <a:t> de reception</a:t>
            </a:r>
          </a:p>
          <a:p>
            <a:pPr lvl="1"/>
            <a:r>
              <a:rPr lang="en-US" dirty="0" err="1">
                <a:sym typeface="Wingdings" panose="05000000000000000000" pitchFamily="2" charset="2"/>
              </a:rPr>
              <a:t>Rétransmission</a:t>
            </a:r>
            <a:r>
              <a:rPr lang="en-US" dirty="0">
                <a:sym typeface="Wingdings" panose="05000000000000000000" pitchFamily="2" charset="2"/>
              </a:rPr>
              <a:t> de packets non-</a:t>
            </a:r>
            <a:r>
              <a:rPr lang="en-US" dirty="0" err="1">
                <a:sym typeface="Wingdings" panose="05000000000000000000" pitchFamily="2" charset="2"/>
              </a:rPr>
              <a:t>reçus</a:t>
            </a:r>
            <a:endParaRPr lang="en-US" dirty="0">
              <a:sym typeface="Wingdings" panose="05000000000000000000" pitchFamily="2" charset="2"/>
            </a:endParaRPr>
          </a:p>
          <a:p>
            <a:pPr lvl="1"/>
            <a:r>
              <a:rPr lang="en-US" dirty="0" err="1">
                <a:sym typeface="Wingdings" panose="05000000000000000000" pitchFamily="2" charset="2"/>
              </a:rPr>
              <a:t>Connexion</a:t>
            </a:r>
            <a:r>
              <a:rPr lang="en-US" dirty="0">
                <a:sym typeface="Wingdings" panose="05000000000000000000" pitchFamily="2" charset="2"/>
              </a:rPr>
              <a:t> </a:t>
            </a:r>
            <a:r>
              <a:rPr lang="en-US" dirty="0" err="1">
                <a:sym typeface="Wingdings" panose="05000000000000000000" pitchFamily="2" charset="2"/>
              </a:rPr>
              <a:t>coupée</a:t>
            </a:r>
            <a:r>
              <a:rPr lang="en-US" dirty="0">
                <a:sym typeface="Wingdings" panose="05000000000000000000" pitchFamily="2" charset="2"/>
              </a:rPr>
              <a:t> </a:t>
            </a:r>
            <a:r>
              <a:rPr lang="en-US" dirty="0" err="1">
                <a:sym typeface="Wingdings" panose="05000000000000000000" pitchFamily="2" charset="2"/>
              </a:rPr>
              <a:t>si</a:t>
            </a:r>
            <a:r>
              <a:rPr lang="en-US" dirty="0">
                <a:sym typeface="Wingdings" panose="05000000000000000000" pitchFamily="2" charset="2"/>
              </a:rPr>
              <a:t> transmission ne </a:t>
            </a:r>
            <a:r>
              <a:rPr lang="en-US" dirty="0" err="1">
                <a:sym typeface="Wingdings" panose="05000000000000000000" pitchFamily="2" charset="2"/>
              </a:rPr>
              <a:t>réussit</a:t>
            </a:r>
            <a:r>
              <a:rPr lang="en-US" dirty="0">
                <a:sym typeface="Wingdings" panose="05000000000000000000" pitchFamily="2" charset="2"/>
              </a:rPr>
              <a:t> pas</a:t>
            </a:r>
          </a:p>
        </p:txBody>
      </p:sp>
      <p:pic>
        <p:nvPicPr>
          <p:cNvPr id="5" name="Content Placeholder 6">
            <a:extLst>
              <a:ext uri="{FF2B5EF4-FFF2-40B4-BE49-F238E27FC236}">
                <a16:creationId xmlns:a16="http://schemas.microsoft.com/office/drawing/2014/main" id="{41ADDC2B-0213-49B8-9C64-A6E6E1756FE5}"/>
              </a:ext>
            </a:extLst>
          </p:cNvPr>
          <p:cNvPicPr>
            <a:picLocks noChangeAspect="1"/>
          </p:cNvPicPr>
          <p:nvPr/>
        </p:nvPicPr>
        <p:blipFill>
          <a:blip r:embed="rId2"/>
          <a:stretch>
            <a:fillRect/>
          </a:stretch>
        </p:blipFill>
        <p:spPr>
          <a:xfrm>
            <a:off x="768031" y="2738717"/>
            <a:ext cx="4000919" cy="2823882"/>
          </a:xfrm>
          <a:prstGeom prst="rect">
            <a:avLst/>
          </a:prstGeom>
        </p:spPr>
      </p:pic>
      <p:sp>
        <p:nvSpPr>
          <p:cNvPr id="6" name="Oval 5">
            <a:extLst>
              <a:ext uri="{FF2B5EF4-FFF2-40B4-BE49-F238E27FC236}">
                <a16:creationId xmlns:a16="http://schemas.microsoft.com/office/drawing/2014/main" id="{53BF7612-2320-48B8-9B2D-2227D1D3CD2B}"/>
              </a:ext>
            </a:extLst>
          </p:cNvPr>
          <p:cNvSpPr/>
          <p:nvPr/>
        </p:nvSpPr>
        <p:spPr>
          <a:xfrm>
            <a:off x="622665" y="4287520"/>
            <a:ext cx="4288525" cy="319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F8880608-31C3-44F4-B051-3B62B2DB63AF}"/>
              </a:ext>
            </a:extLst>
          </p:cNvPr>
          <p:cNvSpPr txBox="1"/>
          <p:nvPr/>
        </p:nvSpPr>
        <p:spPr>
          <a:xfrm>
            <a:off x="10440669" y="542947"/>
            <a:ext cx="714375" cy="600164"/>
          </a:xfrm>
          <a:prstGeom prst="rect">
            <a:avLst/>
          </a:prstGeom>
          <a:noFill/>
        </p:spPr>
        <p:txBody>
          <a:bodyPr wrap="square" rtlCol="0">
            <a:spAutoFit/>
          </a:bodyPr>
          <a:lstStyle/>
          <a:p>
            <a:r>
              <a:rPr lang="en-US" sz="3300" dirty="0"/>
              <a:t>52</a:t>
            </a:r>
            <a:endParaRPr lang="fr-FR" sz="3300" dirty="0"/>
          </a:p>
        </p:txBody>
      </p:sp>
      <p:sp>
        <p:nvSpPr>
          <p:cNvPr id="8" name="TextBox 7">
            <a:extLst>
              <a:ext uri="{FF2B5EF4-FFF2-40B4-BE49-F238E27FC236}">
                <a16:creationId xmlns:a16="http://schemas.microsoft.com/office/drawing/2014/main" id="{8850F558-F807-4D80-97F7-077561ED8E12}"/>
              </a:ext>
            </a:extLst>
          </p:cNvPr>
          <p:cNvSpPr txBox="1"/>
          <p:nvPr/>
        </p:nvSpPr>
        <p:spPr>
          <a:xfrm>
            <a:off x="2381251" y="6263402"/>
            <a:ext cx="8773794" cy="369332"/>
          </a:xfrm>
          <a:prstGeom prst="rect">
            <a:avLst/>
          </a:prstGeom>
          <a:solidFill>
            <a:srgbClr val="FFFF00"/>
          </a:solidFill>
        </p:spPr>
        <p:txBody>
          <a:bodyPr wrap="square" rtlCol="0">
            <a:spAutoFit/>
          </a:bodyPr>
          <a:lstStyle/>
          <a:p>
            <a:pPr algn="ctr"/>
            <a:r>
              <a:rPr lang="en-US" b="1" dirty="0">
                <a:solidFill>
                  <a:srgbClr val="FF0000"/>
                </a:solidFill>
              </a:rPr>
              <a:t>À </a:t>
            </a:r>
            <a:r>
              <a:rPr lang="en-US" b="1" dirty="0" err="1">
                <a:solidFill>
                  <a:srgbClr val="FF0000"/>
                </a:solidFill>
              </a:rPr>
              <a:t>cette</a:t>
            </a:r>
            <a:r>
              <a:rPr lang="en-US" b="1" dirty="0">
                <a:solidFill>
                  <a:srgbClr val="FF0000"/>
                </a:solidFill>
              </a:rPr>
              <a:t> </a:t>
            </a:r>
            <a:r>
              <a:rPr lang="en-US" b="1" dirty="0" err="1">
                <a:solidFill>
                  <a:srgbClr val="FF0000"/>
                </a:solidFill>
              </a:rPr>
              <a:t>couche</a:t>
            </a:r>
            <a:r>
              <a:rPr lang="en-US" b="1" dirty="0">
                <a:solidFill>
                  <a:srgbClr val="FF0000"/>
                </a:solidFill>
              </a:rPr>
              <a:t> : transmissions </a:t>
            </a:r>
            <a:r>
              <a:rPr lang="en-US" b="1" dirty="0" err="1">
                <a:solidFill>
                  <a:srgbClr val="FF0000"/>
                </a:solidFill>
              </a:rPr>
              <a:t>fiables</a:t>
            </a:r>
            <a:r>
              <a:rPr lang="en-US" b="1" dirty="0">
                <a:solidFill>
                  <a:srgbClr val="FF0000"/>
                </a:solidFill>
              </a:rPr>
              <a:t>, ports, </a:t>
            </a:r>
            <a:r>
              <a:rPr lang="en-US" b="1" dirty="0" err="1">
                <a:solidFill>
                  <a:srgbClr val="FF0000"/>
                </a:solidFill>
              </a:rPr>
              <a:t>protocoles</a:t>
            </a:r>
            <a:r>
              <a:rPr lang="en-US" b="1" dirty="0">
                <a:solidFill>
                  <a:srgbClr val="FF0000"/>
                </a:solidFill>
              </a:rPr>
              <a:t> UDP, TCP</a:t>
            </a:r>
            <a:endParaRPr lang="fr-FR" b="1" dirty="0">
              <a:solidFill>
                <a:srgbClr val="FF0000"/>
              </a:solidFill>
            </a:endParaRPr>
          </a:p>
        </p:txBody>
      </p:sp>
    </p:spTree>
    <p:extLst>
      <p:ext uri="{BB962C8B-B14F-4D97-AF65-F5344CB8AC3E}">
        <p14:creationId xmlns:p14="http://schemas.microsoft.com/office/powerpoint/2010/main" val="2280783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94E-A278-4159-8D4D-82C63E904E1D}"/>
              </a:ext>
            </a:extLst>
          </p:cNvPr>
          <p:cNvSpPr>
            <a:spLocks noGrp="1"/>
          </p:cNvSpPr>
          <p:nvPr>
            <p:ph type="title"/>
          </p:nvPr>
        </p:nvSpPr>
        <p:spPr/>
        <p:txBody>
          <a:bodyPr/>
          <a:lstStyle/>
          <a:p>
            <a:r>
              <a:rPr lang="en-US" dirty="0"/>
              <a:t>La </a:t>
            </a:r>
            <a:r>
              <a:rPr lang="en-US" dirty="0" err="1"/>
              <a:t>problématique</a:t>
            </a:r>
            <a:r>
              <a:rPr lang="en-US" dirty="0"/>
              <a:t> des ports </a:t>
            </a:r>
            <a:endParaRPr lang="fr-FR" dirty="0"/>
          </a:p>
        </p:txBody>
      </p:sp>
      <p:sp>
        <p:nvSpPr>
          <p:cNvPr id="3" name="Content Placeholder 2">
            <a:extLst>
              <a:ext uri="{FF2B5EF4-FFF2-40B4-BE49-F238E27FC236}">
                <a16:creationId xmlns:a16="http://schemas.microsoft.com/office/drawing/2014/main" id="{BCE7B360-B540-4F2C-972C-D2A255A49E35}"/>
              </a:ext>
            </a:extLst>
          </p:cNvPr>
          <p:cNvSpPr>
            <a:spLocks noGrp="1"/>
          </p:cNvSpPr>
          <p:nvPr>
            <p:ph idx="1"/>
          </p:nvPr>
        </p:nvSpPr>
        <p:spPr>
          <a:xfrm>
            <a:off x="1103312" y="2052918"/>
            <a:ext cx="10136188" cy="4195481"/>
          </a:xfrm>
        </p:spPr>
        <p:txBody>
          <a:bodyPr>
            <a:normAutofit/>
          </a:bodyPr>
          <a:lstStyle/>
          <a:p>
            <a:r>
              <a:rPr lang="en-US" dirty="0"/>
              <a:t>Deux </a:t>
            </a:r>
            <a:r>
              <a:rPr lang="en-US" dirty="0" err="1"/>
              <a:t>ordinateurs</a:t>
            </a:r>
            <a:r>
              <a:rPr lang="en-US" dirty="0"/>
              <a:t> </a:t>
            </a:r>
            <a:r>
              <a:rPr lang="en-US" dirty="0" err="1"/>
              <a:t>peuvent</a:t>
            </a:r>
            <a:r>
              <a:rPr lang="en-US" dirty="0"/>
              <a:t> </a:t>
            </a:r>
            <a:r>
              <a:rPr lang="en-US" dirty="0" err="1"/>
              <a:t>échanger</a:t>
            </a:r>
            <a:r>
              <a:rPr lang="en-US" dirty="0"/>
              <a:t> des messages </a:t>
            </a:r>
            <a:r>
              <a:rPr lang="en-US" dirty="0" err="1"/>
              <a:t>concernant</a:t>
            </a:r>
            <a:r>
              <a:rPr lang="en-US" dirty="0"/>
              <a:t> </a:t>
            </a:r>
            <a:r>
              <a:rPr lang="en-US" dirty="0" err="1"/>
              <a:t>plusieurs</a:t>
            </a:r>
            <a:r>
              <a:rPr lang="en-US" dirty="0"/>
              <a:t> services </a:t>
            </a:r>
          </a:p>
          <a:p>
            <a:endParaRPr lang="en-US" dirty="0"/>
          </a:p>
          <a:p>
            <a:endParaRPr lang="en-US" dirty="0"/>
          </a:p>
          <a:p>
            <a:endParaRPr lang="en-US" dirty="0"/>
          </a:p>
          <a:p>
            <a:endParaRPr lang="en-US" dirty="0"/>
          </a:p>
          <a:p>
            <a:endParaRPr lang="en-US" dirty="0"/>
          </a:p>
          <a:p>
            <a:endParaRPr lang="en-US" dirty="0"/>
          </a:p>
          <a:p>
            <a:r>
              <a:rPr lang="en-US" dirty="0"/>
              <a:t>Un </a:t>
            </a:r>
            <a:r>
              <a:rPr lang="en-US" dirty="0" err="1"/>
              <a:t>serveur</a:t>
            </a:r>
            <a:r>
              <a:rPr lang="en-US" dirty="0"/>
              <a:t> </a:t>
            </a:r>
            <a:r>
              <a:rPr lang="en-US" dirty="0" err="1"/>
              <a:t>peut</a:t>
            </a:r>
            <a:r>
              <a:rPr lang="en-US" dirty="0"/>
              <a:t> </a:t>
            </a:r>
            <a:r>
              <a:rPr lang="en-US" dirty="0" err="1"/>
              <a:t>hôter</a:t>
            </a:r>
            <a:r>
              <a:rPr lang="en-US" dirty="0"/>
              <a:t> </a:t>
            </a:r>
            <a:r>
              <a:rPr lang="en-US" dirty="0" err="1"/>
              <a:t>plusierus</a:t>
            </a:r>
            <a:r>
              <a:rPr lang="en-US" dirty="0"/>
              <a:t> services</a:t>
            </a:r>
          </a:p>
          <a:p>
            <a:r>
              <a:rPr lang="en-US" dirty="0"/>
              <a:t>On </a:t>
            </a:r>
            <a:r>
              <a:rPr lang="en-US" dirty="0" err="1"/>
              <a:t>veut</a:t>
            </a:r>
            <a:r>
              <a:rPr lang="en-US" dirty="0"/>
              <a:t> que le bon message </a:t>
            </a:r>
            <a:r>
              <a:rPr lang="en-US" dirty="0" err="1"/>
              <a:t>soit</a:t>
            </a:r>
            <a:r>
              <a:rPr lang="en-US" dirty="0"/>
              <a:t> </a:t>
            </a:r>
            <a:r>
              <a:rPr lang="en-US" dirty="0" err="1"/>
              <a:t>traité</a:t>
            </a:r>
            <a:r>
              <a:rPr lang="en-US" dirty="0"/>
              <a:t> par le bon service</a:t>
            </a:r>
            <a:endParaRPr lang="fr-FR" dirty="0"/>
          </a:p>
        </p:txBody>
      </p:sp>
      <p:sp>
        <p:nvSpPr>
          <p:cNvPr id="4" name="Rectangle 3">
            <a:extLst>
              <a:ext uri="{FF2B5EF4-FFF2-40B4-BE49-F238E27FC236}">
                <a16:creationId xmlns:a16="http://schemas.microsoft.com/office/drawing/2014/main" id="{85811980-2ECA-49F4-B3F8-4DA90D90DA3E}"/>
              </a:ext>
            </a:extLst>
          </p:cNvPr>
          <p:cNvSpPr/>
          <p:nvPr/>
        </p:nvSpPr>
        <p:spPr>
          <a:xfrm>
            <a:off x="2466108" y="3141518"/>
            <a:ext cx="1440873" cy="169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3CDD2BD-26E3-42A7-8A2C-95A3C0020699}"/>
              </a:ext>
            </a:extLst>
          </p:cNvPr>
          <p:cNvSpPr/>
          <p:nvPr/>
        </p:nvSpPr>
        <p:spPr>
          <a:xfrm>
            <a:off x="7010398" y="3141518"/>
            <a:ext cx="1440873" cy="169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A4BE6D3A-ED25-43E3-B937-245FB8D914BD}"/>
              </a:ext>
            </a:extLst>
          </p:cNvPr>
          <p:cNvSpPr/>
          <p:nvPr/>
        </p:nvSpPr>
        <p:spPr>
          <a:xfrm>
            <a:off x="2708563" y="3422073"/>
            <a:ext cx="949038" cy="505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Mail</a:t>
            </a:r>
            <a:endParaRPr lang="fr-FR" sz="2400" b="1" dirty="0">
              <a:solidFill>
                <a:schemeClr val="bg1"/>
              </a:solidFill>
            </a:endParaRPr>
          </a:p>
        </p:txBody>
      </p:sp>
      <p:sp>
        <p:nvSpPr>
          <p:cNvPr id="7" name="Rectangle 6">
            <a:extLst>
              <a:ext uri="{FF2B5EF4-FFF2-40B4-BE49-F238E27FC236}">
                <a16:creationId xmlns:a16="http://schemas.microsoft.com/office/drawing/2014/main" id="{53E1E460-2ACA-46C0-9723-823FA7A65389}"/>
              </a:ext>
            </a:extLst>
          </p:cNvPr>
          <p:cNvSpPr/>
          <p:nvPr/>
        </p:nvSpPr>
        <p:spPr>
          <a:xfrm>
            <a:off x="2708563" y="4079654"/>
            <a:ext cx="949038" cy="505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Web</a:t>
            </a:r>
            <a:endParaRPr lang="fr-FR" sz="2400" b="1" dirty="0">
              <a:solidFill>
                <a:schemeClr val="bg1"/>
              </a:solidFill>
            </a:endParaRPr>
          </a:p>
        </p:txBody>
      </p:sp>
      <p:sp>
        <p:nvSpPr>
          <p:cNvPr id="8" name="Rectangle 7">
            <a:extLst>
              <a:ext uri="{FF2B5EF4-FFF2-40B4-BE49-F238E27FC236}">
                <a16:creationId xmlns:a16="http://schemas.microsoft.com/office/drawing/2014/main" id="{97F1E5AD-D607-48FA-94EE-50FC13A1261D}"/>
              </a:ext>
            </a:extLst>
          </p:cNvPr>
          <p:cNvSpPr/>
          <p:nvPr/>
        </p:nvSpPr>
        <p:spPr>
          <a:xfrm>
            <a:off x="7280563" y="3422073"/>
            <a:ext cx="949038" cy="505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Mail</a:t>
            </a:r>
            <a:endParaRPr lang="fr-FR" sz="2400" b="1" dirty="0">
              <a:solidFill>
                <a:schemeClr val="bg1"/>
              </a:solidFill>
            </a:endParaRPr>
          </a:p>
        </p:txBody>
      </p:sp>
      <p:sp>
        <p:nvSpPr>
          <p:cNvPr id="9" name="Rectangle 8">
            <a:extLst>
              <a:ext uri="{FF2B5EF4-FFF2-40B4-BE49-F238E27FC236}">
                <a16:creationId xmlns:a16="http://schemas.microsoft.com/office/drawing/2014/main" id="{A6DFDB6D-9A38-43E9-B2EF-A865E45DF966}"/>
              </a:ext>
            </a:extLst>
          </p:cNvPr>
          <p:cNvSpPr/>
          <p:nvPr/>
        </p:nvSpPr>
        <p:spPr>
          <a:xfrm>
            <a:off x="7280563" y="4079654"/>
            <a:ext cx="949038" cy="505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Web</a:t>
            </a:r>
            <a:endParaRPr lang="fr-FR" sz="2400" b="1" dirty="0">
              <a:solidFill>
                <a:schemeClr val="bg1"/>
              </a:solidFill>
            </a:endParaRPr>
          </a:p>
        </p:txBody>
      </p:sp>
      <p:cxnSp>
        <p:nvCxnSpPr>
          <p:cNvPr id="11" name="Straight Arrow Connector 10">
            <a:extLst>
              <a:ext uri="{FF2B5EF4-FFF2-40B4-BE49-F238E27FC236}">
                <a16:creationId xmlns:a16="http://schemas.microsoft.com/office/drawing/2014/main" id="{6BE50C29-CCA8-4EAF-A314-9EB6DA21F04B}"/>
              </a:ext>
            </a:extLst>
          </p:cNvPr>
          <p:cNvCxnSpPr/>
          <p:nvPr/>
        </p:nvCxnSpPr>
        <p:spPr>
          <a:xfrm>
            <a:off x="4073235" y="3674663"/>
            <a:ext cx="2798619" cy="0"/>
          </a:xfrm>
          <a:prstGeom prst="straightConnector1">
            <a:avLst/>
          </a:prstGeom>
          <a:ln w="19050">
            <a:solidFill>
              <a:srgbClr val="FFFF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155F93C-2CE1-4FBB-BB27-0EB9C7451143}"/>
              </a:ext>
            </a:extLst>
          </p:cNvPr>
          <p:cNvCxnSpPr/>
          <p:nvPr/>
        </p:nvCxnSpPr>
        <p:spPr>
          <a:xfrm>
            <a:off x="4073234" y="4491061"/>
            <a:ext cx="2798619" cy="0"/>
          </a:xfrm>
          <a:prstGeom prst="straightConnector1">
            <a:avLst/>
          </a:prstGeom>
          <a:ln w="19050">
            <a:solidFill>
              <a:srgbClr val="FFFF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338FCD3-4D3F-46D8-BEFE-D52C976D36B7}"/>
              </a:ext>
            </a:extLst>
          </p:cNvPr>
          <p:cNvSpPr txBox="1"/>
          <p:nvPr/>
        </p:nvSpPr>
        <p:spPr>
          <a:xfrm>
            <a:off x="10452202" y="552819"/>
            <a:ext cx="714375" cy="600164"/>
          </a:xfrm>
          <a:prstGeom prst="rect">
            <a:avLst/>
          </a:prstGeom>
          <a:noFill/>
        </p:spPr>
        <p:txBody>
          <a:bodyPr wrap="square" rtlCol="0">
            <a:spAutoFit/>
          </a:bodyPr>
          <a:lstStyle/>
          <a:p>
            <a:r>
              <a:rPr lang="en-US" sz="3300" dirty="0"/>
              <a:t>53</a:t>
            </a:r>
            <a:endParaRPr lang="fr-FR" sz="3300" dirty="0"/>
          </a:p>
        </p:txBody>
      </p:sp>
    </p:spTree>
    <p:extLst>
      <p:ext uri="{BB962C8B-B14F-4D97-AF65-F5344CB8AC3E}">
        <p14:creationId xmlns:p14="http://schemas.microsoft.com/office/powerpoint/2010/main" val="549781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DD05-5647-452A-A74C-43AF29A6BAFA}"/>
              </a:ext>
            </a:extLst>
          </p:cNvPr>
          <p:cNvSpPr>
            <a:spLocks noGrp="1"/>
          </p:cNvSpPr>
          <p:nvPr>
            <p:ph type="title"/>
          </p:nvPr>
        </p:nvSpPr>
        <p:spPr/>
        <p:txBody>
          <a:bodyPr/>
          <a:lstStyle/>
          <a:p>
            <a:r>
              <a:rPr lang="en-US" dirty="0"/>
              <a:t>Solution : les ports</a:t>
            </a:r>
            <a:endParaRPr lang="fr-FR" dirty="0"/>
          </a:p>
        </p:txBody>
      </p:sp>
      <p:sp>
        <p:nvSpPr>
          <p:cNvPr id="3" name="Content Placeholder 2">
            <a:extLst>
              <a:ext uri="{FF2B5EF4-FFF2-40B4-BE49-F238E27FC236}">
                <a16:creationId xmlns:a16="http://schemas.microsoft.com/office/drawing/2014/main" id="{359705BB-7549-48FB-9965-5843EE2C3A35}"/>
              </a:ext>
            </a:extLst>
          </p:cNvPr>
          <p:cNvSpPr>
            <a:spLocks noGrp="1"/>
          </p:cNvSpPr>
          <p:nvPr>
            <p:ph idx="1"/>
          </p:nvPr>
        </p:nvSpPr>
        <p:spPr>
          <a:xfrm>
            <a:off x="1103312" y="2052918"/>
            <a:ext cx="8946541" cy="4514137"/>
          </a:xfrm>
        </p:spPr>
        <p:txBody>
          <a:bodyPr/>
          <a:lstStyle/>
          <a:p>
            <a:r>
              <a:rPr lang="en-US" dirty="0" err="1"/>
              <a:t>Chaque</a:t>
            </a:r>
            <a:r>
              <a:rPr lang="en-US" dirty="0"/>
              <a:t> service = un nouveau "port" </a:t>
            </a:r>
          </a:p>
          <a:p>
            <a:endParaRPr lang="en-US" dirty="0"/>
          </a:p>
          <a:p>
            <a:endParaRPr lang="en-US" dirty="0"/>
          </a:p>
          <a:p>
            <a:endParaRPr lang="en-US" dirty="0"/>
          </a:p>
          <a:p>
            <a:endParaRPr lang="en-US" dirty="0"/>
          </a:p>
          <a:p>
            <a:endParaRPr lang="en-US" dirty="0"/>
          </a:p>
          <a:p>
            <a:endParaRPr lang="en-US" dirty="0"/>
          </a:p>
          <a:p>
            <a:r>
              <a:rPr lang="en-US" dirty="0"/>
              <a:t>1 port = 16 bits </a:t>
            </a:r>
          </a:p>
          <a:p>
            <a:r>
              <a:rPr lang="en-US" dirty="0"/>
              <a:t>Il y a des ports </a:t>
            </a:r>
            <a:r>
              <a:rPr lang="en-US" dirty="0" err="1"/>
              <a:t>réservés</a:t>
            </a:r>
            <a:endParaRPr lang="en-US" dirty="0"/>
          </a:p>
          <a:p>
            <a:r>
              <a:rPr lang="en-US" dirty="0"/>
              <a:t>1 application </a:t>
            </a:r>
            <a:r>
              <a:rPr lang="en-US" dirty="0">
                <a:sym typeface="Wingdings" panose="05000000000000000000" pitchFamily="2" charset="2"/>
              </a:rPr>
              <a:t>  (</a:t>
            </a:r>
            <a:r>
              <a:rPr lang="en-US" dirty="0" err="1">
                <a:sym typeface="Wingdings" panose="05000000000000000000" pitchFamily="2" charset="2"/>
              </a:rPr>
              <a:t>adresse</a:t>
            </a:r>
            <a:r>
              <a:rPr lang="en-US" dirty="0">
                <a:sym typeface="Wingdings" panose="05000000000000000000" pitchFamily="2" charset="2"/>
              </a:rPr>
              <a:t> IP, </a:t>
            </a:r>
            <a:r>
              <a:rPr lang="en-US" dirty="0" err="1">
                <a:sym typeface="Wingdings" panose="05000000000000000000" pitchFamily="2" charset="2"/>
              </a:rPr>
              <a:t>Protocole</a:t>
            </a:r>
            <a:r>
              <a:rPr lang="en-US" dirty="0">
                <a:sym typeface="Wingdings" panose="05000000000000000000" pitchFamily="2" charset="2"/>
              </a:rPr>
              <a:t>, port)</a:t>
            </a:r>
            <a:endParaRPr lang="fr-FR" dirty="0"/>
          </a:p>
        </p:txBody>
      </p:sp>
      <p:sp>
        <p:nvSpPr>
          <p:cNvPr id="4" name="Rectangle 3">
            <a:extLst>
              <a:ext uri="{FF2B5EF4-FFF2-40B4-BE49-F238E27FC236}">
                <a16:creationId xmlns:a16="http://schemas.microsoft.com/office/drawing/2014/main" id="{0C5FFFDA-AA77-4E7E-BFE3-BF6A4DED6104}"/>
              </a:ext>
            </a:extLst>
          </p:cNvPr>
          <p:cNvSpPr/>
          <p:nvPr/>
        </p:nvSpPr>
        <p:spPr>
          <a:xfrm>
            <a:off x="2466108" y="2975261"/>
            <a:ext cx="1440873" cy="169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AED8D57-3E13-4AAA-A42D-2132FEAD8E15}"/>
              </a:ext>
            </a:extLst>
          </p:cNvPr>
          <p:cNvSpPr/>
          <p:nvPr/>
        </p:nvSpPr>
        <p:spPr>
          <a:xfrm>
            <a:off x="7010398" y="2975261"/>
            <a:ext cx="1440873" cy="169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107953F-DD18-4634-8E0D-F94B12B7BC7E}"/>
              </a:ext>
            </a:extLst>
          </p:cNvPr>
          <p:cNvSpPr/>
          <p:nvPr/>
        </p:nvSpPr>
        <p:spPr>
          <a:xfrm>
            <a:off x="2708563" y="3255816"/>
            <a:ext cx="949038" cy="505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Mail</a:t>
            </a:r>
            <a:endParaRPr lang="fr-FR" sz="2400" b="1" dirty="0">
              <a:solidFill>
                <a:schemeClr val="bg1"/>
              </a:solidFill>
            </a:endParaRPr>
          </a:p>
        </p:txBody>
      </p:sp>
      <p:sp>
        <p:nvSpPr>
          <p:cNvPr id="7" name="Rectangle 6">
            <a:extLst>
              <a:ext uri="{FF2B5EF4-FFF2-40B4-BE49-F238E27FC236}">
                <a16:creationId xmlns:a16="http://schemas.microsoft.com/office/drawing/2014/main" id="{89D39566-BE18-4CCE-BF64-ABC8C6BB5E57}"/>
              </a:ext>
            </a:extLst>
          </p:cNvPr>
          <p:cNvSpPr/>
          <p:nvPr/>
        </p:nvSpPr>
        <p:spPr>
          <a:xfrm>
            <a:off x="2708563" y="3913397"/>
            <a:ext cx="949038" cy="505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Web</a:t>
            </a:r>
            <a:endParaRPr lang="fr-FR" sz="2400" b="1" dirty="0">
              <a:solidFill>
                <a:schemeClr val="bg1"/>
              </a:solidFill>
            </a:endParaRPr>
          </a:p>
        </p:txBody>
      </p:sp>
      <p:sp>
        <p:nvSpPr>
          <p:cNvPr id="8" name="Rectangle 7">
            <a:extLst>
              <a:ext uri="{FF2B5EF4-FFF2-40B4-BE49-F238E27FC236}">
                <a16:creationId xmlns:a16="http://schemas.microsoft.com/office/drawing/2014/main" id="{A326F855-2DEA-4FCA-AA24-52A8FD53A0CD}"/>
              </a:ext>
            </a:extLst>
          </p:cNvPr>
          <p:cNvSpPr/>
          <p:nvPr/>
        </p:nvSpPr>
        <p:spPr>
          <a:xfrm>
            <a:off x="7280563" y="3255816"/>
            <a:ext cx="949038" cy="505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Mail</a:t>
            </a:r>
            <a:endParaRPr lang="fr-FR" sz="2400" b="1" dirty="0">
              <a:solidFill>
                <a:schemeClr val="bg1"/>
              </a:solidFill>
            </a:endParaRPr>
          </a:p>
        </p:txBody>
      </p:sp>
      <p:sp>
        <p:nvSpPr>
          <p:cNvPr id="9" name="Rectangle 8">
            <a:extLst>
              <a:ext uri="{FF2B5EF4-FFF2-40B4-BE49-F238E27FC236}">
                <a16:creationId xmlns:a16="http://schemas.microsoft.com/office/drawing/2014/main" id="{756A4B9B-E48C-4FFA-A08F-1258CE9C0D06}"/>
              </a:ext>
            </a:extLst>
          </p:cNvPr>
          <p:cNvSpPr/>
          <p:nvPr/>
        </p:nvSpPr>
        <p:spPr>
          <a:xfrm>
            <a:off x="7280563" y="3913397"/>
            <a:ext cx="949038" cy="505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Web</a:t>
            </a:r>
            <a:endParaRPr lang="fr-FR" sz="2400" b="1" dirty="0">
              <a:solidFill>
                <a:schemeClr val="bg1"/>
              </a:solidFill>
            </a:endParaRPr>
          </a:p>
        </p:txBody>
      </p:sp>
      <p:cxnSp>
        <p:nvCxnSpPr>
          <p:cNvPr id="10" name="Straight Arrow Connector 9">
            <a:extLst>
              <a:ext uri="{FF2B5EF4-FFF2-40B4-BE49-F238E27FC236}">
                <a16:creationId xmlns:a16="http://schemas.microsoft.com/office/drawing/2014/main" id="{8C8235D9-9E28-4471-8089-F13BB02EE6DC}"/>
              </a:ext>
            </a:extLst>
          </p:cNvPr>
          <p:cNvCxnSpPr>
            <a:cxnSpLocks/>
          </p:cNvCxnSpPr>
          <p:nvPr/>
        </p:nvCxnSpPr>
        <p:spPr>
          <a:xfrm>
            <a:off x="4354408" y="3507233"/>
            <a:ext cx="2209801" cy="0"/>
          </a:xfrm>
          <a:prstGeom prst="straightConnector1">
            <a:avLst/>
          </a:prstGeom>
          <a:ln w="19050">
            <a:solidFill>
              <a:srgbClr val="FFFF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 name="Flowchart: Delay 11">
            <a:extLst>
              <a:ext uri="{FF2B5EF4-FFF2-40B4-BE49-F238E27FC236}">
                <a16:creationId xmlns:a16="http://schemas.microsoft.com/office/drawing/2014/main" id="{B0D5344B-37ED-43CF-9771-220038ABB425}"/>
              </a:ext>
            </a:extLst>
          </p:cNvPr>
          <p:cNvSpPr/>
          <p:nvPr/>
        </p:nvSpPr>
        <p:spPr>
          <a:xfrm>
            <a:off x="3796145" y="3297381"/>
            <a:ext cx="353291" cy="419704"/>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X</a:t>
            </a:r>
            <a:endParaRPr lang="fr-FR" dirty="0"/>
          </a:p>
        </p:txBody>
      </p:sp>
      <p:sp>
        <p:nvSpPr>
          <p:cNvPr id="14" name="Flowchart: Delay 13">
            <a:extLst>
              <a:ext uri="{FF2B5EF4-FFF2-40B4-BE49-F238E27FC236}">
                <a16:creationId xmlns:a16="http://schemas.microsoft.com/office/drawing/2014/main" id="{7F9865F9-7BA6-43DE-B621-5D75E48B74C7}"/>
              </a:ext>
            </a:extLst>
          </p:cNvPr>
          <p:cNvSpPr/>
          <p:nvPr/>
        </p:nvSpPr>
        <p:spPr>
          <a:xfrm rot="10800000">
            <a:off x="6761018" y="3297381"/>
            <a:ext cx="353291" cy="419704"/>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5" name="Flowchart: Delay 14">
            <a:extLst>
              <a:ext uri="{FF2B5EF4-FFF2-40B4-BE49-F238E27FC236}">
                <a16:creationId xmlns:a16="http://schemas.microsoft.com/office/drawing/2014/main" id="{A01226DF-667C-4E1A-B0ED-FCFDA40464C7}"/>
              </a:ext>
            </a:extLst>
          </p:cNvPr>
          <p:cNvSpPr/>
          <p:nvPr/>
        </p:nvSpPr>
        <p:spPr>
          <a:xfrm>
            <a:off x="3796145" y="3971965"/>
            <a:ext cx="353291" cy="419704"/>
          </a:xfrm>
          <a:prstGeom prst="flowChartDela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Z</a:t>
            </a:r>
            <a:endParaRPr lang="fr-FR" dirty="0">
              <a:solidFill>
                <a:schemeClr val="bg1"/>
              </a:solidFill>
            </a:endParaRPr>
          </a:p>
        </p:txBody>
      </p:sp>
      <p:sp>
        <p:nvSpPr>
          <p:cNvPr id="16" name="Flowchart: Delay 15">
            <a:extLst>
              <a:ext uri="{FF2B5EF4-FFF2-40B4-BE49-F238E27FC236}">
                <a16:creationId xmlns:a16="http://schemas.microsoft.com/office/drawing/2014/main" id="{5FD3FBBB-A7D2-4034-8860-7A1A9A73E967}"/>
              </a:ext>
            </a:extLst>
          </p:cNvPr>
          <p:cNvSpPr/>
          <p:nvPr/>
        </p:nvSpPr>
        <p:spPr>
          <a:xfrm rot="10800000">
            <a:off x="6771377" y="3963324"/>
            <a:ext cx="353291" cy="419704"/>
          </a:xfrm>
          <a:prstGeom prst="flowChartDela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17" name="Straight Arrow Connector 16">
            <a:extLst>
              <a:ext uri="{FF2B5EF4-FFF2-40B4-BE49-F238E27FC236}">
                <a16:creationId xmlns:a16="http://schemas.microsoft.com/office/drawing/2014/main" id="{F38801A5-8D99-4130-A1D1-541959711A08}"/>
              </a:ext>
            </a:extLst>
          </p:cNvPr>
          <p:cNvCxnSpPr>
            <a:cxnSpLocks/>
          </p:cNvCxnSpPr>
          <p:nvPr/>
        </p:nvCxnSpPr>
        <p:spPr>
          <a:xfrm>
            <a:off x="4354408" y="4173176"/>
            <a:ext cx="2209801" cy="0"/>
          </a:xfrm>
          <a:prstGeom prst="straightConnector1">
            <a:avLst/>
          </a:prstGeom>
          <a:ln w="19050">
            <a:solidFill>
              <a:srgbClr val="FFFF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5A2A084-520A-4646-AF72-CEAB97C65B1E}"/>
              </a:ext>
            </a:extLst>
          </p:cNvPr>
          <p:cNvSpPr txBox="1"/>
          <p:nvPr/>
        </p:nvSpPr>
        <p:spPr>
          <a:xfrm>
            <a:off x="6805235" y="3338945"/>
            <a:ext cx="412984" cy="369332"/>
          </a:xfrm>
          <a:prstGeom prst="rect">
            <a:avLst/>
          </a:prstGeom>
          <a:noFill/>
        </p:spPr>
        <p:txBody>
          <a:bodyPr wrap="square" rtlCol="0">
            <a:spAutoFit/>
          </a:bodyPr>
          <a:lstStyle/>
          <a:p>
            <a:r>
              <a:rPr lang="en-US" dirty="0">
                <a:solidFill>
                  <a:schemeClr val="bg1"/>
                </a:solidFill>
              </a:rPr>
              <a:t>Y</a:t>
            </a:r>
            <a:endParaRPr lang="fr-FR" dirty="0">
              <a:solidFill>
                <a:schemeClr val="bg1"/>
              </a:solidFill>
            </a:endParaRPr>
          </a:p>
        </p:txBody>
      </p:sp>
      <p:sp>
        <p:nvSpPr>
          <p:cNvPr id="19" name="TextBox 18">
            <a:extLst>
              <a:ext uri="{FF2B5EF4-FFF2-40B4-BE49-F238E27FC236}">
                <a16:creationId xmlns:a16="http://schemas.microsoft.com/office/drawing/2014/main" id="{0734F15D-734B-4A56-90CB-486767712BDE}"/>
              </a:ext>
            </a:extLst>
          </p:cNvPr>
          <p:cNvSpPr txBox="1"/>
          <p:nvPr/>
        </p:nvSpPr>
        <p:spPr>
          <a:xfrm>
            <a:off x="6819090" y="3976255"/>
            <a:ext cx="302147" cy="369332"/>
          </a:xfrm>
          <a:prstGeom prst="rect">
            <a:avLst/>
          </a:prstGeom>
          <a:noFill/>
        </p:spPr>
        <p:txBody>
          <a:bodyPr wrap="square" rtlCol="0">
            <a:spAutoFit/>
          </a:bodyPr>
          <a:lstStyle/>
          <a:p>
            <a:r>
              <a:rPr lang="en-US" dirty="0">
                <a:solidFill>
                  <a:schemeClr val="bg1"/>
                </a:solidFill>
              </a:rPr>
              <a:t>T</a:t>
            </a:r>
            <a:endParaRPr lang="fr-FR" dirty="0">
              <a:solidFill>
                <a:schemeClr val="bg1"/>
              </a:solidFill>
            </a:endParaRPr>
          </a:p>
        </p:txBody>
      </p:sp>
      <p:sp>
        <p:nvSpPr>
          <p:cNvPr id="21" name="TextBox 20">
            <a:extLst>
              <a:ext uri="{FF2B5EF4-FFF2-40B4-BE49-F238E27FC236}">
                <a16:creationId xmlns:a16="http://schemas.microsoft.com/office/drawing/2014/main" id="{85638136-D854-4CBE-BC04-F01B5F30C4F5}"/>
              </a:ext>
            </a:extLst>
          </p:cNvPr>
          <p:cNvSpPr txBox="1"/>
          <p:nvPr/>
        </p:nvSpPr>
        <p:spPr>
          <a:xfrm>
            <a:off x="10440669" y="542947"/>
            <a:ext cx="714375" cy="600164"/>
          </a:xfrm>
          <a:prstGeom prst="rect">
            <a:avLst/>
          </a:prstGeom>
          <a:noFill/>
        </p:spPr>
        <p:txBody>
          <a:bodyPr wrap="square" rtlCol="0">
            <a:spAutoFit/>
          </a:bodyPr>
          <a:lstStyle/>
          <a:p>
            <a:r>
              <a:rPr lang="en-US" sz="3300" dirty="0"/>
              <a:t>54</a:t>
            </a:r>
            <a:endParaRPr lang="fr-FR" sz="3300" dirty="0"/>
          </a:p>
        </p:txBody>
      </p:sp>
    </p:spTree>
    <p:extLst>
      <p:ext uri="{BB962C8B-B14F-4D97-AF65-F5344CB8AC3E}">
        <p14:creationId xmlns:p14="http://schemas.microsoft.com/office/powerpoint/2010/main" val="22521034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6F54-8919-43B2-817C-39DEC8F12CF7}"/>
              </a:ext>
            </a:extLst>
          </p:cNvPr>
          <p:cNvSpPr>
            <a:spLocks noGrp="1"/>
          </p:cNvSpPr>
          <p:nvPr>
            <p:ph type="title"/>
          </p:nvPr>
        </p:nvSpPr>
        <p:spPr/>
        <p:txBody>
          <a:bodyPr/>
          <a:lstStyle/>
          <a:p>
            <a:r>
              <a:rPr lang="en-US" dirty="0"/>
              <a:t>Le </a:t>
            </a:r>
            <a:r>
              <a:rPr lang="en-US" dirty="0" err="1"/>
              <a:t>protocole</a:t>
            </a:r>
            <a:r>
              <a:rPr lang="en-US" dirty="0"/>
              <a:t> UDP</a:t>
            </a:r>
            <a:endParaRPr lang="fr-FR" dirty="0"/>
          </a:p>
        </p:txBody>
      </p:sp>
      <p:sp>
        <p:nvSpPr>
          <p:cNvPr id="3" name="Content Placeholder 2">
            <a:extLst>
              <a:ext uri="{FF2B5EF4-FFF2-40B4-BE49-F238E27FC236}">
                <a16:creationId xmlns:a16="http://schemas.microsoft.com/office/drawing/2014/main" id="{02996C05-3A80-4530-9717-001B6861724C}"/>
              </a:ext>
            </a:extLst>
          </p:cNvPr>
          <p:cNvSpPr>
            <a:spLocks noGrp="1"/>
          </p:cNvSpPr>
          <p:nvPr>
            <p:ph idx="1"/>
          </p:nvPr>
        </p:nvSpPr>
        <p:spPr/>
        <p:txBody>
          <a:bodyPr/>
          <a:lstStyle/>
          <a:p>
            <a:r>
              <a:rPr lang="en-US" dirty="0"/>
              <a:t>Un des </a:t>
            </a:r>
            <a:r>
              <a:rPr lang="en-US" dirty="0" err="1"/>
              <a:t>protocoles</a:t>
            </a:r>
            <a:r>
              <a:rPr lang="en-US" dirty="0"/>
              <a:t> le plus simples de la </a:t>
            </a:r>
            <a:r>
              <a:rPr lang="en-US" dirty="0" err="1"/>
              <a:t>couche</a:t>
            </a:r>
            <a:r>
              <a:rPr lang="en-US" dirty="0"/>
              <a:t> transport </a:t>
            </a:r>
          </a:p>
          <a:p>
            <a:r>
              <a:rPr lang="en-US" dirty="0"/>
              <a:t>Messages = </a:t>
            </a:r>
            <a:r>
              <a:rPr lang="en-US" dirty="0" err="1"/>
              <a:t>datagrammes</a:t>
            </a:r>
            <a:r>
              <a:rPr lang="en-US" dirty="0"/>
              <a:t> (</a:t>
            </a:r>
            <a:r>
              <a:rPr lang="en-US" dirty="0" err="1"/>
              <a:t>d'où</a:t>
            </a:r>
            <a:r>
              <a:rPr lang="en-US" dirty="0"/>
              <a:t> UDP = User Datagram Protocol)</a:t>
            </a:r>
          </a:p>
          <a:p>
            <a:r>
              <a:rPr lang="en-US" dirty="0" err="1"/>
              <a:t>Rajoute</a:t>
            </a:r>
            <a:r>
              <a:rPr lang="en-US" dirty="0"/>
              <a:t> des </a:t>
            </a:r>
            <a:r>
              <a:rPr lang="en-US" dirty="0" err="1"/>
              <a:t>informations</a:t>
            </a:r>
            <a:r>
              <a:rPr lang="en-US" dirty="0"/>
              <a:t> sur les ports de destination et source</a:t>
            </a:r>
          </a:p>
          <a:p>
            <a:pPr lvl="1"/>
            <a:r>
              <a:rPr lang="en-US" dirty="0" err="1"/>
              <a:t>Très</a:t>
            </a:r>
            <a:r>
              <a:rPr lang="en-US" dirty="0"/>
              <a:t> </a:t>
            </a:r>
            <a:r>
              <a:rPr lang="en-US" dirty="0" err="1"/>
              <a:t>peu</a:t>
            </a:r>
            <a:r>
              <a:rPr lang="en-US" dirty="0"/>
              <a:t> de </a:t>
            </a:r>
            <a:r>
              <a:rPr lang="en-US" dirty="0" err="1"/>
              <a:t>fiabilité</a:t>
            </a:r>
            <a:r>
              <a:rPr lang="en-US" dirty="0"/>
              <a:t> </a:t>
            </a:r>
            <a:r>
              <a:rPr lang="en-US" dirty="0" err="1"/>
              <a:t>ajoutée</a:t>
            </a:r>
            <a:r>
              <a:rPr lang="en-US" dirty="0"/>
              <a:t> </a:t>
            </a:r>
            <a:r>
              <a:rPr lang="en-US" dirty="0" err="1"/>
              <a:t>en</a:t>
            </a:r>
            <a:r>
              <a:rPr lang="en-US" dirty="0"/>
              <a:t> </a:t>
            </a:r>
            <a:r>
              <a:rPr lang="en-US" dirty="0" err="1"/>
              <a:t>dehors</a:t>
            </a:r>
            <a:r>
              <a:rPr lang="en-US" dirty="0"/>
              <a:t> des ports + checksum</a:t>
            </a:r>
          </a:p>
          <a:p>
            <a:pPr lvl="1"/>
            <a:r>
              <a:rPr lang="en-US" dirty="0"/>
              <a:t>Si on a </a:t>
            </a:r>
            <a:r>
              <a:rPr lang="en-US" dirty="0" err="1"/>
              <a:t>besoin</a:t>
            </a:r>
            <a:r>
              <a:rPr lang="en-US" dirty="0"/>
              <a:t> de plus de </a:t>
            </a:r>
            <a:r>
              <a:rPr lang="en-US" dirty="0" err="1"/>
              <a:t>fiabilité</a:t>
            </a:r>
            <a:r>
              <a:rPr lang="en-US" dirty="0"/>
              <a:t>, </a:t>
            </a:r>
            <a:r>
              <a:rPr lang="en-US" dirty="0" err="1"/>
              <a:t>il</a:t>
            </a:r>
            <a:r>
              <a:rPr lang="en-US" dirty="0"/>
              <a:t> </a:t>
            </a:r>
            <a:r>
              <a:rPr lang="en-US" dirty="0" err="1"/>
              <a:t>faut</a:t>
            </a:r>
            <a:r>
              <a:rPr lang="en-US" dirty="0"/>
              <a:t> </a:t>
            </a:r>
            <a:r>
              <a:rPr lang="en-US" dirty="0" err="1"/>
              <a:t>utiliser</a:t>
            </a:r>
            <a:r>
              <a:rPr lang="en-US" dirty="0"/>
              <a:t> TCP</a:t>
            </a:r>
            <a:endParaRPr lang="fr-FR" dirty="0"/>
          </a:p>
        </p:txBody>
      </p:sp>
      <p:pic>
        <p:nvPicPr>
          <p:cNvPr id="5" name="Picture 4">
            <a:extLst>
              <a:ext uri="{FF2B5EF4-FFF2-40B4-BE49-F238E27FC236}">
                <a16:creationId xmlns:a16="http://schemas.microsoft.com/office/drawing/2014/main" id="{3B6542A0-129C-4605-8909-A2BC29C90FBE}"/>
              </a:ext>
            </a:extLst>
          </p:cNvPr>
          <p:cNvPicPr>
            <a:picLocks noChangeAspect="1"/>
          </p:cNvPicPr>
          <p:nvPr/>
        </p:nvPicPr>
        <p:blipFill>
          <a:blip r:embed="rId3"/>
          <a:stretch>
            <a:fillRect/>
          </a:stretch>
        </p:blipFill>
        <p:spPr>
          <a:xfrm>
            <a:off x="3061853" y="4260481"/>
            <a:ext cx="4289601" cy="2144801"/>
          </a:xfrm>
          <a:prstGeom prst="rect">
            <a:avLst/>
          </a:prstGeom>
        </p:spPr>
      </p:pic>
      <p:sp>
        <p:nvSpPr>
          <p:cNvPr id="6" name="TextBox 5">
            <a:extLst>
              <a:ext uri="{FF2B5EF4-FFF2-40B4-BE49-F238E27FC236}">
                <a16:creationId xmlns:a16="http://schemas.microsoft.com/office/drawing/2014/main" id="{07614BF0-2AAD-4C08-889E-6BFCB9DB0103}"/>
              </a:ext>
            </a:extLst>
          </p:cNvPr>
          <p:cNvSpPr txBox="1"/>
          <p:nvPr/>
        </p:nvSpPr>
        <p:spPr>
          <a:xfrm>
            <a:off x="10452202" y="533769"/>
            <a:ext cx="714375" cy="600164"/>
          </a:xfrm>
          <a:prstGeom prst="rect">
            <a:avLst/>
          </a:prstGeom>
          <a:noFill/>
        </p:spPr>
        <p:txBody>
          <a:bodyPr wrap="square" rtlCol="0">
            <a:spAutoFit/>
          </a:bodyPr>
          <a:lstStyle/>
          <a:p>
            <a:r>
              <a:rPr lang="en-US" sz="3300" dirty="0"/>
              <a:t>55</a:t>
            </a:r>
            <a:endParaRPr lang="fr-FR" sz="3300" dirty="0"/>
          </a:p>
        </p:txBody>
      </p:sp>
    </p:spTree>
    <p:extLst>
      <p:ext uri="{BB962C8B-B14F-4D97-AF65-F5344CB8AC3E}">
        <p14:creationId xmlns:p14="http://schemas.microsoft.com/office/powerpoint/2010/main" val="1302856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7DE0-889E-486D-9F87-DBE784C6B04B}"/>
              </a:ext>
            </a:extLst>
          </p:cNvPr>
          <p:cNvSpPr>
            <a:spLocks noGrp="1"/>
          </p:cNvSpPr>
          <p:nvPr>
            <p:ph type="title"/>
          </p:nvPr>
        </p:nvSpPr>
        <p:spPr/>
        <p:txBody>
          <a:bodyPr/>
          <a:lstStyle/>
          <a:p>
            <a:r>
              <a:rPr lang="en-US" dirty="0"/>
              <a:t>Encapsulation</a:t>
            </a:r>
            <a:endParaRPr lang="fr-FR" dirty="0"/>
          </a:p>
        </p:txBody>
      </p:sp>
      <p:pic>
        <p:nvPicPr>
          <p:cNvPr id="4" name="Picture 3">
            <a:extLst>
              <a:ext uri="{FF2B5EF4-FFF2-40B4-BE49-F238E27FC236}">
                <a16:creationId xmlns:a16="http://schemas.microsoft.com/office/drawing/2014/main" id="{C241C8B7-5196-425D-B929-C14FE59765AF}"/>
              </a:ext>
            </a:extLst>
          </p:cNvPr>
          <p:cNvPicPr>
            <a:picLocks noChangeAspect="1"/>
          </p:cNvPicPr>
          <p:nvPr/>
        </p:nvPicPr>
        <p:blipFill>
          <a:blip r:embed="rId3"/>
          <a:stretch>
            <a:fillRect/>
          </a:stretch>
        </p:blipFill>
        <p:spPr>
          <a:xfrm>
            <a:off x="1185030" y="2027680"/>
            <a:ext cx="3403327" cy="1701664"/>
          </a:xfrm>
          <a:prstGeom prst="rect">
            <a:avLst/>
          </a:prstGeom>
        </p:spPr>
      </p:pic>
      <p:pic>
        <p:nvPicPr>
          <p:cNvPr id="5" name="Picture 4">
            <a:extLst>
              <a:ext uri="{FF2B5EF4-FFF2-40B4-BE49-F238E27FC236}">
                <a16:creationId xmlns:a16="http://schemas.microsoft.com/office/drawing/2014/main" id="{776F331D-DE72-49EE-9214-1C425C45DEF6}"/>
              </a:ext>
            </a:extLst>
          </p:cNvPr>
          <p:cNvPicPr>
            <a:picLocks noChangeAspect="1"/>
          </p:cNvPicPr>
          <p:nvPr/>
        </p:nvPicPr>
        <p:blipFill>
          <a:blip r:embed="rId4"/>
          <a:stretch>
            <a:fillRect/>
          </a:stretch>
        </p:blipFill>
        <p:spPr>
          <a:xfrm>
            <a:off x="5585380" y="1764413"/>
            <a:ext cx="5834104" cy="1983832"/>
          </a:xfrm>
          <a:prstGeom prst="rect">
            <a:avLst/>
          </a:prstGeom>
        </p:spPr>
      </p:pic>
      <p:sp>
        <p:nvSpPr>
          <p:cNvPr id="6" name="Left Brace 5">
            <a:extLst>
              <a:ext uri="{FF2B5EF4-FFF2-40B4-BE49-F238E27FC236}">
                <a16:creationId xmlns:a16="http://schemas.microsoft.com/office/drawing/2014/main" id="{A6A50FA5-556C-4CD5-B51B-25E4E7806192}"/>
              </a:ext>
            </a:extLst>
          </p:cNvPr>
          <p:cNvSpPr/>
          <p:nvPr/>
        </p:nvSpPr>
        <p:spPr>
          <a:xfrm rot="16200000">
            <a:off x="8380037" y="1046754"/>
            <a:ext cx="244788" cy="5834104"/>
          </a:xfrm>
          <a:prstGeom prst="leftBrace">
            <a:avLst/>
          </a:prstGeom>
          <a:ln w="19050">
            <a:solidFill>
              <a:srgbClr val="FFFF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7" name="Arrow: Left-Right 6">
            <a:extLst>
              <a:ext uri="{FF2B5EF4-FFF2-40B4-BE49-F238E27FC236}">
                <a16:creationId xmlns:a16="http://schemas.microsoft.com/office/drawing/2014/main" id="{49B9789B-C9CA-40EE-814E-01761526D351}"/>
              </a:ext>
            </a:extLst>
          </p:cNvPr>
          <p:cNvSpPr/>
          <p:nvPr/>
        </p:nvSpPr>
        <p:spPr>
          <a:xfrm rot="5400000">
            <a:off x="8043002" y="4448037"/>
            <a:ext cx="769820" cy="149486"/>
          </a:xfrm>
          <a:prstGeom prst="leftRightArrow">
            <a:avLst/>
          </a:prstGeom>
          <a:solidFill>
            <a:srgbClr val="FFFF00"/>
          </a:solidFill>
          <a:ln>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8" name="Arrow: Left-Right 7">
            <a:extLst>
              <a:ext uri="{FF2B5EF4-FFF2-40B4-BE49-F238E27FC236}">
                <a16:creationId xmlns:a16="http://schemas.microsoft.com/office/drawing/2014/main" id="{4A6EFACB-270D-4DE0-A57D-C9535882909F}"/>
              </a:ext>
            </a:extLst>
          </p:cNvPr>
          <p:cNvSpPr/>
          <p:nvPr/>
        </p:nvSpPr>
        <p:spPr>
          <a:xfrm rot="11749043">
            <a:off x="4677066" y="3294811"/>
            <a:ext cx="1409526" cy="247112"/>
          </a:xfrm>
          <a:prstGeom prst="leftRightArrow">
            <a:avLst/>
          </a:prstGeom>
          <a:solidFill>
            <a:srgbClr val="FF0000"/>
          </a:solidFill>
          <a:ln>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pic>
        <p:nvPicPr>
          <p:cNvPr id="9" name="Picture 8">
            <a:extLst>
              <a:ext uri="{FF2B5EF4-FFF2-40B4-BE49-F238E27FC236}">
                <a16:creationId xmlns:a16="http://schemas.microsoft.com/office/drawing/2014/main" id="{D3B7D272-240E-416A-B956-59A6F6BB5FF2}"/>
              </a:ext>
            </a:extLst>
          </p:cNvPr>
          <p:cNvPicPr>
            <a:picLocks noChangeAspect="1"/>
          </p:cNvPicPr>
          <p:nvPr/>
        </p:nvPicPr>
        <p:blipFill>
          <a:blip r:embed="rId5"/>
          <a:stretch>
            <a:fillRect/>
          </a:stretch>
        </p:blipFill>
        <p:spPr>
          <a:xfrm>
            <a:off x="3105927" y="4556344"/>
            <a:ext cx="7868456" cy="1848872"/>
          </a:xfrm>
          <a:prstGeom prst="rect">
            <a:avLst/>
          </a:prstGeom>
        </p:spPr>
      </p:pic>
      <p:sp>
        <p:nvSpPr>
          <p:cNvPr id="10" name="Arrow: Left-Right 9">
            <a:extLst>
              <a:ext uri="{FF2B5EF4-FFF2-40B4-BE49-F238E27FC236}">
                <a16:creationId xmlns:a16="http://schemas.microsoft.com/office/drawing/2014/main" id="{B04010CD-4E18-4A25-B4CB-FB0968FA2224}"/>
              </a:ext>
            </a:extLst>
          </p:cNvPr>
          <p:cNvSpPr/>
          <p:nvPr/>
        </p:nvSpPr>
        <p:spPr>
          <a:xfrm rot="17929147">
            <a:off x="1442047" y="3738715"/>
            <a:ext cx="887072" cy="263556"/>
          </a:xfrm>
          <a:prstGeom prst="leftRightArrow">
            <a:avLst/>
          </a:prstGeom>
          <a:solidFill>
            <a:srgbClr val="FF0000"/>
          </a:solidFill>
          <a:ln>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1" name="TextBox 10">
            <a:extLst>
              <a:ext uri="{FF2B5EF4-FFF2-40B4-BE49-F238E27FC236}">
                <a16:creationId xmlns:a16="http://schemas.microsoft.com/office/drawing/2014/main" id="{EF6F7BEB-E7DE-4BFE-8770-1A01C975C0D1}"/>
              </a:ext>
            </a:extLst>
          </p:cNvPr>
          <p:cNvSpPr txBox="1"/>
          <p:nvPr/>
        </p:nvSpPr>
        <p:spPr>
          <a:xfrm>
            <a:off x="1080654" y="4348527"/>
            <a:ext cx="1302328" cy="369332"/>
          </a:xfrm>
          <a:prstGeom prst="rect">
            <a:avLst/>
          </a:prstGeom>
          <a:noFill/>
        </p:spPr>
        <p:txBody>
          <a:bodyPr wrap="square" rtlCol="0">
            <a:spAutoFit/>
          </a:bodyPr>
          <a:lstStyle/>
          <a:p>
            <a:r>
              <a:rPr lang="en-US" b="1" dirty="0">
                <a:solidFill>
                  <a:srgbClr val="FF0000"/>
                </a:solidFill>
                <a:highlight>
                  <a:srgbClr val="FFFF00"/>
                </a:highlight>
              </a:rPr>
              <a:t>Message</a:t>
            </a:r>
            <a:endParaRPr lang="fr-FR" b="1" dirty="0">
              <a:solidFill>
                <a:srgbClr val="FF0000"/>
              </a:solidFill>
              <a:highlight>
                <a:srgbClr val="FFFF00"/>
              </a:highlight>
            </a:endParaRPr>
          </a:p>
        </p:txBody>
      </p:sp>
      <p:sp>
        <p:nvSpPr>
          <p:cNvPr id="12" name="TextBox 11">
            <a:extLst>
              <a:ext uri="{FF2B5EF4-FFF2-40B4-BE49-F238E27FC236}">
                <a16:creationId xmlns:a16="http://schemas.microsoft.com/office/drawing/2014/main" id="{788C4D1B-2162-4751-A7CF-08A9E39FB69D}"/>
              </a:ext>
            </a:extLst>
          </p:cNvPr>
          <p:cNvSpPr txBox="1"/>
          <p:nvPr/>
        </p:nvSpPr>
        <p:spPr>
          <a:xfrm>
            <a:off x="10452202" y="552819"/>
            <a:ext cx="714375" cy="600164"/>
          </a:xfrm>
          <a:prstGeom prst="rect">
            <a:avLst/>
          </a:prstGeom>
          <a:noFill/>
        </p:spPr>
        <p:txBody>
          <a:bodyPr wrap="square" rtlCol="0">
            <a:spAutoFit/>
          </a:bodyPr>
          <a:lstStyle/>
          <a:p>
            <a:r>
              <a:rPr lang="en-US" sz="3300" dirty="0"/>
              <a:t>56</a:t>
            </a:r>
            <a:endParaRPr lang="fr-FR" sz="3300" dirty="0"/>
          </a:p>
        </p:txBody>
      </p:sp>
    </p:spTree>
    <p:extLst>
      <p:ext uri="{BB962C8B-B14F-4D97-AF65-F5344CB8AC3E}">
        <p14:creationId xmlns:p14="http://schemas.microsoft.com/office/powerpoint/2010/main" val="19987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28E38D-0218-44BF-A4FC-C11A299D386D}"/>
              </a:ext>
            </a:extLst>
          </p:cNvPr>
          <p:cNvSpPr>
            <a:spLocks noGrp="1"/>
          </p:cNvSpPr>
          <p:nvPr>
            <p:ph type="title"/>
          </p:nvPr>
        </p:nvSpPr>
        <p:spPr/>
        <p:txBody>
          <a:bodyPr/>
          <a:lstStyle/>
          <a:p>
            <a:r>
              <a:rPr lang="en-US" dirty="0"/>
              <a:t>Communication sur </a:t>
            </a:r>
            <a:r>
              <a:rPr lang="en-US" dirty="0" err="1"/>
              <a:t>réseau</a:t>
            </a:r>
            <a:endParaRPr lang="fr-FR" dirty="0"/>
          </a:p>
        </p:txBody>
      </p:sp>
      <p:pic>
        <p:nvPicPr>
          <p:cNvPr id="7" name="Content Placeholder 6">
            <a:extLst>
              <a:ext uri="{FF2B5EF4-FFF2-40B4-BE49-F238E27FC236}">
                <a16:creationId xmlns:a16="http://schemas.microsoft.com/office/drawing/2014/main" id="{5276DFB4-1A43-4E2F-863C-21FF3A618C21}"/>
              </a:ext>
            </a:extLst>
          </p:cNvPr>
          <p:cNvPicPr>
            <a:picLocks noGrp="1" noChangeAspect="1"/>
          </p:cNvPicPr>
          <p:nvPr>
            <p:ph idx="1"/>
          </p:nvPr>
        </p:nvPicPr>
        <p:blipFill>
          <a:blip r:embed="rId2"/>
          <a:stretch>
            <a:fillRect/>
          </a:stretch>
        </p:blipFill>
        <p:spPr>
          <a:xfrm>
            <a:off x="2492817" y="2133918"/>
            <a:ext cx="5944621" cy="4195762"/>
          </a:xfrm>
        </p:spPr>
      </p:pic>
      <p:sp>
        <p:nvSpPr>
          <p:cNvPr id="8" name="Arrow: Right 7">
            <a:extLst>
              <a:ext uri="{FF2B5EF4-FFF2-40B4-BE49-F238E27FC236}">
                <a16:creationId xmlns:a16="http://schemas.microsoft.com/office/drawing/2014/main" id="{BE538E80-3C0E-463C-BF81-3FA02917126B}"/>
              </a:ext>
            </a:extLst>
          </p:cNvPr>
          <p:cNvSpPr/>
          <p:nvPr/>
        </p:nvSpPr>
        <p:spPr>
          <a:xfrm>
            <a:off x="3708400" y="2245360"/>
            <a:ext cx="3241040" cy="172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row: Right 8">
            <a:extLst>
              <a:ext uri="{FF2B5EF4-FFF2-40B4-BE49-F238E27FC236}">
                <a16:creationId xmlns:a16="http://schemas.microsoft.com/office/drawing/2014/main" id="{0FAAEABE-63A6-481B-9CA7-FCDF3B69490D}"/>
              </a:ext>
            </a:extLst>
          </p:cNvPr>
          <p:cNvSpPr/>
          <p:nvPr/>
        </p:nvSpPr>
        <p:spPr>
          <a:xfrm rot="10800000">
            <a:off x="3708400" y="2418080"/>
            <a:ext cx="3241040" cy="172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Curved Down 9">
            <a:extLst>
              <a:ext uri="{FF2B5EF4-FFF2-40B4-BE49-F238E27FC236}">
                <a16:creationId xmlns:a16="http://schemas.microsoft.com/office/drawing/2014/main" id="{C9AF745C-0A18-4B2B-9364-ED16B80FC0A0}"/>
              </a:ext>
            </a:extLst>
          </p:cNvPr>
          <p:cNvSpPr/>
          <p:nvPr/>
        </p:nvSpPr>
        <p:spPr>
          <a:xfrm>
            <a:off x="1696720" y="1365569"/>
            <a:ext cx="3143057" cy="57404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11" name="TextBox 10">
            <a:extLst>
              <a:ext uri="{FF2B5EF4-FFF2-40B4-BE49-F238E27FC236}">
                <a16:creationId xmlns:a16="http://schemas.microsoft.com/office/drawing/2014/main" id="{96C2CEF7-7916-4C61-B726-120B29FB7371}"/>
              </a:ext>
            </a:extLst>
          </p:cNvPr>
          <p:cNvSpPr txBox="1"/>
          <p:nvPr/>
        </p:nvSpPr>
        <p:spPr>
          <a:xfrm>
            <a:off x="612616" y="2008554"/>
            <a:ext cx="1808480" cy="646331"/>
          </a:xfrm>
          <a:prstGeom prst="rect">
            <a:avLst/>
          </a:prstGeom>
          <a:noFill/>
        </p:spPr>
        <p:txBody>
          <a:bodyPr wrap="square" rtlCol="0">
            <a:spAutoFit/>
          </a:bodyPr>
          <a:lstStyle/>
          <a:p>
            <a:r>
              <a:rPr lang="en-US" dirty="0"/>
              <a:t>Ce </a:t>
            </a:r>
            <a:r>
              <a:rPr lang="en-US" dirty="0" err="1"/>
              <a:t>qu'on</a:t>
            </a:r>
            <a:r>
              <a:rPr lang="en-US" dirty="0"/>
              <a:t> </a:t>
            </a:r>
            <a:r>
              <a:rPr lang="en-US" dirty="0" err="1"/>
              <a:t>voit</a:t>
            </a:r>
            <a:endParaRPr lang="en-US" dirty="0"/>
          </a:p>
          <a:p>
            <a:r>
              <a:rPr lang="en-US" dirty="0"/>
              <a:t>A </a:t>
            </a:r>
            <a:r>
              <a:rPr lang="en-US" dirty="0" err="1"/>
              <a:t>contacte</a:t>
            </a:r>
            <a:r>
              <a:rPr lang="en-US" dirty="0"/>
              <a:t> B</a:t>
            </a:r>
            <a:endParaRPr lang="fr-FR" dirty="0"/>
          </a:p>
        </p:txBody>
      </p:sp>
      <p:sp>
        <p:nvSpPr>
          <p:cNvPr id="12" name="TextBox 11">
            <a:extLst>
              <a:ext uri="{FF2B5EF4-FFF2-40B4-BE49-F238E27FC236}">
                <a16:creationId xmlns:a16="http://schemas.microsoft.com/office/drawing/2014/main" id="{6FD42276-7958-4505-8476-4D18FF7D9DBA}"/>
              </a:ext>
            </a:extLst>
          </p:cNvPr>
          <p:cNvSpPr txBox="1"/>
          <p:nvPr/>
        </p:nvSpPr>
        <p:spPr>
          <a:xfrm>
            <a:off x="8674154" y="3429000"/>
            <a:ext cx="2753360" cy="2031325"/>
          </a:xfrm>
          <a:prstGeom prst="rect">
            <a:avLst/>
          </a:prstGeom>
          <a:noFill/>
        </p:spPr>
        <p:txBody>
          <a:bodyPr wrap="square" rtlCol="0">
            <a:spAutoFit/>
          </a:bodyPr>
          <a:lstStyle/>
          <a:p>
            <a:r>
              <a:rPr lang="fr-FR" dirty="0"/>
              <a:t>En réalité : </a:t>
            </a:r>
          </a:p>
          <a:p>
            <a:endParaRPr lang="fr-FR" dirty="0"/>
          </a:p>
          <a:p>
            <a:pPr marL="285750" indent="-285750">
              <a:buFont typeface="Arial" panose="020B0604020202020204" pitchFamily="34" charset="0"/>
              <a:buChar char="•"/>
            </a:pPr>
            <a:r>
              <a:rPr lang="fr-FR" dirty="0"/>
              <a:t>des nœuds intermédiaires</a:t>
            </a:r>
          </a:p>
          <a:p>
            <a:endParaRPr lang="fr-FR" dirty="0"/>
          </a:p>
          <a:p>
            <a:pPr marL="285750" indent="-285750">
              <a:buFont typeface="Arial" panose="020B0604020202020204" pitchFamily="34" charset="0"/>
              <a:buChar char="•"/>
            </a:pPr>
            <a:r>
              <a:rPr lang="fr-FR" dirty="0"/>
              <a:t>une infrastructure complexe </a:t>
            </a:r>
          </a:p>
        </p:txBody>
      </p:sp>
      <p:sp>
        <p:nvSpPr>
          <p:cNvPr id="13" name="TextBox 12">
            <a:extLst>
              <a:ext uri="{FF2B5EF4-FFF2-40B4-BE49-F238E27FC236}">
                <a16:creationId xmlns:a16="http://schemas.microsoft.com/office/drawing/2014/main" id="{2C595591-6C8E-4293-858B-488D8E1DF49D}"/>
              </a:ext>
            </a:extLst>
          </p:cNvPr>
          <p:cNvSpPr txBox="1"/>
          <p:nvPr/>
        </p:nvSpPr>
        <p:spPr>
          <a:xfrm>
            <a:off x="10572749" y="542947"/>
            <a:ext cx="714375" cy="600164"/>
          </a:xfrm>
          <a:prstGeom prst="rect">
            <a:avLst/>
          </a:prstGeom>
          <a:noFill/>
        </p:spPr>
        <p:txBody>
          <a:bodyPr wrap="square" rtlCol="0">
            <a:spAutoFit/>
          </a:bodyPr>
          <a:lstStyle/>
          <a:p>
            <a:r>
              <a:rPr lang="en-US" sz="3300" dirty="0"/>
              <a:t>6</a:t>
            </a:r>
            <a:endParaRPr lang="fr-FR" sz="3300" dirty="0"/>
          </a:p>
        </p:txBody>
      </p:sp>
    </p:spTree>
    <p:extLst>
      <p:ext uri="{BB962C8B-B14F-4D97-AF65-F5344CB8AC3E}">
        <p14:creationId xmlns:p14="http://schemas.microsoft.com/office/powerpoint/2010/main" val="4132383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134D-2449-4F30-A258-CBD16F550024}"/>
              </a:ext>
            </a:extLst>
          </p:cNvPr>
          <p:cNvSpPr>
            <a:spLocks noGrp="1"/>
          </p:cNvSpPr>
          <p:nvPr>
            <p:ph type="title"/>
          </p:nvPr>
        </p:nvSpPr>
        <p:spPr/>
        <p:txBody>
          <a:bodyPr/>
          <a:lstStyle/>
          <a:p>
            <a:r>
              <a:rPr lang="en-US" dirty="0"/>
              <a:t>La transmission </a:t>
            </a:r>
            <a:r>
              <a:rPr lang="en-US" dirty="0" err="1"/>
              <a:t>fiable</a:t>
            </a:r>
            <a:r>
              <a:rPr lang="en-US" dirty="0"/>
              <a:t> : TCP</a:t>
            </a:r>
            <a:endParaRPr lang="fr-FR" dirty="0"/>
          </a:p>
        </p:txBody>
      </p:sp>
      <p:graphicFrame>
        <p:nvGraphicFramePr>
          <p:cNvPr id="6" name="Content Placeholder 2">
            <a:extLst>
              <a:ext uri="{FF2B5EF4-FFF2-40B4-BE49-F238E27FC236}">
                <a16:creationId xmlns:a16="http://schemas.microsoft.com/office/drawing/2014/main" id="{483D966C-FCA3-CC42-F116-EC45EE38E542}"/>
              </a:ext>
            </a:extLst>
          </p:cNvPr>
          <p:cNvGraphicFramePr>
            <a:graphicFrameLocks noGrp="1"/>
          </p:cNvGraphicFramePr>
          <p:nvPr>
            <p:ph idx="1"/>
            <p:extLst>
              <p:ext uri="{D42A27DB-BD31-4B8C-83A1-F6EECF244321}">
                <p14:modId xmlns:p14="http://schemas.microsoft.com/office/powerpoint/2010/main" val="2550680148"/>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2735ECE-57AC-4D42-9330-214DE2C96731}"/>
              </a:ext>
            </a:extLst>
          </p:cNvPr>
          <p:cNvSpPr txBox="1"/>
          <p:nvPr/>
        </p:nvSpPr>
        <p:spPr>
          <a:xfrm>
            <a:off x="10452202" y="552819"/>
            <a:ext cx="714375" cy="600164"/>
          </a:xfrm>
          <a:prstGeom prst="rect">
            <a:avLst/>
          </a:prstGeom>
          <a:noFill/>
        </p:spPr>
        <p:txBody>
          <a:bodyPr wrap="square" rtlCol="0">
            <a:spAutoFit/>
          </a:bodyPr>
          <a:lstStyle/>
          <a:p>
            <a:r>
              <a:rPr lang="en-US" sz="3300" dirty="0"/>
              <a:t>57</a:t>
            </a:r>
            <a:endParaRPr lang="fr-FR" sz="3300" dirty="0"/>
          </a:p>
        </p:txBody>
      </p:sp>
    </p:spTree>
    <p:extLst>
      <p:ext uri="{BB962C8B-B14F-4D97-AF65-F5344CB8AC3E}">
        <p14:creationId xmlns:p14="http://schemas.microsoft.com/office/powerpoint/2010/main" val="3001138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FF1C-8404-4CD1-8E91-84BC32EC0A84}"/>
              </a:ext>
            </a:extLst>
          </p:cNvPr>
          <p:cNvSpPr>
            <a:spLocks noGrp="1"/>
          </p:cNvSpPr>
          <p:nvPr>
            <p:ph type="title"/>
          </p:nvPr>
        </p:nvSpPr>
        <p:spPr/>
        <p:txBody>
          <a:bodyPr/>
          <a:lstStyle/>
          <a:p>
            <a:r>
              <a:rPr lang="en-US" dirty="0" err="1"/>
              <a:t>Connexion</a:t>
            </a:r>
            <a:r>
              <a:rPr lang="en-US" dirty="0"/>
              <a:t> TCP</a:t>
            </a:r>
            <a:endParaRPr lang="fr-FR" dirty="0"/>
          </a:p>
        </p:txBody>
      </p:sp>
      <p:sp>
        <p:nvSpPr>
          <p:cNvPr id="3" name="Content Placeholder 2">
            <a:extLst>
              <a:ext uri="{FF2B5EF4-FFF2-40B4-BE49-F238E27FC236}">
                <a16:creationId xmlns:a16="http://schemas.microsoft.com/office/drawing/2014/main" id="{6D538D03-4BF5-4719-A832-FE1C593419B3}"/>
              </a:ext>
            </a:extLst>
          </p:cNvPr>
          <p:cNvSpPr>
            <a:spLocks noGrp="1"/>
          </p:cNvSpPr>
          <p:nvPr>
            <p:ph idx="1"/>
          </p:nvPr>
        </p:nvSpPr>
        <p:spPr>
          <a:xfrm>
            <a:off x="1103312" y="2052918"/>
            <a:ext cx="10271269" cy="4195481"/>
          </a:xfrm>
        </p:spPr>
        <p:txBody>
          <a:bodyPr/>
          <a:lstStyle/>
          <a:p>
            <a:r>
              <a:rPr lang="en-US" dirty="0"/>
              <a:t>La </a:t>
            </a:r>
            <a:r>
              <a:rPr lang="en-US" dirty="0" err="1"/>
              <a:t>connexion</a:t>
            </a:r>
            <a:r>
              <a:rPr lang="en-US" dirty="0"/>
              <a:t> </a:t>
            </a:r>
            <a:r>
              <a:rPr lang="en-US" dirty="0" err="1"/>
              <a:t>s'ouvre</a:t>
            </a:r>
            <a:r>
              <a:rPr lang="en-US" dirty="0"/>
              <a:t> avec </a:t>
            </a:r>
            <a:r>
              <a:rPr lang="en-US" dirty="0" err="1"/>
              <a:t>une</a:t>
            </a:r>
            <a:r>
              <a:rPr lang="en-US" dirty="0"/>
              <a:t> suite de messages</a:t>
            </a:r>
          </a:p>
          <a:p>
            <a:pPr lvl="1"/>
            <a:r>
              <a:rPr lang="en-US" dirty="0" err="1"/>
              <a:t>Puis</a:t>
            </a:r>
            <a:r>
              <a:rPr lang="en-US" dirty="0"/>
              <a:t> les </a:t>
            </a:r>
            <a:r>
              <a:rPr lang="en-US" dirty="0" err="1"/>
              <a:t>deux</a:t>
            </a:r>
            <a:r>
              <a:rPr lang="en-US" dirty="0"/>
              <a:t> machine </a:t>
            </a:r>
            <a:r>
              <a:rPr lang="en-US" dirty="0" err="1"/>
              <a:t>échangent</a:t>
            </a:r>
            <a:r>
              <a:rPr lang="en-US" dirty="0"/>
              <a:t> des messages et </a:t>
            </a:r>
            <a:r>
              <a:rPr lang="en-US" dirty="0" err="1"/>
              <a:t>confirment</a:t>
            </a:r>
            <a:r>
              <a:rPr lang="en-US" dirty="0"/>
              <a:t> </a:t>
            </a:r>
            <a:r>
              <a:rPr lang="en-US" dirty="0" err="1"/>
              <a:t>leur</a:t>
            </a:r>
            <a:r>
              <a:rPr lang="en-US" dirty="0"/>
              <a:t> </a:t>
            </a:r>
            <a:r>
              <a:rPr lang="en-US" dirty="0" err="1"/>
              <a:t>réception</a:t>
            </a:r>
            <a:r>
              <a:rPr lang="en-US" dirty="0"/>
              <a:t> </a:t>
            </a:r>
            <a:endParaRPr lang="fr-FR" dirty="0"/>
          </a:p>
        </p:txBody>
      </p:sp>
      <p:cxnSp>
        <p:nvCxnSpPr>
          <p:cNvPr id="5" name="Straight Connector 4">
            <a:extLst>
              <a:ext uri="{FF2B5EF4-FFF2-40B4-BE49-F238E27FC236}">
                <a16:creationId xmlns:a16="http://schemas.microsoft.com/office/drawing/2014/main" id="{D63FE703-8207-4773-AB80-3E72448C10FB}"/>
              </a:ext>
            </a:extLst>
          </p:cNvPr>
          <p:cNvCxnSpPr>
            <a:cxnSpLocks/>
          </p:cNvCxnSpPr>
          <p:nvPr/>
        </p:nvCxnSpPr>
        <p:spPr>
          <a:xfrm>
            <a:off x="886689" y="3172693"/>
            <a:ext cx="0" cy="3255817"/>
          </a:xfrm>
          <a:prstGeom prst="line">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9E895A8-267D-4BC4-9B2D-F87B826425A6}"/>
              </a:ext>
            </a:extLst>
          </p:cNvPr>
          <p:cNvCxnSpPr>
            <a:cxnSpLocks/>
          </p:cNvCxnSpPr>
          <p:nvPr/>
        </p:nvCxnSpPr>
        <p:spPr>
          <a:xfrm>
            <a:off x="3283525" y="3172693"/>
            <a:ext cx="0" cy="3255817"/>
          </a:xfrm>
          <a:prstGeom prst="line">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006F35-9CD0-4518-8E29-D5C668412EEF}"/>
              </a:ext>
            </a:extLst>
          </p:cNvPr>
          <p:cNvCxnSpPr/>
          <p:nvPr/>
        </p:nvCxnSpPr>
        <p:spPr>
          <a:xfrm>
            <a:off x="976743" y="3422072"/>
            <a:ext cx="2216728" cy="665018"/>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9AD966-AEC7-4040-A948-554865C9AFA0}"/>
              </a:ext>
            </a:extLst>
          </p:cNvPr>
          <p:cNvSpPr txBox="1"/>
          <p:nvPr/>
        </p:nvSpPr>
        <p:spPr>
          <a:xfrm rot="992962">
            <a:off x="942108" y="3408217"/>
            <a:ext cx="2258286" cy="646331"/>
          </a:xfrm>
          <a:prstGeom prst="rect">
            <a:avLst/>
          </a:prstGeom>
          <a:noFill/>
        </p:spPr>
        <p:txBody>
          <a:bodyPr wrap="square" rtlCol="0">
            <a:spAutoFit/>
          </a:bodyPr>
          <a:lstStyle/>
          <a:p>
            <a:pPr algn="ctr"/>
            <a:r>
              <a:rPr lang="en-US" dirty="0"/>
              <a:t>segment initial de</a:t>
            </a:r>
          </a:p>
          <a:p>
            <a:pPr algn="ctr"/>
            <a:r>
              <a:rPr lang="en-US" dirty="0" err="1"/>
              <a:t>connexion</a:t>
            </a:r>
            <a:endParaRPr lang="fr-FR" dirty="0"/>
          </a:p>
        </p:txBody>
      </p:sp>
      <p:cxnSp>
        <p:nvCxnSpPr>
          <p:cNvPr id="12" name="Straight Arrow Connector 11">
            <a:extLst>
              <a:ext uri="{FF2B5EF4-FFF2-40B4-BE49-F238E27FC236}">
                <a16:creationId xmlns:a16="http://schemas.microsoft.com/office/drawing/2014/main" id="{3276A84C-8233-41CF-80E9-C6F0BA1BB593}"/>
              </a:ext>
            </a:extLst>
          </p:cNvPr>
          <p:cNvCxnSpPr>
            <a:cxnSpLocks/>
          </p:cNvCxnSpPr>
          <p:nvPr/>
        </p:nvCxnSpPr>
        <p:spPr>
          <a:xfrm flipH="1">
            <a:off x="1098035" y="4432651"/>
            <a:ext cx="2033272" cy="859787"/>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6C92CA-E58F-468C-82C4-810F2A49E0FC}"/>
              </a:ext>
            </a:extLst>
          </p:cNvPr>
          <p:cNvSpPr txBox="1"/>
          <p:nvPr/>
        </p:nvSpPr>
        <p:spPr>
          <a:xfrm rot="20199611">
            <a:off x="952573" y="4527975"/>
            <a:ext cx="2444199" cy="646331"/>
          </a:xfrm>
          <a:prstGeom prst="rect">
            <a:avLst/>
          </a:prstGeom>
          <a:noFill/>
        </p:spPr>
        <p:txBody>
          <a:bodyPr wrap="square" rtlCol="0">
            <a:spAutoFit/>
          </a:bodyPr>
          <a:lstStyle/>
          <a:p>
            <a:pPr algn="ctr"/>
            <a:r>
              <a:rPr lang="en-US" dirty="0"/>
              <a:t>confirmation (ACK) + segment conn.</a:t>
            </a:r>
            <a:endParaRPr lang="fr-FR" dirty="0"/>
          </a:p>
        </p:txBody>
      </p:sp>
      <p:cxnSp>
        <p:nvCxnSpPr>
          <p:cNvPr id="15" name="Straight Arrow Connector 14">
            <a:extLst>
              <a:ext uri="{FF2B5EF4-FFF2-40B4-BE49-F238E27FC236}">
                <a16:creationId xmlns:a16="http://schemas.microsoft.com/office/drawing/2014/main" id="{A8639B77-A89E-4FF6-92FC-6BE8552D3612}"/>
              </a:ext>
            </a:extLst>
          </p:cNvPr>
          <p:cNvCxnSpPr/>
          <p:nvPr/>
        </p:nvCxnSpPr>
        <p:spPr>
          <a:xfrm>
            <a:off x="990597" y="5652658"/>
            <a:ext cx="2216728" cy="665018"/>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8032F72-55D3-4E2B-8C38-56FD05D5B049}"/>
              </a:ext>
            </a:extLst>
          </p:cNvPr>
          <p:cNvSpPr txBox="1"/>
          <p:nvPr/>
        </p:nvSpPr>
        <p:spPr>
          <a:xfrm rot="992962">
            <a:off x="822077" y="5646741"/>
            <a:ext cx="2494039" cy="369332"/>
          </a:xfrm>
          <a:prstGeom prst="rect">
            <a:avLst/>
          </a:prstGeom>
          <a:noFill/>
        </p:spPr>
        <p:txBody>
          <a:bodyPr wrap="square" rtlCol="0">
            <a:spAutoFit/>
          </a:bodyPr>
          <a:lstStyle/>
          <a:p>
            <a:pPr algn="ctr"/>
            <a:r>
              <a:rPr lang="en-US" dirty="0"/>
              <a:t>confirmation (ACK)</a:t>
            </a:r>
          </a:p>
        </p:txBody>
      </p:sp>
      <p:cxnSp>
        <p:nvCxnSpPr>
          <p:cNvPr id="17" name="Straight Connector 16">
            <a:extLst>
              <a:ext uri="{FF2B5EF4-FFF2-40B4-BE49-F238E27FC236}">
                <a16:creationId xmlns:a16="http://schemas.microsoft.com/office/drawing/2014/main" id="{EE097F18-FA36-47FA-97CE-3C7B14147B43}"/>
              </a:ext>
            </a:extLst>
          </p:cNvPr>
          <p:cNvCxnSpPr>
            <a:cxnSpLocks/>
          </p:cNvCxnSpPr>
          <p:nvPr/>
        </p:nvCxnSpPr>
        <p:spPr>
          <a:xfrm>
            <a:off x="5084611" y="3158834"/>
            <a:ext cx="0" cy="3255817"/>
          </a:xfrm>
          <a:prstGeom prst="line">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C017A4-626E-4687-9476-53CE86A683CA}"/>
              </a:ext>
            </a:extLst>
          </p:cNvPr>
          <p:cNvCxnSpPr>
            <a:cxnSpLocks/>
          </p:cNvCxnSpPr>
          <p:nvPr/>
        </p:nvCxnSpPr>
        <p:spPr>
          <a:xfrm>
            <a:off x="7481447" y="3158834"/>
            <a:ext cx="0" cy="3255817"/>
          </a:xfrm>
          <a:prstGeom prst="line">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DF0F5F-4B66-4C71-89F9-C75AA3A0073C}"/>
              </a:ext>
            </a:extLst>
          </p:cNvPr>
          <p:cNvCxnSpPr/>
          <p:nvPr/>
        </p:nvCxnSpPr>
        <p:spPr>
          <a:xfrm>
            <a:off x="5174665" y="3283520"/>
            <a:ext cx="2216728" cy="665018"/>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41BEFEE-9035-4114-9DD7-D6960560A758}"/>
              </a:ext>
            </a:extLst>
          </p:cNvPr>
          <p:cNvSpPr txBox="1"/>
          <p:nvPr/>
        </p:nvSpPr>
        <p:spPr>
          <a:xfrm rot="992962">
            <a:off x="5140030" y="3269665"/>
            <a:ext cx="2258286" cy="646331"/>
          </a:xfrm>
          <a:prstGeom prst="rect">
            <a:avLst/>
          </a:prstGeom>
          <a:noFill/>
        </p:spPr>
        <p:txBody>
          <a:bodyPr wrap="square" rtlCol="0">
            <a:spAutoFit/>
          </a:bodyPr>
          <a:lstStyle/>
          <a:p>
            <a:pPr algn="ctr"/>
            <a:r>
              <a:rPr lang="en-US" dirty="0" err="1"/>
              <a:t>seq</a:t>
            </a:r>
            <a:r>
              <a:rPr lang="en-US" dirty="0"/>
              <a:t>= 123, ACK=98 </a:t>
            </a:r>
          </a:p>
          <a:p>
            <a:pPr algn="ctr"/>
            <a:r>
              <a:rPr lang="en-US" dirty="0" err="1"/>
              <a:t>Données</a:t>
            </a:r>
            <a:endParaRPr lang="fr-FR" dirty="0"/>
          </a:p>
        </p:txBody>
      </p:sp>
      <p:cxnSp>
        <p:nvCxnSpPr>
          <p:cNvPr id="21" name="Straight Arrow Connector 20">
            <a:extLst>
              <a:ext uri="{FF2B5EF4-FFF2-40B4-BE49-F238E27FC236}">
                <a16:creationId xmlns:a16="http://schemas.microsoft.com/office/drawing/2014/main" id="{A0B16F73-5C6C-4FD8-A7D1-633DD4791999}"/>
              </a:ext>
            </a:extLst>
          </p:cNvPr>
          <p:cNvCxnSpPr>
            <a:cxnSpLocks/>
          </p:cNvCxnSpPr>
          <p:nvPr/>
        </p:nvCxnSpPr>
        <p:spPr>
          <a:xfrm flipH="1">
            <a:off x="5263744" y="4294099"/>
            <a:ext cx="2065485" cy="429898"/>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267F55-0697-4DC5-BC73-29873D918EA9}"/>
              </a:ext>
            </a:extLst>
          </p:cNvPr>
          <p:cNvSpPr txBox="1"/>
          <p:nvPr/>
        </p:nvSpPr>
        <p:spPr>
          <a:xfrm rot="20967063">
            <a:off x="5134130" y="4157596"/>
            <a:ext cx="2444199" cy="646331"/>
          </a:xfrm>
          <a:prstGeom prst="rect">
            <a:avLst/>
          </a:prstGeom>
          <a:noFill/>
        </p:spPr>
        <p:txBody>
          <a:bodyPr wrap="square" rtlCol="0">
            <a:spAutoFit/>
          </a:bodyPr>
          <a:lstStyle/>
          <a:p>
            <a:pPr algn="ctr"/>
            <a:r>
              <a:rPr lang="en-US" dirty="0" err="1"/>
              <a:t>seq</a:t>
            </a:r>
            <a:r>
              <a:rPr lang="en-US" dirty="0"/>
              <a:t>=98, ACK=124</a:t>
            </a:r>
          </a:p>
          <a:p>
            <a:pPr algn="ctr"/>
            <a:r>
              <a:rPr lang="en-US" dirty="0" err="1"/>
              <a:t>Données</a:t>
            </a:r>
            <a:endParaRPr lang="fr-FR" dirty="0"/>
          </a:p>
        </p:txBody>
      </p:sp>
      <p:cxnSp>
        <p:nvCxnSpPr>
          <p:cNvPr id="26" name="Straight Arrow Connector 25">
            <a:extLst>
              <a:ext uri="{FF2B5EF4-FFF2-40B4-BE49-F238E27FC236}">
                <a16:creationId xmlns:a16="http://schemas.microsoft.com/office/drawing/2014/main" id="{7DDFC30C-E2E0-40FD-95F1-97C7AB5012B5}"/>
              </a:ext>
            </a:extLst>
          </p:cNvPr>
          <p:cNvCxnSpPr/>
          <p:nvPr/>
        </p:nvCxnSpPr>
        <p:spPr>
          <a:xfrm>
            <a:off x="5146954" y="4973779"/>
            <a:ext cx="2216728" cy="665018"/>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9CC0F16-983B-4638-B033-BCF71CC0E010}"/>
              </a:ext>
            </a:extLst>
          </p:cNvPr>
          <p:cNvSpPr txBox="1"/>
          <p:nvPr/>
        </p:nvSpPr>
        <p:spPr>
          <a:xfrm rot="992962">
            <a:off x="5112319" y="4959924"/>
            <a:ext cx="2258286" cy="646331"/>
          </a:xfrm>
          <a:prstGeom prst="rect">
            <a:avLst/>
          </a:prstGeom>
          <a:noFill/>
        </p:spPr>
        <p:txBody>
          <a:bodyPr wrap="square" rtlCol="0">
            <a:spAutoFit/>
          </a:bodyPr>
          <a:lstStyle/>
          <a:p>
            <a:pPr algn="ctr"/>
            <a:r>
              <a:rPr lang="en-US" dirty="0" err="1"/>
              <a:t>seq</a:t>
            </a:r>
            <a:r>
              <a:rPr lang="en-US" dirty="0"/>
              <a:t>= 124, ACK=99 </a:t>
            </a:r>
          </a:p>
          <a:p>
            <a:pPr algn="ctr"/>
            <a:r>
              <a:rPr lang="en-US" dirty="0" err="1"/>
              <a:t>Données</a:t>
            </a:r>
            <a:endParaRPr lang="fr-FR" dirty="0"/>
          </a:p>
        </p:txBody>
      </p:sp>
      <p:cxnSp>
        <p:nvCxnSpPr>
          <p:cNvPr id="28" name="Straight Arrow Connector 27">
            <a:extLst>
              <a:ext uri="{FF2B5EF4-FFF2-40B4-BE49-F238E27FC236}">
                <a16:creationId xmlns:a16="http://schemas.microsoft.com/office/drawing/2014/main" id="{428C7532-FA44-4968-824A-905A821A20F4}"/>
              </a:ext>
            </a:extLst>
          </p:cNvPr>
          <p:cNvCxnSpPr>
            <a:cxnSpLocks/>
          </p:cNvCxnSpPr>
          <p:nvPr/>
        </p:nvCxnSpPr>
        <p:spPr>
          <a:xfrm flipH="1">
            <a:off x="5236033" y="5984358"/>
            <a:ext cx="2065485" cy="429898"/>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F6C29E0-995C-4D3B-8ACD-A85B2CEC1B81}"/>
              </a:ext>
            </a:extLst>
          </p:cNvPr>
          <p:cNvSpPr txBox="1"/>
          <p:nvPr/>
        </p:nvSpPr>
        <p:spPr>
          <a:xfrm rot="20967063">
            <a:off x="5106419" y="5847855"/>
            <a:ext cx="2444199" cy="646331"/>
          </a:xfrm>
          <a:prstGeom prst="rect">
            <a:avLst/>
          </a:prstGeom>
          <a:noFill/>
        </p:spPr>
        <p:txBody>
          <a:bodyPr wrap="square" rtlCol="0">
            <a:spAutoFit/>
          </a:bodyPr>
          <a:lstStyle/>
          <a:p>
            <a:pPr algn="ctr"/>
            <a:r>
              <a:rPr lang="en-US" dirty="0" err="1"/>
              <a:t>seq</a:t>
            </a:r>
            <a:r>
              <a:rPr lang="en-US" dirty="0"/>
              <a:t>=99, ACK=125</a:t>
            </a:r>
          </a:p>
          <a:p>
            <a:pPr algn="ctr"/>
            <a:r>
              <a:rPr lang="en-US" dirty="0" err="1"/>
              <a:t>Données</a:t>
            </a:r>
            <a:endParaRPr lang="fr-FR" dirty="0"/>
          </a:p>
        </p:txBody>
      </p:sp>
      <p:cxnSp>
        <p:nvCxnSpPr>
          <p:cNvPr id="30" name="Straight Connector 29">
            <a:extLst>
              <a:ext uri="{FF2B5EF4-FFF2-40B4-BE49-F238E27FC236}">
                <a16:creationId xmlns:a16="http://schemas.microsoft.com/office/drawing/2014/main" id="{4E76EA9F-5983-4163-9FCE-315BD6A529A8}"/>
              </a:ext>
            </a:extLst>
          </p:cNvPr>
          <p:cNvCxnSpPr>
            <a:cxnSpLocks/>
          </p:cNvCxnSpPr>
          <p:nvPr/>
        </p:nvCxnSpPr>
        <p:spPr>
          <a:xfrm>
            <a:off x="8908459" y="3144983"/>
            <a:ext cx="0" cy="3255817"/>
          </a:xfrm>
          <a:prstGeom prst="line">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5CBE7B-0C1F-4100-A7E7-921AA72FBED8}"/>
              </a:ext>
            </a:extLst>
          </p:cNvPr>
          <p:cNvCxnSpPr>
            <a:cxnSpLocks/>
          </p:cNvCxnSpPr>
          <p:nvPr/>
        </p:nvCxnSpPr>
        <p:spPr>
          <a:xfrm>
            <a:off x="11305295" y="3144983"/>
            <a:ext cx="0" cy="3255817"/>
          </a:xfrm>
          <a:prstGeom prst="line">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FEE16A-0186-4D27-9841-47EDECE2809D}"/>
              </a:ext>
            </a:extLst>
          </p:cNvPr>
          <p:cNvCxnSpPr/>
          <p:nvPr/>
        </p:nvCxnSpPr>
        <p:spPr>
          <a:xfrm>
            <a:off x="8998513" y="3394362"/>
            <a:ext cx="2216728" cy="665018"/>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4E62353-7AE5-4FFB-BE8F-2EA9A5DA16B0}"/>
              </a:ext>
            </a:extLst>
          </p:cNvPr>
          <p:cNvSpPr txBox="1"/>
          <p:nvPr/>
        </p:nvSpPr>
        <p:spPr>
          <a:xfrm rot="992962">
            <a:off x="8963878" y="3380507"/>
            <a:ext cx="2258286" cy="646331"/>
          </a:xfrm>
          <a:prstGeom prst="rect">
            <a:avLst/>
          </a:prstGeom>
          <a:noFill/>
        </p:spPr>
        <p:txBody>
          <a:bodyPr wrap="square" rtlCol="0">
            <a:spAutoFit/>
          </a:bodyPr>
          <a:lstStyle/>
          <a:p>
            <a:pPr algn="ctr"/>
            <a:r>
              <a:rPr lang="en-US" dirty="0"/>
              <a:t>segment initial de</a:t>
            </a:r>
          </a:p>
          <a:p>
            <a:pPr algn="ctr"/>
            <a:r>
              <a:rPr lang="en-US" dirty="0" err="1"/>
              <a:t>fermeture</a:t>
            </a:r>
            <a:endParaRPr lang="fr-FR" dirty="0"/>
          </a:p>
        </p:txBody>
      </p:sp>
      <p:cxnSp>
        <p:nvCxnSpPr>
          <p:cNvPr id="34" name="Straight Arrow Connector 33">
            <a:extLst>
              <a:ext uri="{FF2B5EF4-FFF2-40B4-BE49-F238E27FC236}">
                <a16:creationId xmlns:a16="http://schemas.microsoft.com/office/drawing/2014/main" id="{67A8AE21-6B3B-4444-B02B-AAE67429A6F8}"/>
              </a:ext>
            </a:extLst>
          </p:cNvPr>
          <p:cNvCxnSpPr>
            <a:cxnSpLocks/>
          </p:cNvCxnSpPr>
          <p:nvPr/>
        </p:nvCxnSpPr>
        <p:spPr>
          <a:xfrm flipH="1">
            <a:off x="9119805" y="4404941"/>
            <a:ext cx="2033272" cy="859787"/>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7D0ABEE-09F9-43F5-8BE9-06B84F9AD992}"/>
              </a:ext>
            </a:extLst>
          </p:cNvPr>
          <p:cNvSpPr txBox="1"/>
          <p:nvPr/>
        </p:nvSpPr>
        <p:spPr>
          <a:xfrm rot="20199611">
            <a:off x="8974343" y="4500265"/>
            <a:ext cx="2444199" cy="646331"/>
          </a:xfrm>
          <a:prstGeom prst="rect">
            <a:avLst/>
          </a:prstGeom>
          <a:noFill/>
        </p:spPr>
        <p:txBody>
          <a:bodyPr wrap="square" rtlCol="0">
            <a:spAutoFit/>
          </a:bodyPr>
          <a:lstStyle/>
          <a:p>
            <a:pPr algn="ctr"/>
            <a:r>
              <a:rPr lang="en-US" dirty="0"/>
              <a:t>confirmation (ACK) + </a:t>
            </a:r>
            <a:r>
              <a:rPr lang="en-US" dirty="0" err="1"/>
              <a:t>fermeture</a:t>
            </a:r>
            <a:endParaRPr lang="fr-FR" dirty="0"/>
          </a:p>
        </p:txBody>
      </p:sp>
      <p:cxnSp>
        <p:nvCxnSpPr>
          <p:cNvPr id="36" name="Straight Arrow Connector 35">
            <a:extLst>
              <a:ext uri="{FF2B5EF4-FFF2-40B4-BE49-F238E27FC236}">
                <a16:creationId xmlns:a16="http://schemas.microsoft.com/office/drawing/2014/main" id="{90E578CD-A63E-4917-911A-F1D95D023313}"/>
              </a:ext>
            </a:extLst>
          </p:cNvPr>
          <p:cNvCxnSpPr/>
          <p:nvPr/>
        </p:nvCxnSpPr>
        <p:spPr>
          <a:xfrm>
            <a:off x="9012367" y="5624948"/>
            <a:ext cx="2216728" cy="665018"/>
          </a:xfrm>
          <a:prstGeom prst="straightConnector1">
            <a:avLst/>
          </a:prstGeom>
          <a:ln w="15875">
            <a:solidFill>
              <a:schemeClr val="tx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47EBE93-B2C3-4068-B915-A0612D615951}"/>
              </a:ext>
            </a:extLst>
          </p:cNvPr>
          <p:cNvSpPr txBox="1"/>
          <p:nvPr/>
        </p:nvSpPr>
        <p:spPr>
          <a:xfrm rot="992962">
            <a:off x="8843847" y="5619031"/>
            <a:ext cx="2494039" cy="369332"/>
          </a:xfrm>
          <a:prstGeom prst="rect">
            <a:avLst/>
          </a:prstGeom>
          <a:noFill/>
        </p:spPr>
        <p:txBody>
          <a:bodyPr wrap="square" rtlCol="0">
            <a:spAutoFit/>
          </a:bodyPr>
          <a:lstStyle/>
          <a:p>
            <a:pPr algn="ctr"/>
            <a:r>
              <a:rPr lang="en-US" dirty="0"/>
              <a:t>confirmation (ACK)</a:t>
            </a:r>
          </a:p>
        </p:txBody>
      </p:sp>
      <p:sp>
        <p:nvSpPr>
          <p:cNvPr id="38" name="TextBox 37">
            <a:extLst>
              <a:ext uri="{FF2B5EF4-FFF2-40B4-BE49-F238E27FC236}">
                <a16:creationId xmlns:a16="http://schemas.microsoft.com/office/drawing/2014/main" id="{BC66BC7F-D815-47DA-9958-EF259C509D49}"/>
              </a:ext>
            </a:extLst>
          </p:cNvPr>
          <p:cNvSpPr txBox="1"/>
          <p:nvPr/>
        </p:nvSpPr>
        <p:spPr>
          <a:xfrm>
            <a:off x="10452202" y="552819"/>
            <a:ext cx="714375" cy="600164"/>
          </a:xfrm>
          <a:prstGeom prst="rect">
            <a:avLst/>
          </a:prstGeom>
          <a:noFill/>
        </p:spPr>
        <p:txBody>
          <a:bodyPr wrap="square" rtlCol="0">
            <a:spAutoFit/>
          </a:bodyPr>
          <a:lstStyle/>
          <a:p>
            <a:r>
              <a:rPr lang="en-US" sz="3300" dirty="0"/>
              <a:t>58</a:t>
            </a:r>
            <a:endParaRPr lang="fr-FR" sz="3300" dirty="0"/>
          </a:p>
        </p:txBody>
      </p:sp>
    </p:spTree>
    <p:extLst>
      <p:ext uri="{BB962C8B-B14F-4D97-AF65-F5344CB8AC3E}">
        <p14:creationId xmlns:p14="http://schemas.microsoft.com/office/powerpoint/2010/main" val="574302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6874-933C-49C8-8DDE-4295C8DB492B}"/>
              </a:ext>
            </a:extLst>
          </p:cNvPr>
          <p:cNvSpPr>
            <a:spLocks noGrp="1"/>
          </p:cNvSpPr>
          <p:nvPr>
            <p:ph type="title"/>
          </p:nvPr>
        </p:nvSpPr>
        <p:spPr/>
        <p:txBody>
          <a:bodyPr/>
          <a:lstStyle/>
          <a:p>
            <a:r>
              <a:rPr lang="en-US" dirty="0"/>
              <a:t>Encapsulation</a:t>
            </a:r>
            <a:endParaRPr lang="fr-FR" dirty="0"/>
          </a:p>
        </p:txBody>
      </p:sp>
      <p:pic>
        <p:nvPicPr>
          <p:cNvPr id="4" name="Picture 3">
            <a:extLst>
              <a:ext uri="{FF2B5EF4-FFF2-40B4-BE49-F238E27FC236}">
                <a16:creationId xmlns:a16="http://schemas.microsoft.com/office/drawing/2014/main" id="{7C94362C-EE71-4279-A493-2F8AC9A6CC6E}"/>
              </a:ext>
            </a:extLst>
          </p:cNvPr>
          <p:cNvPicPr>
            <a:picLocks noChangeAspect="1"/>
          </p:cNvPicPr>
          <p:nvPr/>
        </p:nvPicPr>
        <p:blipFill>
          <a:blip r:embed="rId3"/>
          <a:stretch>
            <a:fillRect/>
          </a:stretch>
        </p:blipFill>
        <p:spPr>
          <a:xfrm>
            <a:off x="5585380" y="1764413"/>
            <a:ext cx="5834104" cy="1983832"/>
          </a:xfrm>
          <a:prstGeom prst="rect">
            <a:avLst/>
          </a:prstGeom>
        </p:spPr>
      </p:pic>
      <p:sp>
        <p:nvSpPr>
          <p:cNvPr id="5" name="Left Brace 4">
            <a:extLst>
              <a:ext uri="{FF2B5EF4-FFF2-40B4-BE49-F238E27FC236}">
                <a16:creationId xmlns:a16="http://schemas.microsoft.com/office/drawing/2014/main" id="{B99721D2-7C29-44FE-972D-48066C30EC17}"/>
              </a:ext>
            </a:extLst>
          </p:cNvPr>
          <p:cNvSpPr/>
          <p:nvPr/>
        </p:nvSpPr>
        <p:spPr>
          <a:xfrm rot="16200000">
            <a:off x="8380037" y="1046754"/>
            <a:ext cx="244788" cy="5834104"/>
          </a:xfrm>
          <a:prstGeom prst="leftBrace">
            <a:avLst/>
          </a:prstGeom>
          <a:ln w="19050">
            <a:solidFill>
              <a:srgbClr val="FFFF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6" name="Arrow: Left-Right 5">
            <a:extLst>
              <a:ext uri="{FF2B5EF4-FFF2-40B4-BE49-F238E27FC236}">
                <a16:creationId xmlns:a16="http://schemas.microsoft.com/office/drawing/2014/main" id="{03893079-DC7E-4511-BEA8-4FDAFADE7F88}"/>
              </a:ext>
            </a:extLst>
          </p:cNvPr>
          <p:cNvSpPr/>
          <p:nvPr/>
        </p:nvSpPr>
        <p:spPr>
          <a:xfrm rot="11749043">
            <a:off x="4677066" y="3294811"/>
            <a:ext cx="1409526" cy="247112"/>
          </a:xfrm>
          <a:prstGeom prst="leftRightArrow">
            <a:avLst/>
          </a:prstGeom>
          <a:solidFill>
            <a:srgbClr val="FF0000"/>
          </a:solidFill>
          <a:ln>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AB6ED77-DF54-44C5-AB9D-BE56BA108C2A}"/>
              </a:ext>
            </a:extLst>
          </p:cNvPr>
          <p:cNvPicPr>
            <a:picLocks noChangeAspect="1"/>
          </p:cNvPicPr>
          <p:nvPr/>
        </p:nvPicPr>
        <p:blipFill>
          <a:blip r:embed="rId4"/>
          <a:stretch>
            <a:fillRect/>
          </a:stretch>
        </p:blipFill>
        <p:spPr>
          <a:xfrm>
            <a:off x="3105927" y="4556344"/>
            <a:ext cx="7868456" cy="1848872"/>
          </a:xfrm>
          <a:prstGeom prst="rect">
            <a:avLst/>
          </a:prstGeom>
        </p:spPr>
      </p:pic>
      <p:pic>
        <p:nvPicPr>
          <p:cNvPr id="8" name="Content Placeholder 4">
            <a:extLst>
              <a:ext uri="{FF2B5EF4-FFF2-40B4-BE49-F238E27FC236}">
                <a16:creationId xmlns:a16="http://schemas.microsoft.com/office/drawing/2014/main" id="{202E879E-4E8F-483F-8B07-1B3AD843FC43}"/>
              </a:ext>
            </a:extLst>
          </p:cNvPr>
          <p:cNvPicPr>
            <a:picLocks noGrp="1" noChangeAspect="1"/>
          </p:cNvPicPr>
          <p:nvPr>
            <p:ph idx="1"/>
          </p:nvPr>
        </p:nvPicPr>
        <p:blipFill>
          <a:blip r:embed="rId5"/>
          <a:stretch>
            <a:fillRect/>
          </a:stretch>
        </p:blipFill>
        <p:spPr>
          <a:xfrm>
            <a:off x="770828" y="1874109"/>
            <a:ext cx="3899245" cy="2357560"/>
          </a:xfrm>
        </p:spPr>
      </p:pic>
      <p:sp>
        <p:nvSpPr>
          <p:cNvPr id="9" name="Arrow: Left-Right 8">
            <a:extLst>
              <a:ext uri="{FF2B5EF4-FFF2-40B4-BE49-F238E27FC236}">
                <a16:creationId xmlns:a16="http://schemas.microsoft.com/office/drawing/2014/main" id="{FB726F48-C6D4-4BDC-BFEB-341C6F36FB23}"/>
              </a:ext>
            </a:extLst>
          </p:cNvPr>
          <p:cNvSpPr/>
          <p:nvPr/>
        </p:nvSpPr>
        <p:spPr>
          <a:xfrm rot="17929147">
            <a:off x="1747083" y="4230139"/>
            <a:ext cx="887072" cy="263556"/>
          </a:xfrm>
          <a:prstGeom prst="leftRightArrow">
            <a:avLst/>
          </a:prstGeom>
          <a:solidFill>
            <a:srgbClr val="FF0000"/>
          </a:solidFill>
          <a:ln>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60A37784-D628-452A-9405-C1AFAF2E2779}"/>
              </a:ext>
            </a:extLst>
          </p:cNvPr>
          <p:cNvSpPr txBox="1"/>
          <p:nvPr/>
        </p:nvSpPr>
        <p:spPr>
          <a:xfrm>
            <a:off x="1385690" y="4839951"/>
            <a:ext cx="1302328" cy="369332"/>
          </a:xfrm>
          <a:prstGeom prst="rect">
            <a:avLst/>
          </a:prstGeom>
          <a:noFill/>
        </p:spPr>
        <p:txBody>
          <a:bodyPr wrap="square" rtlCol="0">
            <a:spAutoFit/>
          </a:bodyPr>
          <a:lstStyle/>
          <a:p>
            <a:r>
              <a:rPr lang="en-US" b="1" dirty="0">
                <a:solidFill>
                  <a:srgbClr val="FF0000"/>
                </a:solidFill>
                <a:highlight>
                  <a:srgbClr val="FFFF00"/>
                </a:highlight>
              </a:rPr>
              <a:t>Message</a:t>
            </a:r>
            <a:endParaRPr lang="fr-FR" b="1" dirty="0">
              <a:solidFill>
                <a:srgbClr val="FF0000"/>
              </a:solidFill>
              <a:highlight>
                <a:srgbClr val="FFFF00"/>
              </a:highlight>
            </a:endParaRPr>
          </a:p>
        </p:txBody>
      </p:sp>
      <p:sp>
        <p:nvSpPr>
          <p:cNvPr id="11" name="TextBox 10">
            <a:extLst>
              <a:ext uri="{FF2B5EF4-FFF2-40B4-BE49-F238E27FC236}">
                <a16:creationId xmlns:a16="http://schemas.microsoft.com/office/drawing/2014/main" id="{B332A6C8-30B2-473C-8095-6C7A3144F3AB}"/>
              </a:ext>
            </a:extLst>
          </p:cNvPr>
          <p:cNvSpPr txBox="1"/>
          <p:nvPr/>
        </p:nvSpPr>
        <p:spPr>
          <a:xfrm>
            <a:off x="10452202" y="552819"/>
            <a:ext cx="714375" cy="600164"/>
          </a:xfrm>
          <a:prstGeom prst="rect">
            <a:avLst/>
          </a:prstGeom>
          <a:noFill/>
        </p:spPr>
        <p:txBody>
          <a:bodyPr wrap="square" rtlCol="0">
            <a:spAutoFit/>
          </a:bodyPr>
          <a:lstStyle/>
          <a:p>
            <a:r>
              <a:rPr lang="en-US" sz="3300" dirty="0"/>
              <a:t>59</a:t>
            </a:r>
            <a:endParaRPr lang="fr-FR" sz="3300" dirty="0"/>
          </a:p>
        </p:txBody>
      </p:sp>
    </p:spTree>
    <p:extLst>
      <p:ext uri="{BB962C8B-B14F-4D97-AF65-F5344CB8AC3E}">
        <p14:creationId xmlns:p14="http://schemas.microsoft.com/office/powerpoint/2010/main" val="1340257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1E3-405A-4B1A-90E4-1C5D49CF1C91}"/>
              </a:ext>
            </a:extLst>
          </p:cNvPr>
          <p:cNvSpPr>
            <a:spLocks noGrp="1"/>
          </p:cNvSpPr>
          <p:nvPr>
            <p:ph type="title"/>
          </p:nvPr>
        </p:nvSpPr>
        <p:spPr/>
        <p:txBody>
          <a:bodyPr/>
          <a:lstStyle/>
          <a:p>
            <a:r>
              <a:rPr lang="en-US" dirty="0"/>
              <a:t>La </a:t>
            </a:r>
            <a:r>
              <a:rPr lang="en-US" dirty="0" err="1"/>
              <a:t>commande</a:t>
            </a:r>
            <a:r>
              <a:rPr lang="en-US" dirty="0"/>
              <a:t> ss</a:t>
            </a:r>
            <a:endParaRPr lang="fr-FR" dirty="0"/>
          </a:p>
        </p:txBody>
      </p:sp>
      <p:graphicFrame>
        <p:nvGraphicFramePr>
          <p:cNvPr id="6" name="Content Placeholder 2">
            <a:extLst>
              <a:ext uri="{FF2B5EF4-FFF2-40B4-BE49-F238E27FC236}">
                <a16:creationId xmlns:a16="http://schemas.microsoft.com/office/drawing/2014/main" id="{6C54A9B5-0661-EBF1-A0D7-F7E371EA7443}"/>
              </a:ext>
            </a:extLst>
          </p:cNvPr>
          <p:cNvGraphicFramePr>
            <a:graphicFrameLocks noGrp="1"/>
          </p:cNvGraphicFramePr>
          <p:nvPr>
            <p:ph idx="1"/>
            <p:extLst>
              <p:ext uri="{D42A27DB-BD31-4B8C-83A1-F6EECF244321}">
                <p14:modId xmlns:p14="http://schemas.microsoft.com/office/powerpoint/2010/main" val="3725690680"/>
              </p:ext>
            </p:extLst>
          </p:nvPr>
        </p:nvGraphicFramePr>
        <p:xfrm>
          <a:off x="1103312" y="2052918"/>
          <a:ext cx="9926638"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9723956-DFC6-42DB-9932-81F103EDD6F4}"/>
              </a:ext>
            </a:extLst>
          </p:cNvPr>
          <p:cNvSpPr txBox="1"/>
          <p:nvPr/>
        </p:nvSpPr>
        <p:spPr>
          <a:xfrm>
            <a:off x="10440669" y="542947"/>
            <a:ext cx="714375" cy="600164"/>
          </a:xfrm>
          <a:prstGeom prst="rect">
            <a:avLst/>
          </a:prstGeom>
          <a:noFill/>
        </p:spPr>
        <p:txBody>
          <a:bodyPr wrap="square" rtlCol="0">
            <a:spAutoFit/>
          </a:bodyPr>
          <a:lstStyle/>
          <a:p>
            <a:r>
              <a:rPr lang="en-US" sz="3300" dirty="0"/>
              <a:t>60</a:t>
            </a:r>
            <a:endParaRPr lang="fr-FR" sz="3300" dirty="0"/>
          </a:p>
        </p:txBody>
      </p:sp>
    </p:spTree>
    <p:extLst>
      <p:ext uri="{BB962C8B-B14F-4D97-AF65-F5344CB8AC3E}">
        <p14:creationId xmlns:p14="http://schemas.microsoft.com/office/powerpoint/2010/main" val="127305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22B1-AC7B-4F86-8100-2BF2E24EE7B3}"/>
              </a:ext>
            </a:extLst>
          </p:cNvPr>
          <p:cNvSpPr>
            <a:spLocks noGrp="1"/>
          </p:cNvSpPr>
          <p:nvPr>
            <p:ph type="title"/>
          </p:nvPr>
        </p:nvSpPr>
        <p:spPr/>
        <p:txBody>
          <a:bodyPr/>
          <a:lstStyle/>
          <a:p>
            <a:r>
              <a:rPr lang="en-US" dirty="0"/>
              <a:t>Les couches OSI</a:t>
            </a:r>
            <a:endParaRPr lang="fr-FR" dirty="0"/>
          </a:p>
        </p:txBody>
      </p:sp>
      <p:sp>
        <p:nvSpPr>
          <p:cNvPr id="3" name="Content Placeholder 2">
            <a:extLst>
              <a:ext uri="{FF2B5EF4-FFF2-40B4-BE49-F238E27FC236}">
                <a16:creationId xmlns:a16="http://schemas.microsoft.com/office/drawing/2014/main" id="{2D15632B-BC86-4D37-B116-556DD7EE896A}"/>
              </a:ext>
            </a:extLst>
          </p:cNvPr>
          <p:cNvSpPr>
            <a:spLocks noGrp="1"/>
          </p:cNvSpPr>
          <p:nvPr>
            <p:ph idx="1"/>
          </p:nvPr>
        </p:nvSpPr>
        <p:spPr/>
        <p:txBody>
          <a:bodyPr/>
          <a:lstStyle/>
          <a:p>
            <a:r>
              <a:rPr lang="en-US" dirty="0"/>
              <a:t>OSI = Open Systems Interconnection</a:t>
            </a:r>
          </a:p>
          <a:p>
            <a:r>
              <a:rPr lang="en-US" dirty="0"/>
              <a:t>Un </a:t>
            </a:r>
            <a:r>
              <a:rPr lang="en-US" dirty="0" err="1"/>
              <a:t>modèle</a:t>
            </a:r>
            <a:r>
              <a:rPr lang="en-US" dirty="0"/>
              <a:t> </a:t>
            </a:r>
            <a:r>
              <a:rPr lang="en-US" dirty="0" err="1"/>
              <a:t>d'abstraction</a:t>
            </a:r>
            <a:r>
              <a:rPr lang="en-US" dirty="0"/>
              <a:t>/ de communication </a:t>
            </a:r>
            <a:r>
              <a:rPr lang="en-US" dirty="0" err="1"/>
              <a:t>en</a:t>
            </a:r>
            <a:r>
              <a:rPr lang="en-US" dirty="0"/>
              <a:t> </a:t>
            </a:r>
            <a:r>
              <a:rPr lang="en-US" dirty="0" err="1"/>
              <a:t>réseau</a:t>
            </a:r>
            <a:r>
              <a:rPr lang="en-US" dirty="0"/>
              <a:t> :</a:t>
            </a:r>
          </a:p>
          <a:p>
            <a:pPr lvl="1">
              <a:buFont typeface="Wingdings" panose="05000000000000000000" pitchFamily="2" charset="2"/>
              <a:buChar char="v"/>
            </a:pPr>
            <a:r>
              <a:rPr lang="en-US" dirty="0" err="1"/>
              <a:t>décrit</a:t>
            </a:r>
            <a:r>
              <a:rPr lang="en-US" dirty="0"/>
              <a:t> </a:t>
            </a:r>
            <a:r>
              <a:rPr lang="en-US" dirty="0" err="1"/>
              <a:t>n'importe</a:t>
            </a:r>
            <a:r>
              <a:rPr lang="en-US" dirty="0"/>
              <a:t> quelle </a:t>
            </a:r>
            <a:r>
              <a:rPr lang="en-US" dirty="0" err="1"/>
              <a:t>réseau</a:t>
            </a:r>
            <a:r>
              <a:rPr lang="en-US" dirty="0"/>
              <a:t>, y </a:t>
            </a:r>
            <a:r>
              <a:rPr lang="en-US" dirty="0" err="1"/>
              <a:t>compris</a:t>
            </a:r>
            <a:r>
              <a:rPr lang="en-US" dirty="0"/>
              <a:t> les </a:t>
            </a:r>
            <a:r>
              <a:rPr lang="en-US" dirty="0" err="1"/>
              <a:t>réseaux</a:t>
            </a:r>
            <a:r>
              <a:rPr lang="en-US" dirty="0"/>
              <a:t> </a:t>
            </a:r>
            <a:r>
              <a:rPr lang="en-US" dirty="0" err="1"/>
              <a:t>informatiques</a:t>
            </a:r>
            <a:endParaRPr lang="en-US" dirty="0"/>
          </a:p>
          <a:p>
            <a:endParaRPr lang="en-US" dirty="0"/>
          </a:p>
          <a:p>
            <a:r>
              <a:rPr lang="en-US" dirty="0"/>
              <a:t>7 couches </a:t>
            </a:r>
            <a:r>
              <a:rPr lang="en-US" dirty="0" err="1"/>
              <a:t>independentes</a:t>
            </a:r>
            <a:r>
              <a:rPr lang="en-US" dirty="0"/>
              <a:t> :</a:t>
            </a:r>
          </a:p>
          <a:p>
            <a:pPr lvl="1">
              <a:buFont typeface="Wingdings" panose="05000000000000000000" pitchFamily="2" charset="2"/>
              <a:buChar char="v"/>
            </a:pPr>
            <a:r>
              <a:rPr lang="en-US" dirty="0"/>
              <a:t>Les couches basses – </a:t>
            </a:r>
            <a:r>
              <a:rPr lang="en-US" dirty="0" err="1"/>
              <a:t>vers</a:t>
            </a:r>
            <a:r>
              <a:rPr lang="en-US" dirty="0"/>
              <a:t> le medium physique </a:t>
            </a:r>
          </a:p>
          <a:p>
            <a:pPr lvl="1">
              <a:buFont typeface="Wingdings" panose="05000000000000000000" pitchFamily="2" charset="2"/>
              <a:buChar char="v"/>
            </a:pPr>
            <a:r>
              <a:rPr lang="en-US" dirty="0"/>
              <a:t>Les couches </a:t>
            </a:r>
            <a:r>
              <a:rPr lang="en-US" dirty="0" err="1"/>
              <a:t>hautes</a:t>
            </a:r>
            <a:r>
              <a:rPr lang="en-US" dirty="0"/>
              <a:t> – </a:t>
            </a:r>
            <a:r>
              <a:rPr lang="en-US" dirty="0" err="1"/>
              <a:t>vers</a:t>
            </a:r>
            <a:r>
              <a:rPr lang="en-US" dirty="0"/>
              <a:t> </a:t>
            </a:r>
            <a:r>
              <a:rPr lang="en-US" dirty="0" err="1"/>
              <a:t>l'application</a:t>
            </a:r>
            <a:endParaRPr lang="en-US" dirty="0"/>
          </a:p>
          <a:p>
            <a:pPr lvl="1">
              <a:buFont typeface="Wingdings" panose="05000000000000000000" pitchFamily="2" charset="2"/>
              <a:buChar char="v"/>
            </a:pPr>
            <a:r>
              <a:rPr lang="en-US" dirty="0" err="1"/>
              <a:t>Chaque</a:t>
            </a:r>
            <a:r>
              <a:rPr lang="en-US" dirty="0"/>
              <a:t> </a:t>
            </a:r>
            <a:r>
              <a:rPr lang="en-US" dirty="0" err="1"/>
              <a:t>couche</a:t>
            </a:r>
            <a:r>
              <a:rPr lang="en-US" dirty="0"/>
              <a:t> a un </a:t>
            </a:r>
            <a:r>
              <a:rPr lang="en-US" dirty="0" err="1"/>
              <a:t>rôle</a:t>
            </a:r>
            <a:r>
              <a:rPr lang="en-US" dirty="0"/>
              <a:t> </a:t>
            </a:r>
            <a:r>
              <a:rPr lang="en-US" dirty="0" err="1"/>
              <a:t>bien</a:t>
            </a:r>
            <a:r>
              <a:rPr lang="en-US" dirty="0"/>
              <a:t> </a:t>
            </a:r>
            <a:r>
              <a:rPr lang="en-US" dirty="0" err="1"/>
              <a:t>défini</a:t>
            </a:r>
            <a:r>
              <a:rPr lang="en-US" dirty="0"/>
              <a:t> </a:t>
            </a:r>
          </a:p>
          <a:p>
            <a:pPr lvl="1">
              <a:buFont typeface="Wingdings" panose="05000000000000000000" pitchFamily="2" charset="2"/>
              <a:buChar char="v"/>
            </a:pPr>
            <a:r>
              <a:rPr lang="en-US" dirty="0"/>
              <a:t>Le </a:t>
            </a:r>
            <a:r>
              <a:rPr lang="en-US" dirty="0" err="1"/>
              <a:t>fonctionnement</a:t>
            </a:r>
            <a:r>
              <a:rPr lang="en-US" dirty="0"/>
              <a:t> </a:t>
            </a:r>
            <a:r>
              <a:rPr lang="en-US" dirty="0" err="1"/>
              <a:t>d'une</a:t>
            </a:r>
            <a:r>
              <a:rPr lang="en-US" dirty="0"/>
              <a:t> </a:t>
            </a:r>
            <a:r>
              <a:rPr lang="en-US" dirty="0" err="1"/>
              <a:t>couche</a:t>
            </a:r>
            <a:r>
              <a:rPr lang="en-US" dirty="0"/>
              <a:t> ne </a:t>
            </a:r>
            <a:r>
              <a:rPr lang="en-US" dirty="0" err="1"/>
              <a:t>dépend</a:t>
            </a:r>
            <a:r>
              <a:rPr lang="en-US" dirty="0"/>
              <a:t> pas du tout de la structure des couches </a:t>
            </a:r>
            <a:r>
              <a:rPr lang="en-US" dirty="0" err="1"/>
              <a:t>inférieures</a:t>
            </a:r>
            <a:r>
              <a:rPr lang="en-US" dirty="0"/>
              <a:t>/</a:t>
            </a:r>
            <a:r>
              <a:rPr lang="en-US" dirty="0" err="1"/>
              <a:t>supérieures</a:t>
            </a:r>
            <a:r>
              <a:rPr lang="en-US" dirty="0"/>
              <a:t> </a:t>
            </a:r>
          </a:p>
          <a:p>
            <a:endParaRPr lang="en-US" dirty="0"/>
          </a:p>
        </p:txBody>
      </p:sp>
      <p:sp>
        <p:nvSpPr>
          <p:cNvPr id="5" name="TextBox 4">
            <a:extLst>
              <a:ext uri="{FF2B5EF4-FFF2-40B4-BE49-F238E27FC236}">
                <a16:creationId xmlns:a16="http://schemas.microsoft.com/office/drawing/2014/main" id="{72929E6D-A069-4851-B9CC-EB21B21A958A}"/>
              </a:ext>
            </a:extLst>
          </p:cNvPr>
          <p:cNvSpPr txBox="1"/>
          <p:nvPr/>
        </p:nvSpPr>
        <p:spPr>
          <a:xfrm>
            <a:off x="10572749" y="542947"/>
            <a:ext cx="714375" cy="600164"/>
          </a:xfrm>
          <a:prstGeom prst="rect">
            <a:avLst/>
          </a:prstGeom>
          <a:noFill/>
        </p:spPr>
        <p:txBody>
          <a:bodyPr wrap="square" rtlCol="0">
            <a:spAutoFit/>
          </a:bodyPr>
          <a:lstStyle/>
          <a:p>
            <a:r>
              <a:rPr lang="en-US" sz="3300" dirty="0"/>
              <a:t>7</a:t>
            </a:r>
            <a:endParaRPr lang="fr-FR" sz="3300" dirty="0"/>
          </a:p>
        </p:txBody>
      </p:sp>
    </p:spTree>
    <p:extLst>
      <p:ext uri="{BB962C8B-B14F-4D97-AF65-F5344CB8AC3E}">
        <p14:creationId xmlns:p14="http://schemas.microsoft.com/office/powerpoint/2010/main" val="8467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922F-2C23-40DD-BB8D-C6155A443694}"/>
              </a:ext>
            </a:extLst>
          </p:cNvPr>
          <p:cNvSpPr>
            <a:spLocks noGrp="1"/>
          </p:cNvSpPr>
          <p:nvPr>
            <p:ph type="title"/>
          </p:nvPr>
        </p:nvSpPr>
        <p:spPr/>
        <p:txBody>
          <a:bodyPr/>
          <a:lstStyle/>
          <a:p>
            <a:r>
              <a:rPr lang="en-US" dirty="0" err="1"/>
              <a:t>L'encapsulation</a:t>
            </a:r>
            <a:endParaRPr lang="fr-FR" dirty="0"/>
          </a:p>
        </p:txBody>
      </p:sp>
      <p:sp>
        <p:nvSpPr>
          <p:cNvPr id="3" name="Content Placeholder 2">
            <a:extLst>
              <a:ext uri="{FF2B5EF4-FFF2-40B4-BE49-F238E27FC236}">
                <a16:creationId xmlns:a16="http://schemas.microsoft.com/office/drawing/2014/main" id="{53108753-93BE-4B2E-930C-5347A5745A60}"/>
              </a:ext>
            </a:extLst>
          </p:cNvPr>
          <p:cNvSpPr>
            <a:spLocks noGrp="1"/>
          </p:cNvSpPr>
          <p:nvPr>
            <p:ph idx="1"/>
          </p:nvPr>
        </p:nvSpPr>
        <p:spPr>
          <a:xfrm>
            <a:off x="1103312" y="2052918"/>
            <a:ext cx="10051732" cy="4195481"/>
          </a:xfrm>
        </p:spPr>
        <p:txBody>
          <a:bodyPr/>
          <a:lstStyle/>
          <a:p>
            <a:r>
              <a:rPr lang="en-US" dirty="0" err="1"/>
              <a:t>En</a:t>
            </a:r>
            <a:r>
              <a:rPr lang="en-US" dirty="0"/>
              <a:t> </a:t>
            </a:r>
            <a:r>
              <a:rPr lang="en-US" dirty="0" err="1"/>
              <a:t>réseau</a:t>
            </a:r>
            <a:r>
              <a:rPr lang="en-US" dirty="0"/>
              <a:t>, </a:t>
            </a:r>
            <a:r>
              <a:rPr lang="en-US" dirty="0" err="1"/>
              <a:t>chaque</a:t>
            </a:r>
            <a:r>
              <a:rPr lang="en-US" dirty="0"/>
              <a:t> </a:t>
            </a:r>
            <a:r>
              <a:rPr lang="en-US" dirty="0" err="1"/>
              <a:t>couche</a:t>
            </a:r>
            <a:r>
              <a:rPr lang="en-US" dirty="0"/>
              <a:t> </a:t>
            </a:r>
            <a:r>
              <a:rPr lang="en-US" dirty="0" err="1"/>
              <a:t>doit</a:t>
            </a:r>
            <a:r>
              <a:rPr lang="en-US" dirty="0"/>
              <a:t> </a:t>
            </a:r>
            <a:r>
              <a:rPr lang="en-US" dirty="0" err="1"/>
              <a:t>être</a:t>
            </a:r>
            <a:r>
              <a:rPr lang="en-US" dirty="0"/>
              <a:t> </a:t>
            </a:r>
            <a:r>
              <a:rPr lang="en-US" dirty="0" err="1"/>
              <a:t>indépendente</a:t>
            </a:r>
            <a:r>
              <a:rPr lang="en-US" dirty="0"/>
              <a:t> de </a:t>
            </a:r>
            <a:r>
              <a:rPr lang="en-US" dirty="0" err="1"/>
              <a:t>l'autre</a:t>
            </a:r>
            <a:endParaRPr lang="en-US" dirty="0"/>
          </a:p>
          <a:p>
            <a:r>
              <a:rPr lang="en-US" dirty="0"/>
              <a:t>Le </a:t>
            </a:r>
            <a:r>
              <a:rPr lang="en-US" dirty="0" err="1"/>
              <a:t>traitement</a:t>
            </a:r>
            <a:r>
              <a:rPr lang="en-US" dirty="0"/>
              <a:t> des messages à </a:t>
            </a:r>
            <a:r>
              <a:rPr lang="en-US" dirty="0" err="1"/>
              <a:t>l'envoi</a:t>
            </a:r>
            <a:r>
              <a:rPr lang="en-US" dirty="0"/>
              <a:t>/reception </a:t>
            </a:r>
            <a:r>
              <a:rPr lang="en-US" dirty="0" err="1"/>
              <a:t>est</a:t>
            </a:r>
            <a:r>
              <a:rPr lang="en-US" dirty="0"/>
              <a:t> fait </a:t>
            </a:r>
            <a:r>
              <a:rPr lang="en-US" dirty="0" err="1"/>
              <a:t>couche</a:t>
            </a:r>
            <a:r>
              <a:rPr lang="en-US" dirty="0"/>
              <a:t> par </a:t>
            </a:r>
            <a:r>
              <a:rPr lang="en-US" dirty="0" err="1"/>
              <a:t>couche</a:t>
            </a:r>
            <a:endParaRPr lang="en-US" dirty="0"/>
          </a:p>
          <a:p>
            <a:r>
              <a:rPr lang="en-US" dirty="0" err="1"/>
              <a:t>Cela</a:t>
            </a:r>
            <a:r>
              <a:rPr lang="en-US" dirty="0"/>
              <a:t> </a:t>
            </a:r>
            <a:r>
              <a:rPr lang="en-US" dirty="0" err="1"/>
              <a:t>s'appelle</a:t>
            </a:r>
            <a:r>
              <a:rPr lang="en-US" dirty="0"/>
              <a:t> </a:t>
            </a:r>
            <a:r>
              <a:rPr lang="en-US" b="1" dirty="0" err="1">
                <a:solidFill>
                  <a:srgbClr val="FFFF00"/>
                </a:solidFill>
              </a:rPr>
              <a:t>l'encapsulation</a:t>
            </a:r>
            <a:r>
              <a:rPr lang="en-US" b="1" dirty="0">
                <a:solidFill>
                  <a:srgbClr val="FFFF00"/>
                </a:solidFill>
              </a:rPr>
              <a:t>/decapsulation</a:t>
            </a:r>
            <a:r>
              <a:rPr lang="en-US" dirty="0"/>
              <a:t> du message </a:t>
            </a:r>
          </a:p>
          <a:p>
            <a:endParaRPr lang="fr-FR" dirty="0"/>
          </a:p>
        </p:txBody>
      </p:sp>
      <p:pic>
        <p:nvPicPr>
          <p:cNvPr id="4" name="Content Placeholder 6">
            <a:extLst>
              <a:ext uri="{FF2B5EF4-FFF2-40B4-BE49-F238E27FC236}">
                <a16:creationId xmlns:a16="http://schemas.microsoft.com/office/drawing/2014/main" id="{C07BAA8A-0841-441F-87E4-82ADDCFEF165}"/>
              </a:ext>
            </a:extLst>
          </p:cNvPr>
          <p:cNvPicPr>
            <a:picLocks noChangeAspect="1"/>
          </p:cNvPicPr>
          <p:nvPr/>
        </p:nvPicPr>
        <p:blipFill>
          <a:blip r:embed="rId2"/>
          <a:stretch>
            <a:fillRect/>
          </a:stretch>
        </p:blipFill>
        <p:spPr>
          <a:xfrm>
            <a:off x="3877310" y="3510694"/>
            <a:ext cx="4398838" cy="310473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B7C914-84CB-43ED-A89C-DC3B970041F8}"/>
                  </a:ext>
                </a:extLst>
              </p:cNvPr>
              <p:cNvSpPr txBox="1"/>
              <p:nvPr/>
            </p:nvSpPr>
            <p:spPr>
              <a:xfrm>
                <a:off x="1762760" y="4247000"/>
                <a:ext cx="2286000" cy="369332"/>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7</m:t>
                        </m:r>
                      </m:sub>
                    </m:sSub>
                  </m:oMath>
                </a14:m>
                <a:r>
                  <a:rPr lang="en-US" dirty="0"/>
                  <a:t> = message</a:t>
                </a:r>
                <a:endParaRPr lang="fr-FR" dirty="0"/>
              </a:p>
            </p:txBody>
          </p:sp>
        </mc:Choice>
        <mc:Fallback xmlns="">
          <p:sp>
            <p:nvSpPr>
              <p:cNvPr id="5" name="TextBox 4">
                <a:extLst>
                  <a:ext uri="{FF2B5EF4-FFF2-40B4-BE49-F238E27FC236}">
                    <a16:creationId xmlns:a16="http://schemas.microsoft.com/office/drawing/2014/main" id="{4FB7C914-84CB-43ED-A89C-DC3B970041F8}"/>
                  </a:ext>
                </a:extLst>
              </p:cNvPr>
              <p:cNvSpPr txBox="1">
                <a:spLocks noRot="1" noChangeAspect="1" noMove="1" noResize="1" noEditPoints="1" noAdjustHandles="1" noChangeArrowheads="1" noChangeShapeType="1" noTextEdit="1"/>
              </p:cNvSpPr>
              <p:nvPr/>
            </p:nvSpPr>
            <p:spPr>
              <a:xfrm>
                <a:off x="1762760" y="4247000"/>
                <a:ext cx="2286000" cy="369332"/>
              </a:xfrm>
              <a:prstGeom prst="rect">
                <a:avLst/>
              </a:prstGeom>
              <a:blipFill>
                <a:blip r:embed="rId3"/>
                <a:stretch>
                  <a:fillRect t="-10000"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C1F44F-06C6-4228-B544-7D74FF2AD869}"/>
                  </a:ext>
                </a:extLst>
              </p:cNvPr>
              <p:cNvSpPr txBox="1"/>
              <p:nvPr/>
            </p:nvSpPr>
            <p:spPr>
              <a:xfrm>
                <a:off x="1362710" y="4616332"/>
                <a:ext cx="2657475"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6</m:t>
                        </m:r>
                      </m:sub>
                    </m:sSub>
                    <m:r>
                      <a:rPr lang="en-US" i="1">
                        <a:latin typeface="Cambria Math" panose="02040503050406030204" pitchFamily="18" charset="0"/>
                      </a:rPr>
                      <m:t> </m:t>
                    </m:r>
                  </m:oMath>
                </a14:m>
                <a:r>
                  <a:rPr lang="en-US" dirty="0"/>
                  <a:t> = Traitement(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7</m:t>
                        </m:r>
                      </m:sub>
                    </m:sSub>
                  </m:oMath>
                </a14:m>
                <a:r>
                  <a:rPr lang="en-US" dirty="0"/>
                  <a:t>)</a:t>
                </a:r>
                <a:endParaRPr lang="fr-FR" dirty="0"/>
              </a:p>
            </p:txBody>
          </p:sp>
        </mc:Choice>
        <mc:Fallback xmlns="">
          <p:sp>
            <p:nvSpPr>
              <p:cNvPr id="6" name="TextBox 5">
                <a:extLst>
                  <a:ext uri="{FF2B5EF4-FFF2-40B4-BE49-F238E27FC236}">
                    <a16:creationId xmlns:a16="http://schemas.microsoft.com/office/drawing/2014/main" id="{A9C1F44F-06C6-4228-B544-7D74FF2AD869}"/>
                  </a:ext>
                </a:extLst>
              </p:cNvPr>
              <p:cNvSpPr txBox="1">
                <a:spLocks noRot="1" noChangeAspect="1" noMove="1" noResize="1" noEditPoints="1" noAdjustHandles="1" noChangeArrowheads="1" noChangeShapeType="1" noTextEdit="1"/>
              </p:cNvSpPr>
              <p:nvPr/>
            </p:nvSpPr>
            <p:spPr>
              <a:xfrm>
                <a:off x="1362710" y="4616332"/>
                <a:ext cx="2657475" cy="369332"/>
              </a:xfrm>
              <a:prstGeom prst="rect">
                <a:avLst/>
              </a:prstGeom>
              <a:blipFill>
                <a:blip r:embed="rId4"/>
                <a:stretch>
                  <a:fillRect t="-81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B12820-10BE-44AD-9650-6A0EE214DF13}"/>
                  </a:ext>
                </a:extLst>
              </p:cNvPr>
              <p:cNvSpPr txBox="1"/>
              <p:nvPr/>
            </p:nvSpPr>
            <p:spPr>
              <a:xfrm>
                <a:off x="1362710" y="4913750"/>
                <a:ext cx="2657475"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5</m:t>
                        </m:r>
                      </m:sub>
                    </m:sSub>
                    <m:r>
                      <a:rPr lang="en-US" i="1">
                        <a:latin typeface="Cambria Math" panose="02040503050406030204" pitchFamily="18" charset="0"/>
                      </a:rPr>
                      <m:t> </m:t>
                    </m:r>
                  </m:oMath>
                </a14:m>
                <a:r>
                  <a:rPr lang="en-US" dirty="0"/>
                  <a:t> = Traitement(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6</m:t>
                        </m:r>
                      </m:sub>
                    </m:sSub>
                  </m:oMath>
                </a14:m>
                <a:r>
                  <a:rPr lang="en-US" dirty="0"/>
                  <a:t>)</a:t>
                </a:r>
                <a:endParaRPr lang="fr-FR" dirty="0"/>
              </a:p>
            </p:txBody>
          </p:sp>
        </mc:Choice>
        <mc:Fallback xmlns="">
          <p:sp>
            <p:nvSpPr>
              <p:cNvPr id="7" name="TextBox 6">
                <a:extLst>
                  <a:ext uri="{FF2B5EF4-FFF2-40B4-BE49-F238E27FC236}">
                    <a16:creationId xmlns:a16="http://schemas.microsoft.com/office/drawing/2014/main" id="{6DB12820-10BE-44AD-9650-6A0EE214DF13}"/>
                  </a:ext>
                </a:extLst>
              </p:cNvPr>
              <p:cNvSpPr txBox="1">
                <a:spLocks noRot="1" noChangeAspect="1" noMove="1" noResize="1" noEditPoints="1" noAdjustHandles="1" noChangeArrowheads="1" noChangeShapeType="1" noTextEdit="1"/>
              </p:cNvSpPr>
              <p:nvPr/>
            </p:nvSpPr>
            <p:spPr>
              <a:xfrm>
                <a:off x="1362710" y="4913750"/>
                <a:ext cx="2657475" cy="369332"/>
              </a:xfrm>
              <a:prstGeom prst="rect">
                <a:avLst/>
              </a:prstGeom>
              <a:blipFill>
                <a:blip r:embed="rId5"/>
                <a:stretch>
                  <a:fillRect t="-81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748DFA-64A7-43F2-89CF-F3DF5D4D4898}"/>
                  </a:ext>
                </a:extLst>
              </p:cNvPr>
              <p:cNvSpPr txBox="1"/>
              <p:nvPr/>
            </p:nvSpPr>
            <p:spPr>
              <a:xfrm>
                <a:off x="1734185" y="5504300"/>
                <a:ext cx="2286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fr-FR" dirty="0"/>
              </a:p>
            </p:txBody>
          </p:sp>
        </mc:Choice>
        <mc:Fallback xmlns="">
          <p:sp>
            <p:nvSpPr>
              <p:cNvPr id="8" name="TextBox 7">
                <a:extLst>
                  <a:ext uri="{FF2B5EF4-FFF2-40B4-BE49-F238E27FC236}">
                    <a16:creationId xmlns:a16="http://schemas.microsoft.com/office/drawing/2014/main" id="{90748DFA-64A7-43F2-89CF-F3DF5D4D4898}"/>
                  </a:ext>
                </a:extLst>
              </p:cNvPr>
              <p:cNvSpPr txBox="1">
                <a:spLocks noRot="1" noChangeAspect="1" noMove="1" noResize="1" noEditPoints="1" noAdjustHandles="1" noChangeArrowheads="1" noChangeShapeType="1" noTextEdit="1"/>
              </p:cNvSpPr>
              <p:nvPr/>
            </p:nvSpPr>
            <p:spPr>
              <a:xfrm>
                <a:off x="1734185" y="5504300"/>
                <a:ext cx="228600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6F43DE3-918D-4037-92A1-17BF705A7AD9}"/>
                  </a:ext>
                </a:extLst>
              </p:cNvPr>
              <p:cNvSpPr txBox="1"/>
              <p:nvPr/>
            </p:nvSpPr>
            <p:spPr>
              <a:xfrm>
                <a:off x="1362710" y="6113900"/>
                <a:ext cx="2657475"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r>
                      <a:rPr lang="en-US" i="1">
                        <a:latin typeface="Cambria Math" panose="02040503050406030204" pitchFamily="18" charset="0"/>
                      </a:rPr>
                      <m:t> </m:t>
                    </m:r>
                  </m:oMath>
                </a14:m>
                <a:r>
                  <a:rPr lang="en-US" dirty="0"/>
                  <a:t> = Traitement(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oMath>
                </a14:m>
                <a:r>
                  <a:rPr lang="en-US" dirty="0"/>
                  <a:t>)</a:t>
                </a:r>
                <a:endParaRPr lang="fr-FR" dirty="0"/>
              </a:p>
            </p:txBody>
          </p:sp>
        </mc:Choice>
        <mc:Fallback xmlns="">
          <p:sp>
            <p:nvSpPr>
              <p:cNvPr id="9" name="TextBox 8">
                <a:extLst>
                  <a:ext uri="{FF2B5EF4-FFF2-40B4-BE49-F238E27FC236}">
                    <a16:creationId xmlns:a16="http://schemas.microsoft.com/office/drawing/2014/main" id="{46F43DE3-918D-4037-92A1-17BF705A7AD9}"/>
                  </a:ext>
                </a:extLst>
              </p:cNvPr>
              <p:cNvSpPr txBox="1">
                <a:spLocks noRot="1" noChangeAspect="1" noMove="1" noResize="1" noEditPoints="1" noAdjustHandles="1" noChangeArrowheads="1" noChangeShapeType="1" noTextEdit="1"/>
              </p:cNvSpPr>
              <p:nvPr/>
            </p:nvSpPr>
            <p:spPr>
              <a:xfrm>
                <a:off x="1362710" y="6113900"/>
                <a:ext cx="2657475" cy="369332"/>
              </a:xfrm>
              <a:prstGeom prst="rect">
                <a:avLst/>
              </a:prstGeom>
              <a:blipFill>
                <a:blip r:embed="rId7"/>
                <a:stretch>
                  <a:fillRect t="-9836" b="-24590"/>
                </a:stretch>
              </a:blipFill>
            </p:spPr>
            <p:txBody>
              <a:bodyPr/>
              <a:lstStyle/>
              <a:p>
                <a:r>
                  <a:rPr lang="fr-FR">
                    <a:noFill/>
                  </a:rPr>
                  <a:t> </a:t>
                </a:r>
              </a:p>
            </p:txBody>
          </p:sp>
        </mc:Fallback>
      </mc:AlternateContent>
      <p:sp>
        <p:nvSpPr>
          <p:cNvPr id="10" name="TextBox 9">
            <a:extLst>
              <a:ext uri="{FF2B5EF4-FFF2-40B4-BE49-F238E27FC236}">
                <a16:creationId xmlns:a16="http://schemas.microsoft.com/office/drawing/2014/main" id="{8699B9FD-09E2-43F9-B307-D75F47FB00E1}"/>
              </a:ext>
            </a:extLst>
          </p:cNvPr>
          <p:cNvSpPr txBox="1"/>
          <p:nvPr/>
        </p:nvSpPr>
        <p:spPr>
          <a:xfrm>
            <a:off x="1287144" y="3540602"/>
            <a:ext cx="2286000" cy="369332"/>
          </a:xfrm>
          <a:prstGeom prst="rect">
            <a:avLst/>
          </a:prstGeom>
          <a:solidFill>
            <a:srgbClr val="FFFF00"/>
          </a:solidFill>
        </p:spPr>
        <p:txBody>
          <a:bodyPr wrap="square" rtlCol="0">
            <a:spAutoFit/>
          </a:bodyPr>
          <a:lstStyle/>
          <a:p>
            <a:pPr algn="ctr"/>
            <a:r>
              <a:rPr lang="en-US" b="1" dirty="0">
                <a:solidFill>
                  <a:srgbClr val="FF0000"/>
                </a:solidFill>
              </a:rPr>
              <a:t>Envoi</a:t>
            </a:r>
            <a:endParaRPr lang="fr-FR" b="1" dirty="0">
              <a:solidFill>
                <a:srgbClr val="FF0000"/>
              </a:solidFill>
            </a:endParaRPr>
          </a:p>
        </p:txBody>
      </p:sp>
      <p:sp>
        <p:nvSpPr>
          <p:cNvPr id="11" name="Arrow: Down 10">
            <a:extLst>
              <a:ext uri="{FF2B5EF4-FFF2-40B4-BE49-F238E27FC236}">
                <a16:creationId xmlns:a16="http://schemas.microsoft.com/office/drawing/2014/main" id="{8F208259-0381-4469-80C1-D9CF0A953251}"/>
              </a:ext>
            </a:extLst>
          </p:cNvPr>
          <p:cNvSpPr/>
          <p:nvPr/>
        </p:nvSpPr>
        <p:spPr>
          <a:xfrm>
            <a:off x="931386" y="4150658"/>
            <a:ext cx="335280" cy="219979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A92F3F82-2F7D-48A6-8FDB-4A1181460E72}"/>
              </a:ext>
            </a:extLst>
          </p:cNvPr>
          <p:cNvSpPr txBox="1"/>
          <p:nvPr/>
        </p:nvSpPr>
        <p:spPr>
          <a:xfrm>
            <a:off x="8886824" y="3540602"/>
            <a:ext cx="2286000" cy="369332"/>
          </a:xfrm>
          <a:prstGeom prst="rect">
            <a:avLst/>
          </a:prstGeom>
          <a:solidFill>
            <a:srgbClr val="FFFF00"/>
          </a:solidFill>
        </p:spPr>
        <p:txBody>
          <a:bodyPr wrap="square" rtlCol="0">
            <a:spAutoFit/>
          </a:bodyPr>
          <a:lstStyle/>
          <a:p>
            <a:pPr algn="ctr"/>
            <a:r>
              <a:rPr lang="en-US" b="1" dirty="0" err="1">
                <a:solidFill>
                  <a:srgbClr val="FF0000"/>
                </a:solidFill>
              </a:rPr>
              <a:t>Réception</a:t>
            </a:r>
            <a:endParaRPr lang="fr-FR" b="1" dirty="0">
              <a:solidFill>
                <a:srgbClr val="FF0000"/>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CE65635-A0AB-46B2-AD2E-832EFAB4FC7B}"/>
                  </a:ext>
                </a:extLst>
              </p:cNvPr>
              <p:cNvSpPr txBox="1"/>
              <p:nvPr/>
            </p:nvSpPr>
            <p:spPr>
              <a:xfrm>
                <a:off x="8688070" y="4629270"/>
                <a:ext cx="2657475"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6</m:t>
                        </m:r>
                      </m:sub>
                    </m:sSub>
                    <m:r>
                      <a:rPr lang="en-US" i="1">
                        <a:latin typeface="Cambria Math" panose="02040503050406030204" pitchFamily="18" charset="0"/>
                      </a:rPr>
                      <m:t> </m:t>
                    </m:r>
                  </m:oMath>
                </a14:m>
                <a:r>
                  <a:rPr lang="en-US" dirty="0"/>
                  <a:t> = Traitement(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5</m:t>
                        </m:r>
                      </m:sub>
                    </m:sSub>
                  </m:oMath>
                </a14:m>
                <a:r>
                  <a:rPr lang="en-US" dirty="0"/>
                  <a:t>)</a:t>
                </a:r>
                <a:endParaRPr lang="fr-FR" dirty="0"/>
              </a:p>
            </p:txBody>
          </p:sp>
        </mc:Choice>
        <mc:Fallback xmlns="">
          <p:sp>
            <p:nvSpPr>
              <p:cNvPr id="14" name="TextBox 13">
                <a:extLst>
                  <a:ext uri="{FF2B5EF4-FFF2-40B4-BE49-F238E27FC236}">
                    <a16:creationId xmlns:a16="http://schemas.microsoft.com/office/drawing/2014/main" id="{ECE65635-A0AB-46B2-AD2E-832EFAB4FC7B}"/>
                  </a:ext>
                </a:extLst>
              </p:cNvPr>
              <p:cNvSpPr txBox="1">
                <a:spLocks noRot="1" noChangeAspect="1" noMove="1" noResize="1" noEditPoints="1" noAdjustHandles="1" noChangeArrowheads="1" noChangeShapeType="1" noTextEdit="1"/>
              </p:cNvSpPr>
              <p:nvPr/>
            </p:nvSpPr>
            <p:spPr>
              <a:xfrm>
                <a:off x="8688070" y="4629270"/>
                <a:ext cx="2657475" cy="369332"/>
              </a:xfrm>
              <a:prstGeom prst="rect">
                <a:avLst/>
              </a:prstGeom>
              <a:blipFill>
                <a:blip r:embed="rId8"/>
                <a:stretch>
                  <a:fillRect t="-81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5BB3F5-EC65-4B0D-9085-9D8F593AEF14}"/>
                  </a:ext>
                </a:extLst>
              </p:cNvPr>
              <p:cNvSpPr txBox="1"/>
              <p:nvPr/>
            </p:nvSpPr>
            <p:spPr>
              <a:xfrm>
                <a:off x="8688070" y="4934070"/>
                <a:ext cx="2657475"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5</m:t>
                        </m:r>
                      </m:sub>
                    </m:sSub>
                    <m:r>
                      <a:rPr lang="en-US" i="1">
                        <a:latin typeface="Cambria Math" panose="02040503050406030204" pitchFamily="18" charset="0"/>
                      </a:rPr>
                      <m:t> </m:t>
                    </m:r>
                  </m:oMath>
                </a14:m>
                <a:r>
                  <a:rPr lang="en-US" dirty="0"/>
                  <a:t> = Traitement(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4</m:t>
                        </m:r>
                      </m:sub>
                    </m:sSub>
                  </m:oMath>
                </a14:m>
                <a:r>
                  <a:rPr lang="en-US" dirty="0"/>
                  <a:t>)</a:t>
                </a:r>
                <a:endParaRPr lang="fr-FR" dirty="0"/>
              </a:p>
            </p:txBody>
          </p:sp>
        </mc:Choice>
        <mc:Fallback xmlns="">
          <p:sp>
            <p:nvSpPr>
              <p:cNvPr id="15" name="TextBox 14">
                <a:extLst>
                  <a:ext uri="{FF2B5EF4-FFF2-40B4-BE49-F238E27FC236}">
                    <a16:creationId xmlns:a16="http://schemas.microsoft.com/office/drawing/2014/main" id="{105BB3F5-EC65-4B0D-9085-9D8F593AEF14}"/>
                  </a:ext>
                </a:extLst>
              </p:cNvPr>
              <p:cNvSpPr txBox="1">
                <a:spLocks noRot="1" noChangeAspect="1" noMove="1" noResize="1" noEditPoints="1" noAdjustHandles="1" noChangeArrowheads="1" noChangeShapeType="1" noTextEdit="1"/>
              </p:cNvSpPr>
              <p:nvPr/>
            </p:nvSpPr>
            <p:spPr>
              <a:xfrm>
                <a:off x="8688070" y="4934070"/>
                <a:ext cx="2657475" cy="369332"/>
              </a:xfrm>
              <a:prstGeom prst="rect">
                <a:avLst/>
              </a:prstGeom>
              <a:blipFill>
                <a:blip r:embed="rId9"/>
                <a:stretch>
                  <a:fillRect t="-81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AE5D96E-B863-4270-A313-67EDEA9E7EE4}"/>
                  </a:ext>
                </a:extLst>
              </p:cNvPr>
              <p:cNvSpPr txBox="1"/>
              <p:nvPr/>
            </p:nvSpPr>
            <p:spPr>
              <a:xfrm>
                <a:off x="9059545" y="5524341"/>
                <a:ext cx="2286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fr-FR" dirty="0"/>
              </a:p>
            </p:txBody>
          </p:sp>
        </mc:Choice>
        <mc:Fallback xmlns="">
          <p:sp>
            <p:nvSpPr>
              <p:cNvPr id="16" name="TextBox 15">
                <a:extLst>
                  <a:ext uri="{FF2B5EF4-FFF2-40B4-BE49-F238E27FC236}">
                    <a16:creationId xmlns:a16="http://schemas.microsoft.com/office/drawing/2014/main" id="{9AE5D96E-B863-4270-A313-67EDEA9E7EE4}"/>
                  </a:ext>
                </a:extLst>
              </p:cNvPr>
              <p:cNvSpPr txBox="1">
                <a:spLocks noRot="1" noChangeAspect="1" noMove="1" noResize="1" noEditPoints="1" noAdjustHandles="1" noChangeArrowheads="1" noChangeShapeType="1" noTextEdit="1"/>
              </p:cNvSpPr>
              <p:nvPr/>
            </p:nvSpPr>
            <p:spPr>
              <a:xfrm>
                <a:off x="9059545" y="5524341"/>
                <a:ext cx="2286000"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0A2EC82-498A-46AB-AF4C-A5614DD5A9BC}"/>
                  </a:ext>
                </a:extLst>
              </p:cNvPr>
              <p:cNvSpPr txBox="1"/>
              <p:nvPr/>
            </p:nvSpPr>
            <p:spPr>
              <a:xfrm>
                <a:off x="8688070" y="6134220"/>
                <a:ext cx="26574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oMath>
                  </m:oMathPara>
                </a14:m>
                <a:endParaRPr lang="fr-FR" dirty="0"/>
              </a:p>
            </p:txBody>
          </p:sp>
        </mc:Choice>
        <mc:Fallback xmlns="">
          <p:sp>
            <p:nvSpPr>
              <p:cNvPr id="17" name="TextBox 16">
                <a:extLst>
                  <a:ext uri="{FF2B5EF4-FFF2-40B4-BE49-F238E27FC236}">
                    <a16:creationId xmlns:a16="http://schemas.microsoft.com/office/drawing/2014/main" id="{40A2EC82-498A-46AB-AF4C-A5614DD5A9BC}"/>
                  </a:ext>
                </a:extLst>
              </p:cNvPr>
              <p:cNvSpPr txBox="1">
                <a:spLocks noRot="1" noChangeAspect="1" noMove="1" noResize="1" noEditPoints="1" noAdjustHandles="1" noChangeArrowheads="1" noChangeShapeType="1" noTextEdit="1"/>
              </p:cNvSpPr>
              <p:nvPr/>
            </p:nvSpPr>
            <p:spPr>
              <a:xfrm>
                <a:off x="8688070" y="6134220"/>
                <a:ext cx="2657475" cy="369332"/>
              </a:xfrm>
              <a:prstGeom prst="rect">
                <a:avLst/>
              </a:prstGeom>
              <a:blipFill>
                <a:blip r:embed="rId11"/>
                <a:stretch>
                  <a:fillRect b="-1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9EC9BEA-48FB-4D13-9804-32D448AC25D0}"/>
                  </a:ext>
                </a:extLst>
              </p:cNvPr>
              <p:cNvSpPr txBox="1"/>
              <p:nvPr/>
            </p:nvSpPr>
            <p:spPr>
              <a:xfrm>
                <a:off x="8698230" y="5788780"/>
                <a:ext cx="2657475"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oMath>
                </a14:m>
                <a:r>
                  <a:rPr lang="fr-FR" dirty="0"/>
                  <a:t>=Traitement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oMath>
                </a14:m>
                <a:r>
                  <a:rPr lang="fr-FR" dirty="0"/>
                  <a:t>)</a:t>
                </a:r>
              </a:p>
            </p:txBody>
          </p:sp>
        </mc:Choice>
        <mc:Fallback xmlns="">
          <p:sp>
            <p:nvSpPr>
              <p:cNvPr id="18" name="TextBox 17">
                <a:extLst>
                  <a:ext uri="{FF2B5EF4-FFF2-40B4-BE49-F238E27FC236}">
                    <a16:creationId xmlns:a16="http://schemas.microsoft.com/office/drawing/2014/main" id="{39EC9BEA-48FB-4D13-9804-32D448AC25D0}"/>
                  </a:ext>
                </a:extLst>
              </p:cNvPr>
              <p:cNvSpPr txBox="1">
                <a:spLocks noRot="1" noChangeAspect="1" noMove="1" noResize="1" noEditPoints="1" noAdjustHandles="1" noChangeArrowheads="1" noChangeShapeType="1" noTextEdit="1"/>
              </p:cNvSpPr>
              <p:nvPr/>
            </p:nvSpPr>
            <p:spPr>
              <a:xfrm>
                <a:off x="8698230" y="5788780"/>
                <a:ext cx="2657475" cy="369332"/>
              </a:xfrm>
              <a:prstGeom prst="rect">
                <a:avLst/>
              </a:prstGeom>
              <a:blipFill>
                <a:blip r:embed="rId12"/>
                <a:stretch>
                  <a:fillRect t="-10000"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C3D6312-E97E-4616-BB82-C26F9487172A}"/>
                  </a:ext>
                </a:extLst>
              </p:cNvPr>
              <p:cNvSpPr txBox="1"/>
              <p:nvPr/>
            </p:nvSpPr>
            <p:spPr>
              <a:xfrm>
                <a:off x="8688070" y="4283830"/>
                <a:ext cx="2657475"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7</m:t>
                        </m:r>
                      </m:sub>
                    </m:sSub>
                    <m:r>
                      <a:rPr lang="en-US" i="1">
                        <a:latin typeface="Cambria Math" panose="02040503050406030204" pitchFamily="18" charset="0"/>
                      </a:rPr>
                      <m:t> </m:t>
                    </m:r>
                  </m:oMath>
                </a14:m>
                <a:r>
                  <a:rPr lang="en-US" dirty="0"/>
                  <a:t> = Traitement(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6</m:t>
                        </m:r>
                      </m:sub>
                    </m:sSub>
                  </m:oMath>
                </a14:m>
                <a:r>
                  <a:rPr lang="en-US" dirty="0"/>
                  <a:t>)</a:t>
                </a:r>
                <a:endParaRPr lang="fr-FR" dirty="0"/>
              </a:p>
            </p:txBody>
          </p:sp>
        </mc:Choice>
        <mc:Fallback xmlns="">
          <p:sp>
            <p:nvSpPr>
              <p:cNvPr id="19" name="TextBox 18">
                <a:extLst>
                  <a:ext uri="{FF2B5EF4-FFF2-40B4-BE49-F238E27FC236}">
                    <a16:creationId xmlns:a16="http://schemas.microsoft.com/office/drawing/2014/main" id="{EC3D6312-E97E-4616-BB82-C26F9487172A}"/>
                  </a:ext>
                </a:extLst>
              </p:cNvPr>
              <p:cNvSpPr txBox="1">
                <a:spLocks noRot="1" noChangeAspect="1" noMove="1" noResize="1" noEditPoints="1" noAdjustHandles="1" noChangeArrowheads="1" noChangeShapeType="1" noTextEdit="1"/>
              </p:cNvSpPr>
              <p:nvPr/>
            </p:nvSpPr>
            <p:spPr>
              <a:xfrm>
                <a:off x="8688070" y="4283830"/>
                <a:ext cx="2657475" cy="369332"/>
              </a:xfrm>
              <a:prstGeom prst="rect">
                <a:avLst/>
              </a:prstGeom>
              <a:blipFill>
                <a:blip r:embed="rId13"/>
                <a:stretch>
                  <a:fillRect t="-10000" b="-26667"/>
                </a:stretch>
              </a:blipFill>
            </p:spPr>
            <p:txBody>
              <a:bodyPr/>
              <a:lstStyle/>
              <a:p>
                <a:r>
                  <a:rPr lang="fr-FR">
                    <a:noFill/>
                  </a:rPr>
                  <a:t> </a:t>
                </a:r>
              </a:p>
            </p:txBody>
          </p:sp>
        </mc:Fallback>
      </mc:AlternateContent>
      <p:sp>
        <p:nvSpPr>
          <p:cNvPr id="20" name="Arrow: Down 19">
            <a:extLst>
              <a:ext uri="{FF2B5EF4-FFF2-40B4-BE49-F238E27FC236}">
                <a16:creationId xmlns:a16="http://schemas.microsoft.com/office/drawing/2014/main" id="{983B649B-1623-4952-8D01-A0C519564DA7}"/>
              </a:ext>
            </a:extLst>
          </p:cNvPr>
          <p:cNvSpPr/>
          <p:nvPr/>
        </p:nvSpPr>
        <p:spPr>
          <a:xfrm rot="10800000">
            <a:off x="11224895" y="4158914"/>
            <a:ext cx="335280" cy="219979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a:extLst>
              <a:ext uri="{FF2B5EF4-FFF2-40B4-BE49-F238E27FC236}">
                <a16:creationId xmlns:a16="http://schemas.microsoft.com/office/drawing/2014/main" id="{2BF0DC1D-3669-4B47-B2EF-372AF3865A5D}"/>
              </a:ext>
            </a:extLst>
          </p:cNvPr>
          <p:cNvSpPr txBox="1"/>
          <p:nvPr/>
        </p:nvSpPr>
        <p:spPr>
          <a:xfrm>
            <a:off x="10593069" y="542947"/>
            <a:ext cx="714375" cy="600164"/>
          </a:xfrm>
          <a:prstGeom prst="rect">
            <a:avLst/>
          </a:prstGeom>
          <a:noFill/>
        </p:spPr>
        <p:txBody>
          <a:bodyPr wrap="square" rtlCol="0">
            <a:spAutoFit/>
          </a:bodyPr>
          <a:lstStyle/>
          <a:p>
            <a:r>
              <a:rPr lang="en-US" sz="3300" dirty="0"/>
              <a:t>8</a:t>
            </a:r>
            <a:endParaRPr lang="fr-FR" sz="3300" dirty="0"/>
          </a:p>
        </p:txBody>
      </p:sp>
    </p:spTree>
    <p:extLst>
      <p:ext uri="{BB962C8B-B14F-4D97-AF65-F5344CB8AC3E}">
        <p14:creationId xmlns:p14="http://schemas.microsoft.com/office/powerpoint/2010/main" val="19363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AFCB-23E8-4CAB-985E-2E11CC730F06}"/>
              </a:ext>
            </a:extLst>
          </p:cNvPr>
          <p:cNvSpPr>
            <a:spLocks noGrp="1"/>
          </p:cNvSpPr>
          <p:nvPr>
            <p:ph type="title"/>
          </p:nvPr>
        </p:nvSpPr>
        <p:spPr/>
        <p:txBody>
          <a:bodyPr/>
          <a:lstStyle/>
          <a:p>
            <a:r>
              <a:rPr lang="en-US" dirty="0"/>
              <a:t>Un </a:t>
            </a:r>
            <a:r>
              <a:rPr lang="en-US" dirty="0" err="1"/>
              <a:t>peu</a:t>
            </a:r>
            <a:r>
              <a:rPr lang="en-US" dirty="0"/>
              <a:t> </a:t>
            </a:r>
            <a:r>
              <a:rPr lang="en-US" dirty="0" err="1"/>
              <a:t>comme</a:t>
            </a:r>
            <a:r>
              <a:rPr lang="en-US" dirty="0"/>
              <a:t> la poste...</a:t>
            </a:r>
            <a:endParaRPr lang="fr-FR" dirty="0"/>
          </a:p>
        </p:txBody>
      </p:sp>
      <p:sp>
        <p:nvSpPr>
          <p:cNvPr id="3" name="Content Placeholder 2">
            <a:extLst>
              <a:ext uri="{FF2B5EF4-FFF2-40B4-BE49-F238E27FC236}">
                <a16:creationId xmlns:a16="http://schemas.microsoft.com/office/drawing/2014/main" id="{1E71D2A6-A7BC-4067-8290-741C1710392D}"/>
              </a:ext>
            </a:extLst>
          </p:cNvPr>
          <p:cNvSpPr>
            <a:spLocks noGrp="1"/>
          </p:cNvSpPr>
          <p:nvPr>
            <p:ph idx="1"/>
          </p:nvPr>
        </p:nvSpPr>
        <p:spPr>
          <a:xfrm>
            <a:off x="1103312" y="2052918"/>
            <a:ext cx="10479088" cy="4195481"/>
          </a:xfrm>
        </p:spPr>
        <p:txBody>
          <a:bodyPr/>
          <a:lstStyle/>
          <a:p>
            <a:r>
              <a:rPr lang="en-US" dirty="0" err="1"/>
              <a:t>Indépendence</a:t>
            </a:r>
            <a:r>
              <a:rPr lang="en-US" dirty="0"/>
              <a:t> des couches : </a:t>
            </a:r>
            <a:r>
              <a:rPr lang="en-US" dirty="0" err="1"/>
              <a:t>exemple</a:t>
            </a:r>
            <a:endParaRPr lang="en-US" dirty="0"/>
          </a:p>
          <a:p>
            <a:pPr lvl="1"/>
            <a:r>
              <a:rPr lang="en-US" dirty="0"/>
              <a:t>Le message à </a:t>
            </a:r>
            <a:r>
              <a:rPr lang="en-US" dirty="0" err="1"/>
              <a:t>envoyer</a:t>
            </a:r>
            <a:r>
              <a:rPr lang="en-US" dirty="0"/>
              <a:t> = </a:t>
            </a:r>
            <a:r>
              <a:rPr lang="en-US" dirty="0" err="1"/>
              <a:t>une</a:t>
            </a:r>
            <a:r>
              <a:rPr lang="en-US" dirty="0"/>
              <a:t> </a:t>
            </a:r>
            <a:r>
              <a:rPr lang="en-US" dirty="0" err="1"/>
              <a:t>enveloppe</a:t>
            </a:r>
            <a:r>
              <a:rPr lang="en-US" dirty="0"/>
              <a:t> remise dans la poste </a:t>
            </a:r>
          </a:p>
          <a:p>
            <a:pPr lvl="1"/>
            <a:r>
              <a:rPr lang="en-US" dirty="0"/>
              <a:t>Le </a:t>
            </a:r>
            <a:r>
              <a:rPr lang="en-US" dirty="0" err="1"/>
              <a:t>protocole</a:t>
            </a:r>
            <a:r>
              <a:rPr lang="en-US" dirty="0"/>
              <a:t> </a:t>
            </a:r>
            <a:r>
              <a:rPr lang="en-US" dirty="0" err="1"/>
              <a:t>d'envoi</a:t>
            </a:r>
            <a:r>
              <a:rPr lang="en-US" dirty="0"/>
              <a:t> ne depend pas du </a:t>
            </a:r>
            <a:r>
              <a:rPr lang="en-US" dirty="0" err="1"/>
              <a:t>contenu</a:t>
            </a:r>
            <a:r>
              <a:rPr lang="en-US" dirty="0"/>
              <a:t> </a:t>
            </a:r>
            <a:r>
              <a:rPr lang="en-US" dirty="0" err="1"/>
              <a:t>envoyé</a:t>
            </a:r>
            <a:r>
              <a:rPr lang="en-US" dirty="0"/>
              <a:t> !</a:t>
            </a:r>
          </a:p>
          <a:p>
            <a:pPr lvl="1"/>
            <a:endParaRPr lang="en-US" dirty="0"/>
          </a:p>
          <a:p>
            <a:r>
              <a:rPr lang="fr-FR" dirty="0"/>
              <a:t>On met donc ce qu'il faut envoyer dans une enveloppe et on écrit une adresse </a:t>
            </a:r>
          </a:p>
          <a:p>
            <a:pPr lvl="1"/>
            <a:r>
              <a:rPr lang="fr-FR" dirty="0"/>
              <a:t>Ceci est comme une encapsulation : même procédée pour toute entrée</a:t>
            </a:r>
          </a:p>
          <a:p>
            <a:endParaRPr lang="fr-FR" dirty="0"/>
          </a:p>
          <a:p>
            <a:r>
              <a:rPr lang="fr-FR" dirty="0"/>
              <a:t>La poste livre l'envoi selon le même procédée, quelque soit le contenu</a:t>
            </a:r>
          </a:p>
        </p:txBody>
      </p:sp>
      <p:sp>
        <p:nvSpPr>
          <p:cNvPr id="4" name="TextBox 3">
            <a:extLst>
              <a:ext uri="{FF2B5EF4-FFF2-40B4-BE49-F238E27FC236}">
                <a16:creationId xmlns:a16="http://schemas.microsoft.com/office/drawing/2014/main" id="{7087528E-BAA1-4C25-80D6-6E8391C9D207}"/>
              </a:ext>
            </a:extLst>
          </p:cNvPr>
          <p:cNvSpPr txBox="1"/>
          <p:nvPr/>
        </p:nvSpPr>
        <p:spPr>
          <a:xfrm>
            <a:off x="10583544" y="552819"/>
            <a:ext cx="714375" cy="600164"/>
          </a:xfrm>
          <a:prstGeom prst="rect">
            <a:avLst/>
          </a:prstGeom>
          <a:noFill/>
        </p:spPr>
        <p:txBody>
          <a:bodyPr wrap="square" rtlCol="0">
            <a:spAutoFit/>
          </a:bodyPr>
          <a:lstStyle/>
          <a:p>
            <a:r>
              <a:rPr lang="en-US" sz="3300" dirty="0"/>
              <a:t>9</a:t>
            </a:r>
            <a:endParaRPr lang="fr-FR" sz="3300" dirty="0"/>
          </a:p>
        </p:txBody>
      </p:sp>
    </p:spTree>
    <p:extLst>
      <p:ext uri="{BB962C8B-B14F-4D97-AF65-F5344CB8AC3E}">
        <p14:creationId xmlns:p14="http://schemas.microsoft.com/office/powerpoint/2010/main" val="1921686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8201</TotalTime>
  <Words>4308</Words>
  <Application>Microsoft Office PowerPoint</Application>
  <PresentationFormat>Widescreen</PresentationFormat>
  <Paragraphs>840</Paragraphs>
  <Slides>63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Cambria Math</vt:lpstr>
      <vt:lpstr>Century Gothic</vt:lpstr>
      <vt:lpstr>Consolas</vt:lpstr>
      <vt:lpstr>Wingdings</vt:lpstr>
      <vt:lpstr>Wingdings 3</vt:lpstr>
      <vt:lpstr>Ion</vt:lpstr>
      <vt:lpstr>R2.04 –  Les bases des réseaux </vt:lpstr>
      <vt:lpstr>Les réseaux</vt:lpstr>
      <vt:lpstr>R2.04, R2.05</vt:lpstr>
      <vt:lpstr>Une autre vue : modèle TCP/IP</vt:lpstr>
      <vt:lpstr>La structure des réseaux </vt:lpstr>
      <vt:lpstr>Communication sur réseau</vt:lpstr>
      <vt:lpstr>Les couches OSI</vt:lpstr>
      <vt:lpstr>L'encapsulation</vt:lpstr>
      <vt:lpstr>Un peu comme la poste...</vt:lpstr>
      <vt:lpstr>La couche physique </vt:lpstr>
      <vt:lpstr>Description de la couche physique</vt:lpstr>
      <vt:lpstr>Medium partagé</vt:lpstr>
      <vt:lpstr>Le protocole CSMA/CD</vt:lpstr>
      <vt:lpstr>Eléments de topologie</vt:lpstr>
      <vt:lpstr>Hub vs. switch</vt:lpstr>
      <vt:lpstr>La couche liaison </vt:lpstr>
      <vt:lpstr>La couche liaison</vt:lpstr>
      <vt:lpstr>Les adresses MAC</vt:lpstr>
      <vt:lpstr>Trouver les adresses MAC</vt:lpstr>
      <vt:lpstr>La trame Ethernet II</vt:lpstr>
      <vt:lpstr>Hello world : couche liaison</vt:lpstr>
      <vt:lpstr>Protocoles couche 2</vt:lpstr>
      <vt:lpstr>La couche réseau </vt:lpstr>
      <vt:lpstr>La couche réseau</vt:lpstr>
      <vt:lpstr>La problématique</vt:lpstr>
      <vt:lpstr>Une passerelle entre 2 réseaux</vt:lpstr>
      <vt:lpstr>Les adresses IP</vt:lpstr>
      <vt:lpstr>Adresse IP, domaine de collision</vt:lpstr>
      <vt:lpstr>Domaine de collision, CIDR</vt:lpstr>
      <vt:lpstr>Structure d'un DC</vt:lpstr>
      <vt:lpstr>La taille d'un sous-réseau</vt:lpstr>
      <vt:lpstr>Configuration : commande ip</vt:lpstr>
      <vt:lpstr>Les adresses réseaux</vt:lpstr>
      <vt:lpstr>Un autre système, plus ancien</vt:lpstr>
      <vt:lpstr>Adresses spéciales</vt:lpstr>
      <vt:lpstr>Couche réseau :  envoyer un paquet </vt:lpstr>
      <vt:lpstr>Envoi inter-réseau</vt:lpstr>
      <vt:lpstr>Envoi inter-réseau</vt:lpstr>
      <vt:lpstr>Transmission inter-réseaux</vt:lpstr>
      <vt:lpstr>Transmission inter-réseaux</vt:lpstr>
      <vt:lpstr>Transmission inter-réseaux</vt:lpstr>
      <vt:lpstr>Association adresses MAC/IP</vt:lpstr>
      <vt:lpstr>Association adresses MAC/IP</vt:lpstr>
      <vt:lpstr>Couche réseau :  le routage</vt:lpstr>
      <vt:lpstr>Problématique -- le routage</vt:lpstr>
      <vt:lpstr>Les tableaux de routage</vt:lpstr>
      <vt:lpstr>Le routage : une autre vue</vt:lpstr>
      <vt:lpstr>Routage statique : solution 1</vt:lpstr>
      <vt:lpstr>Programmer le table de routage </vt:lpstr>
      <vt:lpstr>Une meilleure solution</vt:lpstr>
      <vt:lpstr>Notamment...</vt:lpstr>
      <vt:lpstr>Implemmenter cette solution</vt:lpstr>
      <vt:lpstr>Route par défaut vs route spécifique</vt:lpstr>
      <vt:lpstr>La couche transport </vt:lpstr>
      <vt:lpstr>La couche transport</vt:lpstr>
      <vt:lpstr>La problématique des ports </vt:lpstr>
      <vt:lpstr>Solution : les ports</vt:lpstr>
      <vt:lpstr>Le protocole UDP</vt:lpstr>
      <vt:lpstr>Encapsulation</vt:lpstr>
      <vt:lpstr>La transmission fiable : TCP</vt:lpstr>
      <vt:lpstr>Connexion TCP</vt:lpstr>
      <vt:lpstr>Encapsulation</vt:lpstr>
      <vt:lpstr>La commande 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M2102 –  Bases des réseaux</dc:title>
  <dc:creator>Cristina Onete</dc:creator>
  <cp:lastModifiedBy>Cristina Onete</cp:lastModifiedBy>
  <cp:revision>532</cp:revision>
  <dcterms:created xsi:type="dcterms:W3CDTF">2018-02-08T17:14:18Z</dcterms:created>
  <dcterms:modified xsi:type="dcterms:W3CDTF">2023-02-19T09:49:12Z</dcterms:modified>
</cp:coreProperties>
</file>