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5"/>
  </p:notesMasterIdLst>
  <p:sldIdLst>
    <p:sldId id="256" r:id="rId2"/>
    <p:sldId id="368" r:id="rId3"/>
    <p:sldId id="369" r:id="rId4"/>
    <p:sldId id="263" r:id="rId5"/>
    <p:sldId id="372" r:id="rId6"/>
    <p:sldId id="341" r:id="rId7"/>
    <p:sldId id="342" r:id="rId8"/>
    <p:sldId id="344" r:id="rId9"/>
    <p:sldId id="351" r:id="rId10"/>
    <p:sldId id="406" r:id="rId11"/>
    <p:sldId id="407" r:id="rId12"/>
    <p:sldId id="408" r:id="rId13"/>
    <p:sldId id="409" r:id="rId14"/>
    <p:sldId id="416" r:id="rId15"/>
    <p:sldId id="410" r:id="rId16"/>
    <p:sldId id="411" r:id="rId17"/>
    <p:sldId id="412" r:id="rId18"/>
    <p:sldId id="413" r:id="rId19"/>
    <p:sldId id="414" r:id="rId20"/>
    <p:sldId id="415" r:id="rId21"/>
    <p:sldId id="419" r:id="rId22"/>
    <p:sldId id="417" r:id="rId23"/>
    <p:sldId id="420" r:id="rId24"/>
    <p:sldId id="418" r:id="rId25"/>
    <p:sldId id="421" r:id="rId26"/>
    <p:sldId id="423" r:id="rId27"/>
    <p:sldId id="424" r:id="rId28"/>
    <p:sldId id="329" r:id="rId29"/>
    <p:sldId id="343" r:id="rId30"/>
    <p:sldId id="346" r:id="rId31"/>
    <p:sldId id="347" r:id="rId32"/>
    <p:sldId id="348" r:id="rId33"/>
    <p:sldId id="349" r:id="rId34"/>
    <p:sldId id="350" r:id="rId35"/>
    <p:sldId id="370" r:id="rId36"/>
    <p:sldId id="371" r:id="rId37"/>
    <p:sldId id="422" r:id="rId38"/>
    <p:sldId id="425" r:id="rId39"/>
    <p:sldId id="401" r:id="rId40"/>
    <p:sldId id="426" r:id="rId41"/>
    <p:sldId id="427" r:id="rId42"/>
    <p:sldId id="428" r:id="rId43"/>
    <p:sldId id="429" r:id="rId44"/>
    <p:sldId id="402" r:id="rId45"/>
    <p:sldId id="430" r:id="rId46"/>
    <p:sldId id="431" r:id="rId47"/>
    <p:sldId id="386" r:id="rId48"/>
    <p:sldId id="391" r:id="rId49"/>
    <p:sldId id="387" r:id="rId50"/>
    <p:sldId id="389" r:id="rId51"/>
    <p:sldId id="388" r:id="rId52"/>
    <p:sldId id="390" r:id="rId53"/>
    <p:sldId id="392"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FEE56F-4534-44BE-96ED-3AA17D08C8BB}" type="datetimeFigureOut">
              <a:rPr lang="fr-FR" smtClean="0"/>
              <a:t>22/10/2021</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AE062-D894-4749-8F63-26D64BA86E42}" type="slidenum">
              <a:rPr lang="fr-FR" smtClean="0"/>
              <a:t>‹#›</a:t>
            </a:fld>
            <a:endParaRPr lang="fr-FR"/>
          </a:p>
        </p:txBody>
      </p:sp>
    </p:spTree>
    <p:extLst>
      <p:ext uri="{BB962C8B-B14F-4D97-AF65-F5344CB8AC3E}">
        <p14:creationId xmlns:p14="http://schemas.microsoft.com/office/powerpoint/2010/main" val="3036617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Lors</a:t>
            </a:r>
            <a:r>
              <a:rPr lang="en-US" dirty="0"/>
              <a:t> du dernier CM nous </a:t>
            </a:r>
            <a:r>
              <a:rPr lang="en-US" dirty="0" err="1"/>
              <a:t>avons</a:t>
            </a:r>
            <a:r>
              <a:rPr lang="en-US" dirty="0"/>
              <a:t> </a:t>
            </a:r>
            <a:r>
              <a:rPr lang="en-US" dirty="0" err="1"/>
              <a:t>découvert</a:t>
            </a:r>
            <a:r>
              <a:rPr lang="en-US" dirty="0"/>
              <a:t> la </a:t>
            </a:r>
            <a:r>
              <a:rPr lang="en-US" dirty="0" err="1"/>
              <a:t>couche</a:t>
            </a:r>
            <a:r>
              <a:rPr lang="en-US" dirty="0"/>
              <a:t> transport et les </a:t>
            </a:r>
            <a:r>
              <a:rPr lang="en-US" dirty="0" err="1"/>
              <a:t>protocoles</a:t>
            </a:r>
            <a:r>
              <a:rPr lang="en-US" dirty="0"/>
              <a:t> ICMP, TCP, UDP. On se </a:t>
            </a:r>
            <a:r>
              <a:rPr lang="en-US" dirty="0" err="1"/>
              <a:t>souvient</a:t>
            </a:r>
            <a:r>
              <a:rPr lang="en-US" dirty="0"/>
              <a:t> de </a:t>
            </a:r>
            <a:r>
              <a:rPr lang="en-US" dirty="0" err="1"/>
              <a:t>leur</a:t>
            </a:r>
            <a:r>
              <a:rPr lang="en-US" dirty="0"/>
              <a:t> encapsulation : les messages </a:t>
            </a:r>
            <a:r>
              <a:rPr lang="en-US" dirty="0" err="1"/>
              <a:t>encapsulés</a:t>
            </a:r>
            <a:r>
              <a:rPr lang="en-US" dirty="0"/>
              <a:t> par </a:t>
            </a:r>
            <a:r>
              <a:rPr lang="en-US" dirty="0" err="1"/>
              <a:t>ces</a:t>
            </a:r>
            <a:r>
              <a:rPr lang="en-US" dirty="0"/>
              <a:t> </a:t>
            </a:r>
            <a:r>
              <a:rPr lang="en-US" dirty="0" err="1"/>
              <a:t>protocoles</a:t>
            </a:r>
            <a:r>
              <a:rPr lang="en-US" dirty="0"/>
              <a:t> </a:t>
            </a:r>
            <a:r>
              <a:rPr lang="en-US" dirty="0" err="1"/>
              <a:t>sont</a:t>
            </a:r>
            <a:r>
              <a:rPr lang="en-US" dirty="0"/>
              <a:t> </a:t>
            </a:r>
            <a:r>
              <a:rPr lang="en-US" dirty="0" err="1"/>
              <a:t>encapsulés</a:t>
            </a:r>
            <a:r>
              <a:rPr lang="en-US" dirty="0"/>
              <a:t> </a:t>
            </a:r>
            <a:r>
              <a:rPr lang="en-US" dirty="0" err="1"/>
              <a:t>ensuite</a:t>
            </a:r>
            <a:r>
              <a:rPr lang="en-US" dirty="0"/>
              <a:t> dans un packet IP, et </a:t>
            </a:r>
            <a:r>
              <a:rPr lang="en-US" dirty="0" err="1"/>
              <a:t>puis</a:t>
            </a:r>
            <a:r>
              <a:rPr lang="en-US" dirty="0"/>
              <a:t> dans des </a:t>
            </a:r>
            <a:r>
              <a:rPr lang="en-US" dirty="0" err="1"/>
              <a:t>trames</a:t>
            </a:r>
            <a:r>
              <a:rPr lang="en-US" dirty="0"/>
              <a:t> Ethernet.</a:t>
            </a:r>
            <a:endParaRPr lang="fr-FR" dirty="0"/>
          </a:p>
        </p:txBody>
      </p:sp>
      <p:sp>
        <p:nvSpPr>
          <p:cNvPr id="4" name="Slide Number Placeholder 3"/>
          <p:cNvSpPr>
            <a:spLocks noGrp="1"/>
          </p:cNvSpPr>
          <p:nvPr>
            <p:ph type="sldNum" sz="quarter" idx="5"/>
          </p:nvPr>
        </p:nvSpPr>
        <p:spPr/>
        <p:txBody>
          <a:bodyPr/>
          <a:lstStyle/>
          <a:p>
            <a:fld id="{0EBAE2E1-6839-4E84-BC3C-3ACBD5C0EB8D}" type="slidenum">
              <a:rPr lang="fr-FR" smtClean="0"/>
              <a:t>2</a:t>
            </a:fld>
            <a:endParaRPr lang="fr-FR"/>
          </a:p>
        </p:txBody>
      </p:sp>
    </p:spTree>
    <p:extLst>
      <p:ext uri="{BB962C8B-B14F-4D97-AF65-F5344CB8AC3E}">
        <p14:creationId xmlns:p14="http://schemas.microsoft.com/office/powerpoint/2010/main" val="971237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Pour </a:t>
            </a:r>
            <a:r>
              <a:rPr lang="en-US" dirty="0" err="1"/>
              <a:t>une</a:t>
            </a:r>
            <a:r>
              <a:rPr lang="en-US" dirty="0"/>
              <a:t> </a:t>
            </a:r>
            <a:r>
              <a:rPr lang="en-US" dirty="0" err="1"/>
              <a:t>résolution</a:t>
            </a:r>
            <a:r>
              <a:rPr lang="en-US" dirty="0"/>
              <a:t> inverse le </a:t>
            </a:r>
            <a:r>
              <a:rPr lang="en-US" dirty="0" err="1"/>
              <a:t>contenu</a:t>
            </a:r>
            <a:r>
              <a:rPr lang="en-US" dirty="0"/>
              <a:t> de la </a:t>
            </a:r>
            <a:r>
              <a:rPr lang="en-US" dirty="0" err="1"/>
              <a:t>requête</a:t>
            </a:r>
            <a:r>
              <a:rPr lang="en-US" dirty="0"/>
              <a:t> change. </a:t>
            </a:r>
            <a:r>
              <a:rPr lang="en-US" dirty="0" err="1"/>
              <a:t>C'est</a:t>
            </a:r>
            <a:r>
              <a:rPr lang="en-US" dirty="0"/>
              <a:t> important à savoir que </a:t>
            </a:r>
            <a:r>
              <a:rPr lang="en-US" dirty="0" err="1"/>
              <a:t>l'adresse</a:t>
            </a:r>
            <a:r>
              <a:rPr lang="en-US" dirty="0"/>
              <a:t> IP </a:t>
            </a:r>
            <a:r>
              <a:rPr lang="en-US" dirty="0" err="1"/>
              <a:t>cherchée</a:t>
            </a:r>
            <a:r>
              <a:rPr lang="en-US" dirty="0"/>
              <a:t> </a:t>
            </a:r>
            <a:r>
              <a:rPr lang="en-US" dirty="0" err="1"/>
              <a:t>est</a:t>
            </a:r>
            <a:r>
              <a:rPr lang="en-US" dirty="0"/>
              <a:t> mise à </a:t>
            </a:r>
            <a:r>
              <a:rPr lang="en-US" dirty="0" err="1"/>
              <a:t>l'inverse</a:t>
            </a:r>
            <a:r>
              <a:rPr lang="en-US" dirty="0"/>
              <a:t> (</a:t>
            </a:r>
            <a:r>
              <a:rPr lang="en-US" dirty="0" err="1"/>
              <a:t>donc</a:t>
            </a:r>
            <a:r>
              <a:rPr lang="en-US" dirty="0"/>
              <a:t> </a:t>
            </a:r>
            <a:r>
              <a:rPr lang="en-US" dirty="0" err="1"/>
              <a:t>l'adresse</a:t>
            </a:r>
            <a:r>
              <a:rPr lang="en-US" dirty="0"/>
              <a:t> </a:t>
            </a:r>
            <a:r>
              <a:rPr lang="en-US" dirty="0" err="1"/>
              <a:t>cherchée</a:t>
            </a:r>
            <a:r>
              <a:rPr lang="en-US" dirty="0"/>
              <a:t> </a:t>
            </a:r>
            <a:r>
              <a:rPr lang="en-US" dirty="0" err="1"/>
              <a:t>ici</a:t>
            </a:r>
            <a:r>
              <a:rPr lang="en-US" dirty="0"/>
              <a:t> </a:t>
            </a:r>
            <a:r>
              <a:rPr lang="en-US" dirty="0" err="1"/>
              <a:t>est</a:t>
            </a:r>
            <a:r>
              <a:rPr lang="en-US" dirty="0"/>
              <a:t> </a:t>
            </a:r>
            <a:r>
              <a:rPr lang="en-US" dirty="0" err="1"/>
              <a:t>en</a:t>
            </a:r>
            <a:r>
              <a:rPr lang="en-US" dirty="0"/>
              <a:t> fait 164.81.1.51). Nous </a:t>
            </a:r>
            <a:r>
              <a:rPr lang="en-US" dirty="0" err="1"/>
              <a:t>allons</a:t>
            </a:r>
            <a:r>
              <a:rPr lang="en-US" dirty="0"/>
              <a:t> </a:t>
            </a:r>
            <a:r>
              <a:rPr lang="en-US" dirty="0" err="1"/>
              <a:t>voir</a:t>
            </a:r>
            <a:r>
              <a:rPr lang="en-US" dirty="0"/>
              <a:t> </a:t>
            </a:r>
            <a:r>
              <a:rPr lang="en-US" dirty="0" err="1"/>
              <a:t>pourquoi</a:t>
            </a:r>
            <a:r>
              <a:rPr lang="en-US" dirty="0"/>
              <a:t> dans </a:t>
            </a:r>
            <a:r>
              <a:rPr lang="en-US"/>
              <a:t>le module M3102.</a:t>
            </a:r>
            <a:endParaRPr lang="fr-FR" dirty="0"/>
          </a:p>
        </p:txBody>
      </p:sp>
      <p:sp>
        <p:nvSpPr>
          <p:cNvPr id="4" name="Slide Number Placeholder 3"/>
          <p:cNvSpPr>
            <a:spLocks noGrp="1"/>
          </p:cNvSpPr>
          <p:nvPr>
            <p:ph type="sldNum" sz="quarter" idx="5"/>
          </p:nvPr>
        </p:nvSpPr>
        <p:spPr/>
        <p:txBody>
          <a:bodyPr/>
          <a:lstStyle/>
          <a:p>
            <a:fld id="{0EBAE2E1-6839-4E84-BC3C-3ACBD5C0EB8D}" type="slidenum">
              <a:rPr lang="fr-FR" smtClean="0"/>
              <a:t>13</a:t>
            </a:fld>
            <a:endParaRPr lang="fr-FR"/>
          </a:p>
        </p:txBody>
      </p:sp>
    </p:spTree>
    <p:extLst>
      <p:ext uri="{BB962C8B-B14F-4D97-AF65-F5344CB8AC3E}">
        <p14:creationId xmlns:p14="http://schemas.microsoft.com/office/powerpoint/2010/main" val="3475513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 scénario présente quelques particularités par rapport à la situation qu'on a vu précédemment (dans laquelle on configurait nous-mêmes l'adresse IP d'une machine dans un réseau connu). </a:t>
            </a:r>
          </a:p>
          <a:p>
            <a:endParaRPr lang="fr-FR" dirty="0"/>
          </a:p>
          <a:p>
            <a:r>
              <a:rPr lang="fr-FR" dirty="0"/>
              <a:t>Notamment, dans le cas d'une attribution dynamique d'adresse, l'adresse obtenue sera temporaire : on l'utilise pour un temps, puis lorsqu'on part, on la libère et une autre machine peut l'utiliser.</a:t>
            </a:r>
          </a:p>
          <a:p>
            <a:endParaRPr lang="fr-FR" dirty="0"/>
          </a:p>
          <a:p>
            <a:r>
              <a:rPr lang="fr-FR" dirty="0"/>
              <a:t>En général notre ordinateur est configuré de faire cette demande d'adresse automatiquement lorsqu'on se trouver dans un nouvel environnement.</a:t>
            </a:r>
          </a:p>
        </p:txBody>
      </p:sp>
      <p:sp>
        <p:nvSpPr>
          <p:cNvPr id="4" name="Slide Number Placeholder 3"/>
          <p:cNvSpPr>
            <a:spLocks noGrp="1"/>
          </p:cNvSpPr>
          <p:nvPr>
            <p:ph type="sldNum" sz="quarter" idx="5"/>
          </p:nvPr>
        </p:nvSpPr>
        <p:spPr/>
        <p:txBody>
          <a:bodyPr/>
          <a:lstStyle/>
          <a:p>
            <a:fld id="{3C0029BE-AB35-4D99-8DB6-1BEF7A29D96D}" type="slidenum">
              <a:rPr lang="fr-FR" smtClean="0"/>
              <a:t>29</a:t>
            </a:fld>
            <a:endParaRPr lang="fr-FR"/>
          </a:p>
        </p:txBody>
      </p:sp>
    </p:spTree>
    <p:extLst>
      <p:ext uri="{BB962C8B-B14F-4D97-AF65-F5344CB8AC3E}">
        <p14:creationId xmlns:p14="http://schemas.microsoft.com/office/powerpoint/2010/main" val="3463456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protocole qui s'occupe de l'attribution dynamique d'adresses est le protocole DHCP. En utilisant ce protocole, une machine qui a fait une demande d'adresse reçoit non seulement une adresse IP, sinon aussi un masque de réseau (indiquant le réseau auquel il peut avoir accès), ainsi que (en général) l'adresse IP d'une passerelle, l'adresse IP du serveur DNS utilisé par le réseau, ainsi qu'une mise à jour DNS.</a:t>
            </a:r>
          </a:p>
          <a:p>
            <a:endParaRPr lang="fr-FR" dirty="0"/>
          </a:p>
          <a:p>
            <a:r>
              <a:rPr lang="fr-FR" dirty="0"/>
              <a:t>C'est le fournisseur Internet (ISP) qui s'occupe de faire du DHCP. Une plage plus grande ou plus petite peut être mise à la disposition des machines qui arrivent dans un réseau. En général aujourd'hui même les petits réseaux (chez vous) utilisent un adressage dynamique pour chaque périphérique qui se connecte dans le réseau.</a:t>
            </a:r>
          </a:p>
        </p:txBody>
      </p:sp>
      <p:sp>
        <p:nvSpPr>
          <p:cNvPr id="4" name="Slide Number Placeholder 3"/>
          <p:cNvSpPr>
            <a:spLocks noGrp="1"/>
          </p:cNvSpPr>
          <p:nvPr>
            <p:ph type="sldNum" sz="quarter" idx="5"/>
          </p:nvPr>
        </p:nvSpPr>
        <p:spPr/>
        <p:txBody>
          <a:bodyPr/>
          <a:lstStyle/>
          <a:p>
            <a:fld id="{3C0029BE-AB35-4D99-8DB6-1BEF7A29D96D}" type="slidenum">
              <a:rPr lang="fr-FR" smtClean="0"/>
              <a:t>30</a:t>
            </a:fld>
            <a:endParaRPr lang="fr-FR"/>
          </a:p>
        </p:txBody>
      </p:sp>
    </p:spTree>
    <p:extLst>
      <p:ext uri="{BB962C8B-B14F-4D97-AF65-F5344CB8AC3E}">
        <p14:creationId xmlns:p14="http://schemas.microsoft.com/office/powerpoint/2010/main" val="3172661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r>
              <a:rPr lang="fr-FR" dirty="0"/>
              <a:t>HCP consiste en 4 étapes. La première est la phase de découverte : l'ordinateur arrive dans un endroit et demande s'il peut recevoir une adresse IP. </a:t>
            </a:r>
          </a:p>
          <a:p>
            <a:endParaRPr lang="fr-FR" dirty="0"/>
          </a:p>
          <a:p>
            <a:r>
              <a:rPr lang="fr-FR" dirty="0"/>
              <a:t>Il ne connait pas, ni son future adresse IP, ni l'adresse IP du serveur local DHCP, donc il fait sa requête en broadcast.</a:t>
            </a:r>
          </a:p>
          <a:p>
            <a:endParaRPr lang="fr-FR" dirty="0"/>
          </a:p>
          <a:p>
            <a:r>
              <a:rPr lang="fr-FR" dirty="0"/>
              <a:t>Le diagramme montre une capture Wireshark de ce message.</a:t>
            </a:r>
          </a:p>
          <a:p>
            <a:endParaRPr lang="fr-FR" dirty="0"/>
          </a:p>
          <a:p>
            <a:r>
              <a:rPr lang="fr-FR" dirty="0"/>
              <a:t>Nous voyons à la couche liaison (protocole Ethernet II) que la machine donne son propre adresse MAC en source, mais utilise une adresse de broadcast pour la destination.</a:t>
            </a:r>
          </a:p>
          <a:p>
            <a:endParaRPr lang="fr-FR" dirty="0"/>
          </a:p>
          <a:p>
            <a:r>
              <a:rPr lang="fr-FR" dirty="0"/>
              <a:t>De même, elle utilise une adresse de broadcast IP pour le destinataire à la couche réseau. Pour l expéditeur on utilise l'adresse IP 0.0.0.0, ce qui corresponde à une adresse inconnue.</a:t>
            </a:r>
          </a:p>
        </p:txBody>
      </p:sp>
      <p:sp>
        <p:nvSpPr>
          <p:cNvPr id="4" name="Slide Number Placeholder 3"/>
          <p:cNvSpPr>
            <a:spLocks noGrp="1"/>
          </p:cNvSpPr>
          <p:nvPr>
            <p:ph type="sldNum" sz="quarter" idx="5"/>
          </p:nvPr>
        </p:nvSpPr>
        <p:spPr/>
        <p:txBody>
          <a:bodyPr/>
          <a:lstStyle/>
          <a:p>
            <a:fld id="{3C0029BE-AB35-4D99-8DB6-1BEF7A29D96D}" type="slidenum">
              <a:rPr lang="fr-FR" smtClean="0"/>
              <a:t>31</a:t>
            </a:fld>
            <a:endParaRPr lang="fr-FR"/>
          </a:p>
        </p:txBody>
      </p:sp>
    </p:spTree>
    <p:extLst>
      <p:ext uri="{BB962C8B-B14F-4D97-AF65-F5344CB8AC3E}">
        <p14:creationId xmlns:p14="http://schemas.microsoft.com/office/powerpoint/2010/main" val="1990621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r>
              <a:rPr lang="fr-FR" dirty="0"/>
              <a:t>e serveur DHCP reçoit la demande de notre machine. Sa réponse est de lui proposer une adresse IP. Cette offerte peut être limitée en termes de durée. </a:t>
            </a:r>
          </a:p>
          <a:p>
            <a:endParaRPr lang="fr-FR" dirty="0"/>
          </a:p>
          <a:p>
            <a:r>
              <a:rPr lang="fr-FR" dirty="0"/>
              <a:t>Dans la capture nous voyons que l'adresse MAC de la destination coïncide à l'adresse de la machine ayant envoyé la demande (slide précédent). L'adresse MAC de la source corresponde à l'adresse MAC du serveur DHCP.</a:t>
            </a:r>
          </a:p>
          <a:p>
            <a:endParaRPr lang="fr-FR" dirty="0"/>
          </a:p>
          <a:p>
            <a:r>
              <a:rPr lang="fr-FR" dirty="0"/>
              <a:t>A la couche réseau (protocole IPv4) nous voyons l'adresse IP du serveur DHCP (sous le champ src) et l'adresse proposée pour la machine client dans la destination. </a:t>
            </a:r>
          </a:p>
          <a:p>
            <a:endParaRPr lang="fr-FR" dirty="0"/>
          </a:p>
          <a:p>
            <a:r>
              <a:rPr lang="fr-FR" dirty="0"/>
              <a:t>Regardez les informations incluses dans l'offerte. </a:t>
            </a:r>
          </a:p>
          <a:p>
            <a:r>
              <a:rPr lang="fr-FR" dirty="0"/>
              <a:t>Le serveur offre à la machine l'adresse 192.168.1.20 pour une durée de 10 minutes, lui donne le masque de réseau (/24), l'adresse du routeur, ainsi qu'une adresse pour le serveur DNS.</a:t>
            </a:r>
          </a:p>
        </p:txBody>
      </p:sp>
      <p:sp>
        <p:nvSpPr>
          <p:cNvPr id="4" name="Slide Number Placeholder 3"/>
          <p:cNvSpPr>
            <a:spLocks noGrp="1"/>
          </p:cNvSpPr>
          <p:nvPr>
            <p:ph type="sldNum" sz="quarter" idx="5"/>
          </p:nvPr>
        </p:nvSpPr>
        <p:spPr/>
        <p:txBody>
          <a:bodyPr/>
          <a:lstStyle/>
          <a:p>
            <a:fld id="{3C0029BE-AB35-4D99-8DB6-1BEF7A29D96D}" type="slidenum">
              <a:rPr lang="fr-FR" smtClean="0"/>
              <a:t>32</a:t>
            </a:fld>
            <a:endParaRPr lang="fr-FR"/>
          </a:p>
        </p:txBody>
      </p:sp>
    </p:spTree>
    <p:extLst>
      <p:ext uri="{BB962C8B-B14F-4D97-AF65-F5344CB8AC3E}">
        <p14:creationId xmlns:p14="http://schemas.microsoft.com/office/powerpoint/2010/main" val="3942499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r>
              <a:rPr lang="fr-FR" dirty="0"/>
              <a:t>a machine client doit  maintenant accepter ou refuser l'offerte du serveur.</a:t>
            </a:r>
          </a:p>
          <a:p>
            <a:endParaRPr lang="fr-FR" dirty="0"/>
          </a:p>
          <a:p>
            <a:r>
              <a:rPr lang="fr-FR" dirty="0"/>
              <a:t>Ci-dessus la machine décide d'accepter l'offerte et fait la demande officielle d'avoir l'adresse proposée. </a:t>
            </a:r>
          </a:p>
          <a:p>
            <a:endParaRPr lang="fr-FR" dirty="0"/>
          </a:p>
          <a:p>
            <a:r>
              <a:rPr lang="fr-FR" dirty="0"/>
              <a:t>Voyez notamment que cette fois-ci on inclue l'adresse IP du serveur DHCP, ainsi que l'adresse proposée avant dans le contenu du message.</a:t>
            </a:r>
          </a:p>
        </p:txBody>
      </p:sp>
      <p:sp>
        <p:nvSpPr>
          <p:cNvPr id="4" name="Slide Number Placeholder 3"/>
          <p:cNvSpPr>
            <a:spLocks noGrp="1"/>
          </p:cNvSpPr>
          <p:nvPr>
            <p:ph type="sldNum" sz="quarter" idx="5"/>
          </p:nvPr>
        </p:nvSpPr>
        <p:spPr/>
        <p:txBody>
          <a:bodyPr/>
          <a:lstStyle/>
          <a:p>
            <a:fld id="{3C0029BE-AB35-4D99-8DB6-1BEF7A29D96D}" type="slidenum">
              <a:rPr lang="fr-FR" smtClean="0"/>
              <a:t>33</a:t>
            </a:fld>
            <a:endParaRPr lang="fr-FR"/>
          </a:p>
        </p:txBody>
      </p:sp>
    </p:spTree>
    <p:extLst>
      <p:ext uri="{BB962C8B-B14F-4D97-AF65-F5344CB8AC3E}">
        <p14:creationId xmlns:p14="http://schemas.microsoft.com/office/powerpoint/2010/main" val="3761019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r>
              <a:rPr lang="fr-FR" dirty="0" err="1"/>
              <a:t>inalement</a:t>
            </a:r>
            <a:r>
              <a:rPr lang="fr-FR" dirty="0"/>
              <a:t>, le serveur DHCP accepte la demande et confirme le transfert de l'adresse. Pour les 10 minutes suivantes, la machine pourra </a:t>
            </a:r>
            <a:r>
              <a:rPr lang="fr-FR"/>
              <a:t>utiliser l'adresse 192.168.1.20.</a:t>
            </a:r>
            <a:endParaRPr lang="fr-FR" dirty="0"/>
          </a:p>
        </p:txBody>
      </p:sp>
      <p:sp>
        <p:nvSpPr>
          <p:cNvPr id="4" name="Slide Number Placeholder 3"/>
          <p:cNvSpPr>
            <a:spLocks noGrp="1"/>
          </p:cNvSpPr>
          <p:nvPr>
            <p:ph type="sldNum" sz="quarter" idx="5"/>
          </p:nvPr>
        </p:nvSpPr>
        <p:spPr/>
        <p:txBody>
          <a:bodyPr/>
          <a:lstStyle/>
          <a:p>
            <a:fld id="{3C0029BE-AB35-4D99-8DB6-1BEF7A29D96D}" type="slidenum">
              <a:rPr lang="fr-FR" smtClean="0"/>
              <a:t>34</a:t>
            </a:fld>
            <a:endParaRPr lang="fr-FR"/>
          </a:p>
        </p:txBody>
      </p:sp>
    </p:spTree>
    <p:extLst>
      <p:ext uri="{BB962C8B-B14F-4D97-AF65-F5344CB8AC3E}">
        <p14:creationId xmlns:p14="http://schemas.microsoft.com/office/powerpoint/2010/main" val="3231527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protocole SMTP est le protocole utilisé par défaut lorsqu'on échange des mails. Dans ce scénario un client (un utilisateur) peut consulter ses mails sur un serveur. Lorsque le client écrit un mail, celui-ci est stocké par le serveur et envoyé ensuite à un autre serveur mail (trouvé en utilisant le service DNS, dont on va parler), où le destinataire pourra le trouver. </a:t>
            </a:r>
          </a:p>
          <a:p>
            <a:endParaRPr lang="fr-FR" dirty="0"/>
          </a:p>
          <a:p>
            <a:r>
              <a:rPr lang="fr-FR" dirty="0"/>
              <a:t>Ceci engendre la figure ci-dessus. </a:t>
            </a:r>
          </a:p>
        </p:txBody>
      </p:sp>
      <p:sp>
        <p:nvSpPr>
          <p:cNvPr id="4" name="Slide Number Placeholder 3"/>
          <p:cNvSpPr>
            <a:spLocks noGrp="1"/>
          </p:cNvSpPr>
          <p:nvPr>
            <p:ph type="sldNum" sz="quarter" idx="5"/>
          </p:nvPr>
        </p:nvSpPr>
        <p:spPr/>
        <p:txBody>
          <a:bodyPr/>
          <a:lstStyle/>
          <a:p>
            <a:fld id="{0EBAE2E1-6839-4E84-BC3C-3ACBD5C0EB8D}" type="slidenum">
              <a:rPr lang="fr-FR" smtClean="0"/>
              <a:t>39</a:t>
            </a:fld>
            <a:endParaRPr lang="fr-FR"/>
          </a:p>
        </p:txBody>
      </p:sp>
    </p:spTree>
    <p:extLst>
      <p:ext uri="{BB962C8B-B14F-4D97-AF65-F5344CB8AC3E}">
        <p14:creationId xmlns:p14="http://schemas.microsoft.com/office/powerpoint/2010/main" val="3585376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Dans </a:t>
            </a:r>
            <a:r>
              <a:rPr lang="en-US" dirty="0" err="1"/>
              <a:t>cette</a:t>
            </a:r>
            <a:r>
              <a:rPr lang="en-US" dirty="0"/>
              <a:t> capture Wireshark nous </a:t>
            </a:r>
            <a:r>
              <a:rPr lang="en-US" dirty="0" err="1"/>
              <a:t>remarquons</a:t>
            </a:r>
            <a:r>
              <a:rPr lang="en-US" dirty="0"/>
              <a:t> le fait que le </a:t>
            </a:r>
            <a:r>
              <a:rPr lang="en-US" dirty="0" err="1"/>
              <a:t>protocole</a:t>
            </a:r>
            <a:r>
              <a:rPr lang="en-US" dirty="0"/>
              <a:t> </a:t>
            </a:r>
            <a:r>
              <a:rPr lang="en-US" dirty="0" err="1"/>
              <a:t>utilisé</a:t>
            </a:r>
            <a:r>
              <a:rPr lang="en-US" dirty="0"/>
              <a:t> par </a:t>
            </a:r>
            <a:r>
              <a:rPr lang="en-US" dirty="0" err="1"/>
              <a:t>défaut</a:t>
            </a:r>
            <a:r>
              <a:rPr lang="en-US" dirty="0"/>
              <a:t> par SMTP </a:t>
            </a:r>
            <a:r>
              <a:rPr lang="en-US" dirty="0" err="1"/>
              <a:t>est</a:t>
            </a:r>
            <a:r>
              <a:rPr lang="en-US" dirty="0"/>
              <a:t> TCP 25. La </a:t>
            </a:r>
            <a:r>
              <a:rPr lang="en-US" dirty="0" err="1"/>
              <a:t>connexion</a:t>
            </a:r>
            <a:r>
              <a:rPr lang="en-US" dirty="0"/>
              <a:t> TCP </a:t>
            </a:r>
            <a:r>
              <a:rPr lang="en-US" dirty="0" err="1"/>
              <a:t>est</a:t>
            </a:r>
            <a:r>
              <a:rPr lang="en-US" dirty="0"/>
              <a:t> </a:t>
            </a:r>
            <a:r>
              <a:rPr lang="en-US" dirty="0" err="1"/>
              <a:t>établie</a:t>
            </a:r>
            <a:r>
              <a:rPr lang="en-US" dirty="0"/>
              <a:t> dans les 3 premiers messages. Le message </a:t>
            </a:r>
            <a:r>
              <a:rPr lang="en-US" dirty="0" err="1"/>
              <a:t>suivant</a:t>
            </a:r>
            <a:r>
              <a:rPr lang="en-US" dirty="0"/>
              <a:t> commence par un S : </a:t>
            </a:r>
            <a:r>
              <a:rPr lang="en-US" dirty="0" err="1"/>
              <a:t>ceci</a:t>
            </a:r>
            <a:r>
              <a:rPr lang="en-US" dirty="0"/>
              <a:t> </a:t>
            </a:r>
            <a:r>
              <a:rPr lang="en-US" dirty="0" err="1"/>
              <a:t>indique</a:t>
            </a:r>
            <a:r>
              <a:rPr lang="en-US" dirty="0"/>
              <a:t> le fait que </a:t>
            </a:r>
            <a:r>
              <a:rPr lang="en-US" dirty="0" err="1"/>
              <a:t>c'est</a:t>
            </a:r>
            <a:r>
              <a:rPr lang="en-US" dirty="0"/>
              <a:t> le message du </a:t>
            </a:r>
            <a:r>
              <a:rPr lang="en-US" dirty="0" err="1"/>
              <a:t>serveur</a:t>
            </a:r>
            <a:r>
              <a:rPr lang="en-US" dirty="0"/>
              <a:t>. Pour le client on a un C.</a:t>
            </a:r>
            <a:endParaRPr lang="fr-FR" dirty="0"/>
          </a:p>
        </p:txBody>
      </p:sp>
      <p:sp>
        <p:nvSpPr>
          <p:cNvPr id="4" name="Slide Number Placeholder 3"/>
          <p:cNvSpPr>
            <a:spLocks noGrp="1"/>
          </p:cNvSpPr>
          <p:nvPr>
            <p:ph type="sldNum" sz="quarter" idx="5"/>
          </p:nvPr>
        </p:nvSpPr>
        <p:spPr/>
        <p:txBody>
          <a:bodyPr/>
          <a:lstStyle/>
          <a:p>
            <a:fld id="{0EBAE2E1-6839-4E84-BC3C-3ACBD5C0EB8D}" type="slidenum">
              <a:rPr lang="fr-FR" smtClean="0"/>
              <a:t>44</a:t>
            </a:fld>
            <a:endParaRPr lang="fr-FR"/>
          </a:p>
        </p:txBody>
      </p:sp>
    </p:spTree>
    <p:extLst>
      <p:ext uri="{BB962C8B-B14F-4D97-AF65-F5344CB8AC3E}">
        <p14:creationId xmlns:p14="http://schemas.microsoft.com/office/powerpoint/2010/main" val="2938416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Nous allons commencer par la navigation Internet sur http et https.</a:t>
            </a:r>
          </a:p>
          <a:p>
            <a:r>
              <a:rPr lang="fr-FR" dirty="0"/>
              <a:t>Une connexion Internet s'effectue entre deux machines, l'une qui joue le rôle d'un client et l'autre qui joue le rôle d'un serveur. Dans ce scénario le serveur (qui héberge un certain contenu) est toujours à l'attente, et une fois un connexion établie, il répond aux requêtes. Le client utilise une application qui initialise le contact. Les serveurs http sont passivement à l'attente pour toute requête d'un client; par contre, les clients ne le sont pas. Ils sont actifs pour la durée de la navigation et puis, ils s'</a:t>
            </a:r>
            <a:r>
              <a:rPr lang="fr-FR" dirty="0" err="1"/>
              <a:t>etteintent</a:t>
            </a:r>
            <a:r>
              <a:rPr lang="fr-FR" dirty="0"/>
              <a:t>. </a:t>
            </a:r>
          </a:p>
        </p:txBody>
      </p:sp>
      <p:sp>
        <p:nvSpPr>
          <p:cNvPr id="4" name="Slide Number Placeholder 3"/>
          <p:cNvSpPr>
            <a:spLocks noGrp="1"/>
          </p:cNvSpPr>
          <p:nvPr>
            <p:ph type="sldNum" sz="quarter" idx="5"/>
          </p:nvPr>
        </p:nvSpPr>
        <p:spPr/>
        <p:txBody>
          <a:bodyPr/>
          <a:lstStyle/>
          <a:p>
            <a:fld id="{0EBAE2E1-6839-4E84-BC3C-3ACBD5C0EB8D}" type="slidenum">
              <a:rPr lang="fr-FR" smtClean="0"/>
              <a:t>47</a:t>
            </a:fld>
            <a:endParaRPr lang="fr-FR"/>
          </a:p>
        </p:txBody>
      </p:sp>
    </p:spTree>
    <p:extLst>
      <p:ext uri="{BB962C8B-B14F-4D97-AF65-F5344CB8AC3E}">
        <p14:creationId xmlns:p14="http://schemas.microsoft.com/office/powerpoint/2010/main" val="3038833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Pour </a:t>
            </a:r>
            <a:r>
              <a:rPr lang="en-US" dirty="0" err="1"/>
              <a:t>voir</a:t>
            </a:r>
            <a:r>
              <a:rPr lang="en-US" dirty="0"/>
              <a:t> </a:t>
            </a:r>
            <a:r>
              <a:rPr lang="en-US" dirty="0" err="1"/>
              <a:t>ça</a:t>
            </a:r>
            <a:r>
              <a:rPr lang="en-US" dirty="0"/>
              <a:t> dans le context des sept couches du </a:t>
            </a:r>
            <a:r>
              <a:rPr lang="en-US" dirty="0" err="1"/>
              <a:t>modèle</a:t>
            </a:r>
            <a:r>
              <a:rPr lang="en-US" dirty="0"/>
              <a:t> OSI, </a:t>
            </a:r>
            <a:r>
              <a:rPr lang="en-US" dirty="0" err="1"/>
              <a:t>voici</a:t>
            </a:r>
            <a:r>
              <a:rPr lang="en-US" dirty="0"/>
              <a:t> </a:t>
            </a:r>
            <a:r>
              <a:rPr lang="en-US" dirty="0" err="1"/>
              <a:t>notre</a:t>
            </a:r>
            <a:r>
              <a:rPr lang="en-US" dirty="0"/>
              <a:t> image de base. Nous </a:t>
            </a:r>
            <a:r>
              <a:rPr lang="en-US" dirty="0" err="1"/>
              <a:t>avons</a:t>
            </a:r>
            <a:r>
              <a:rPr lang="en-US" dirty="0"/>
              <a:t> vu la transmission à la </a:t>
            </a:r>
            <a:r>
              <a:rPr lang="en-US" dirty="0" err="1"/>
              <a:t>couche</a:t>
            </a:r>
            <a:r>
              <a:rPr lang="en-US" dirty="0"/>
              <a:t> physique, </a:t>
            </a:r>
            <a:r>
              <a:rPr lang="en-US" dirty="0" err="1"/>
              <a:t>puis</a:t>
            </a:r>
            <a:r>
              <a:rPr lang="en-US" dirty="0"/>
              <a:t> à la </a:t>
            </a:r>
            <a:r>
              <a:rPr lang="en-US" dirty="0" err="1"/>
              <a:t>couche</a:t>
            </a:r>
            <a:r>
              <a:rPr lang="en-US" dirty="0"/>
              <a:t> liaison (transmission intra-</a:t>
            </a:r>
            <a:r>
              <a:rPr lang="en-US" dirty="0" err="1"/>
              <a:t>réseau</a:t>
            </a:r>
            <a:r>
              <a:rPr lang="en-US" dirty="0"/>
              <a:t>), </a:t>
            </a:r>
            <a:r>
              <a:rPr lang="en-US" dirty="0" err="1"/>
              <a:t>puis</a:t>
            </a:r>
            <a:r>
              <a:rPr lang="en-US" dirty="0"/>
              <a:t> à la </a:t>
            </a:r>
            <a:r>
              <a:rPr lang="en-US" dirty="0" err="1"/>
              <a:t>couche</a:t>
            </a:r>
            <a:r>
              <a:rPr lang="en-US" dirty="0"/>
              <a:t> </a:t>
            </a:r>
            <a:r>
              <a:rPr lang="en-US" dirty="0" err="1"/>
              <a:t>réseau</a:t>
            </a:r>
            <a:r>
              <a:rPr lang="en-US" dirty="0"/>
              <a:t> (transmission inter-</a:t>
            </a:r>
            <a:r>
              <a:rPr lang="en-US" dirty="0" err="1"/>
              <a:t>réseau</a:t>
            </a:r>
            <a:r>
              <a:rPr lang="en-US" dirty="0"/>
              <a:t>), </a:t>
            </a:r>
            <a:r>
              <a:rPr lang="en-US" dirty="0" err="1"/>
              <a:t>puis</a:t>
            </a:r>
            <a:r>
              <a:rPr lang="en-US" dirty="0"/>
              <a:t> </a:t>
            </a:r>
            <a:r>
              <a:rPr lang="en-US" dirty="0" err="1"/>
              <a:t>finalement</a:t>
            </a:r>
            <a:r>
              <a:rPr lang="en-US" dirty="0"/>
              <a:t> à la </a:t>
            </a:r>
            <a:r>
              <a:rPr lang="en-US" dirty="0" err="1"/>
              <a:t>couche</a:t>
            </a:r>
            <a:r>
              <a:rPr lang="en-US" dirty="0"/>
              <a:t> transport (transmission </a:t>
            </a:r>
            <a:r>
              <a:rPr lang="en-US" dirty="0" err="1"/>
              <a:t>fiable</a:t>
            </a:r>
            <a:r>
              <a:rPr lang="en-US" dirty="0"/>
              <a:t>).</a:t>
            </a:r>
            <a:endParaRPr lang="fr-FR" dirty="0"/>
          </a:p>
        </p:txBody>
      </p:sp>
      <p:sp>
        <p:nvSpPr>
          <p:cNvPr id="4" name="Slide Number Placeholder 3"/>
          <p:cNvSpPr>
            <a:spLocks noGrp="1"/>
          </p:cNvSpPr>
          <p:nvPr>
            <p:ph type="sldNum" sz="quarter" idx="5"/>
          </p:nvPr>
        </p:nvSpPr>
        <p:spPr/>
        <p:txBody>
          <a:bodyPr/>
          <a:lstStyle/>
          <a:p>
            <a:fld id="{0EBAE2E1-6839-4E84-BC3C-3ACBD5C0EB8D}" type="slidenum">
              <a:rPr lang="fr-FR" smtClean="0"/>
              <a:t>3</a:t>
            </a:fld>
            <a:endParaRPr lang="fr-FR"/>
          </a:p>
        </p:txBody>
      </p:sp>
    </p:spTree>
    <p:extLst>
      <p:ext uri="{BB962C8B-B14F-4D97-AF65-F5344CB8AC3E}">
        <p14:creationId xmlns:p14="http://schemas.microsoft.com/office/powerpoint/2010/main" val="372579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Du côté serveur nous voyons la connexion en utilisant la commande </a:t>
            </a:r>
            <a:r>
              <a:rPr lang="fr-FR" dirty="0" err="1"/>
              <a:t>netstat</a:t>
            </a:r>
            <a:r>
              <a:rPr lang="fr-FR" dirty="0"/>
              <a:t>. </a:t>
            </a:r>
          </a:p>
          <a:p>
            <a:r>
              <a:rPr lang="fr-FR" dirty="0"/>
              <a:t>La connexion entre les deux machines est visible dans la table </a:t>
            </a:r>
            <a:r>
              <a:rPr lang="fr-FR" dirty="0" err="1"/>
              <a:t>netstat</a:t>
            </a:r>
            <a:r>
              <a:rPr lang="fr-FR" dirty="0"/>
              <a:t>. Le protocole http marche sur </a:t>
            </a:r>
            <a:r>
              <a:rPr lang="fr-FR" dirty="0" err="1"/>
              <a:t>tcp</a:t>
            </a:r>
            <a:r>
              <a:rPr lang="fr-FR" dirty="0"/>
              <a:t> (à voir à gauche) et la machine locale (le serveur) est à l'écoute sur le port TCP 80 (état de LISTEN). </a:t>
            </a:r>
          </a:p>
          <a:p>
            <a:endParaRPr lang="fr-FR" dirty="0"/>
          </a:p>
          <a:p>
            <a:r>
              <a:rPr lang="fr-FR" dirty="0"/>
              <a:t>Une fois le serveur mis en place, il initialise un nombre de processus. Lorsqu'une requête arrive, un de ces processus se charge d'y répondre.  </a:t>
            </a:r>
          </a:p>
        </p:txBody>
      </p:sp>
      <p:sp>
        <p:nvSpPr>
          <p:cNvPr id="4" name="Slide Number Placeholder 3"/>
          <p:cNvSpPr>
            <a:spLocks noGrp="1"/>
          </p:cNvSpPr>
          <p:nvPr>
            <p:ph type="sldNum" sz="quarter" idx="5"/>
          </p:nvPr>
        </p:nvSpPr>
        <p:spPr/>
        <p:txBody>
          <a:bodyPr/>
          <a:lstStyle/>
          <a:p>
            <a:fld id="{0EBAE2E1-6839-4E84-BC3C-3ACBD5C0EB8D}" type="slidenum">
              <a:rPr lang="fr-FR" smtClean="0"/>
              <a:t>48</a:t>
            </a:fld>
            <a:endParaRPr lang="fr-FR"/>
          </a:p>
        </p:txBody>
      </p:sp>
    </p:spTree>
    <p:extLst>
      <p:ext uri="{BB962C8B-B14F-4D97-AF65-F5344CB8AC3E}">
        <p14:creationId xmlns:p14="http://schemas.microsoft.com/office/powerpoint/2010/main" val="435594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Nous pouvons également analyser une telle connexion sur un logiciel comme Wireshark. </a:t>
            </a:r>
          </a:p>
          <a:p>
            <a:r>
              <a:rPr lang="fr-FR" dirty="0"/>
              <a:t>Un premier pas est de voir qui est le client et qui est le serveur dans l'échange. Le serveur utilise en général un port standard. Dans le premier message on voit que l'envoi s'effectue de la machine 192.168.56.254 vers une machine 192.168.56.101, du port 55986 au port 80. C'est donc la machine 192.168.56.101 qui est le serveur. </a:t>
            </a:r>
          </a:p>
          <a:p>
            <a:r>
              <a:rPr lang="fr-FR" dirty="0"/>
              <a:t>Le premier message de la connexion fait partie du protocole TCP, et c'est un message [SYN] (début d'une connexion TCP). Les trois premiers messages sont effectivement l'initialisation de la connexion. </a:t>
            </a:r>
          </a:p>
          <a:p>
            <a:r>
              <a:rPr lang="fr-FR" dirty="0"/>
              <a:t>On a plusieurs messages HTTP (avec des messages d'ACK sur TCP). Le premier message, envoyé du client au serveur, est une requête HTTP. La réponse est donnée dans le message 6. A la fin de la connexion on a la fermeture de la connexion.</a:t>
            </a:r>
          </a:p>
        </p:txBody>
      </p:sp>
      <p:sp>
        <p:nvSpPr>
          <p:cNvPr id="4" name="Slide Number Placeholder 3"/>
          <p:cNvSpPr>
            <a:spLocks noGrp="1"/>
          </p:cNvSpPr>
          <p:nvPr>
            <p:ph type="sldNum" sz="quarter" idx="5"/>
          </p:nvPr>
        </p:nvSpPr>
        <p:spPr/>
        <p:txBody>
          <a:bodyPr/>
          <a:lstStyle/>
          <a:p>
            <a:fld id="{0EBAE2E1-6839-4E84-BC3C-3ACBD5C0EB8D}" type="slidenum">
              <a:rPr lang="fr-FR" smtClean="0"/>
              <a:t>49</a:t>
            </a:fld>
            <a:endParaRPr lang="fr-FR"/>
          </a:p>
        </p:txBody>
      </p:sp>
    </p:spTree>
    <p:extLst>
      <p:ext uri="{BB962C8B-B14F-4D97-AF65-F5344CB8AC3E}">
        <p14:creationId xmlns:p14="http://schemas.microsoft.com/office/powerpoint/2010/main" val="1280941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suite de requêtes/réponses est typique, non-seulement pour le protocole http, sinon pour la plupart de protocoles fonctionnant selon un modèle client-serveur.</a:t>
            </a:r>
          </a:p>
          <a:p>
            <a:endParaRPr lang="fr-FR" dirty="0"/>
          </a:p>
          <a:p>
            <a:r>
              <a:rPr lang="fr-FR" dirty="0"/>
              <a:t>Dans le cas du protocole HTTP, les requêtes sont faites par un user-agent (navigateur) à un serveur qui héberge un certain domaine. La requête de type </a:t>
            </a:r>
            <a:r>
              <a:rPr lang="fr-FR" dirty="0" err="1"/>
              <a:t>get</a:t>
            </a:r>
            <a:r>
              <a:rPr lang="fr-FR" dirty="0"/>
              <a:t>, vue dans la capture Wireshark du slide </a:t>
            </a:r>
            <a:r>
              <a:rPr lang="fr-FR" dirty="0" err="1"/>
              <a:t>precedent</a:t>
            </a:r>
            <a:r>
              <a:rPr lang="fr-FR" dirty="0"/>
              <a:t> est un exemple de requête visible dans ce protocole. </a:t>
            </a:r>
          </a:p>
          <a:p>
            <a:endParaRPr lang="fr-FR" dirty="0"/>
          </a:p>
          <a:p>
            <a:r>
              <a:rPr lang="fr-FR" dirty="0"/>
              <a:t>Une fois la requête reçue, le serveur doit premièrement localiser la ressource cherchée. Une fois que cela arrive, la réponse est envoyée du serveur au client.</a:t>
            </a:r>
          </a:p>
        </p:txBody>
      </p:sp>
      <p:sp>
        <p:nvSpPr>
          <p:cNvPr id="4" name="Slide Number Placeholder 3"/>
          <p:cNvSpPr>
            <a:spLocks noGrp="1"/>
          </p:cNvSpPr>
          <p:nvPr>
            <p:ph type="sldNum" sz="quarter" idx="5"/>
          </p:nvPr>
        </p:nvSpPr>
        <p:spPr/>
        <p:txBody>
          <a:bodyPr/>
          <a:lstStyle/>
          <a:p>
            <a:fld id="{0EBAE2E1-6839-4E84-BC3C-3ACBD5C0EB8D}" type="slidenum">
              <a:rPr lang="fr-FR" smtClean="0"/>
              <a:t>50</a:t>
            </a:fld>
            <a:endParaRPr lang="fr-FR"/>
          </a:p>
        </p:txBody>
      </p:sp>
    </p:spTree>
    <p:extLst>
      <p:ext uri="{BB962C8B-B14F-4D97-AF65-F5344CB8AC3E}">
        <p14:creationId xmlns:p14="http://schemas.microsoft.com/office/powerpoint/2010/main" val="465365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 on </a:t>
            </a:r>
            <a:r>
              <a:rPr lang="en-US" dirty="0" err="1"/>
              <a:t>regarde</a:t>
            </a:r>
            <a:r>
              <a:rPr lang="en-US" dirty="0"/>
              <a:t> la </a:t>
            </a:r>
            <a:r>
              <a:rPr lang="en-US" dirty="0" err="1"/>
              <a:t>connexion</a:t>
            </a:r>
            <a:r>
              <a:rPr lang="en-US" dirty="0"/>
              <a:t> sur les deux machines, nous </a:t>
            </a:r>
            <a:r>
              <a:rPr lang="en-US" dirty="0" err="1"/>
              <a:t>allons</a:t>
            </a:r>
            <a:r>
              <a:rPr lang="en-US" dirty="0"/>
              <a:t> </a:t>
            </a:r>
            <a:r>
              <a:rPr lang="en-US" dirty="0" err="1"/>
              <a:t>constater</a:t>
            </a:r>
            <a:r>
              <a:rPr lang="en-US" dirty="0"/>
              <a:t> que sur la machine client la machine locale </a:t>
            </a:r>
            <a:r>
              <a:rPr lang="en-US" dirty="0" err="1"/>
              <a:t>utilise</a:t>
            </a:r>
            <a:r>
              <a:rPr lang="en-US" dirty="0"/>
              <a:t> un port non-standard et le </a:t>
            </a:r>
            <a:r>
              <a:rPr lang="en-US" dirty="0" err="1"/>
              <a:t>statut</a:t>
            </a:r>
            <a:r>
              <a:rPr lang="en-US" dirty="0"/>
              <a:t> de la </a:t>
            </a:r>
            <a:r>
              <a:rPr lang="en-US" dirty="0" err="1"/>
              <a:t>connexion</a:t>
            </a:r>
            <a:r>
              <a:rPr lang="en-US" dirty="0"/>
              <a:t> sera "Established" -- </a:t>
            </a:r>
            <a:r>
              <a:rPr lang="en-US" dirty="0" err="1"/>
              <a:t>Etablie</a:t>
            </a:r>
            <a:r>
              <a:rPr lang="en-US" dirty="0"/>
              <a:t>.</a:t>
            </a:r>
          </a:p>
          <a:p>
            <a:endParaRPr lang="en-US" dirty="0"/>
          </a:p>
          <a:p>
            <a:r>
              <a:rPr lang="en-US" dirty="0"/>
              <a:t>Du </a:t>
            </a:r>
            <a:r>
              <a:rPr lang="en-US" dirty="0" err="1"/>
              <a:t>côté</a:t>
            </a:r>
            <a:r>
              <a:rPr lang="en-US" dirty="0"/>
              <a:t> du </a:t>
            </a:r>
            <a:r>
              <a:rPr lang="en-US" dirty="0" err="1"/>
              <a:t>serveur</a:t>
            </a:r>
            <a:r>
              <a:rPr lang="en-US" dirty="0"/>
              <a:t>, au </a:t>
            </a:r>
            <a:r>
              <a:rPr lang="en-US" dirty="0" err="1"/>
              <a:t>delà</a:t>
            </a:r>
            <a:r>
              <a:rPr lang="en-US" dirty="0"/>
              <a:t> de </a:t>
            </a:r>
            <a:r>
              <a:rPr lang="en-US" dirty="0" err="1"/>
              <a:t>toutes</a:t>
            </a:r>
            <a:r>
              <a:rPr lang="en-US" dirty="0"/>
              <a:t> les </a:t>
            </a:r>
            <a:r>
              <a:rPr lang="en-US" dirty="0" err="1"/>
              <a:t>connexions</a:t>
            </a:r>
            <a:r>
              <a:rPr lang="en-US" dirty="0"/>
              <a:t> avec les machines (</a:t>
            </a:r>
            <a:r>
              <a:rPr lang="en-US" dirty="0" err="1"/>
              <a:t>dont</a:t>
            </a:r>
            <a:r>
              <a:rPr lang="en-US" dirty="0"/>
              <a:t> un </a:t>
            </a:r>
            <a:r>
              <a:rPr lang="en-US" dirty="0" err="1"/>
              <a:t>exemple</a:t>
            </a:r>
            <a:r>
              <a:rPr lang="en-US" dirty="0"/>
              <a:t> </a:t>
            </a:r>
            <a:r>
              <a:rPr lang="en-US" dirty="0" err="1"/>
              <a:t>est</a:t>
            </a:r>
            <a:r>
              <a:rPr lang="en-US" dirty="0"/>
              <a:t> </a:t>
            </a:r>
            <a:r>
              <a:rPr lang="en-US" dirty="0" err="1"/>
              <a:t>donné</a:t>
            </a:r>
            <a:r>
              <a:rPr lang="en-US" dirty="0"/>
              <a:t> </a:t>
            </a:r>
            <a:r>
              <a:rPr lang="en-US" dirty="0" err="1"/>
              <a:t>en</a:t>
            </a:r>
            <a:r>
              <a:rPr lang="en-US" dirty="0"/>
              <a:t> bas de </a:t>
            </a:r>
            <a:r>
              <a:rPr lang="en-US" dirty="0" err="1"/>
              <a:t>l'écran</a:t>
            </a:r>
            <a:r>
              <a:rPr lang="en-US" dirty="0"/>
              <a:t>), </a:t>
            </a:r>
            <a:r>
              <a:rPr lang="en-US" dirty="0" err="1"/>
              <a:t>il</a:t>
            </a:r>
            <a:r>
              <a:rPr lang="en-US" dirty="0"/>
              <a:t> y aura de plus </a:t>
            </a:r>
            <a:r>
              <a:rPr lang="en-US" dirty="0" err="1"/>
              <a:t>une</a:t>
            </a:r>
            <a:r>
              <a:rPr lang="en-US" dirty="0"/>
              <a:t> </a:t>
            </a:r>
            <a:r>
              <a:rPr lang="en-US" dirty="0" err="1"/>
              <a:t>ligne</a:t>
            </a:r>
            <a:r>
              <a:rPr lang="en-US" dirty="0"/>
              <a:t> qui </a:t>
            </a:r>
            <a:r>
              <a:rPr lang="en-US" dirty="0" err="1"/>
              <a:t>confirme</a:t>
            </a:r>
            <a:r>
              <a:rPr lang="en-US" dirty="0"/>
              <a:t> </a:t>
            </a:r>
            <a:r>
              <a:rPr lang="en-US" dirty="0" err="1"/>
              <a:t>l'état</a:t>
            </a:r>
            <a:r>
              <a:rPr lang="en-US" dirty="0"/>
              <a:t> "à </a:t>
            </a:r>
            <a:r>
              <a:rPr lang="en-US" dirty="0" err="1"/>
              <a:t>l'écoute</a:t>
            </a:r>
            <a:r>
              <a:rPr lang="en-US" dirty="0"/>
              <a:t>" du </a:t>
            </a:r>
            <a:r>
              <a:rPr lang="en-US" dirty="0" err="1"/>
              <a:t>serveur</a:t>
            </a:r>
            <a:r>
              <a:rPr lang="en-US" dirty="0"/>
              <a:t> sur le port </a:t>
            </a:r>
            <a:r>
              <a:rPr lang="en-US" dirty="0" err="1"/>
              <a:t>dédié</a:t>
            </a:r>
            <a:r>
              <a:rPr lang="en-US" dirty="0"/>
              <a:t> au service (</a:t>
            </a:r>
            <a:r>
              <a:rPr lang="en-US" dirty="0" err="1"/>
              <a:t>ici</a:t>
            </a:r>
            <a:r>
              <a:rPr lang="en-US" dirty="0"/>
              <a:t> le port 80)</a:t>
            </a:r>
          </a:p>
          <a:p>
            <a:endParaRPr lang="en-US" dirty="0"/>
          </a:p>
          <a:p>
            <a:r>
              <a:rPr lang="en-US" dirty="0"/>
              <a:t>Les </a:t>
            </a:r>
            <a:r>
              <a:rPr lang="en-US" dirty="0" err="1"/>
              <a:t>adresses</a:t>
            </a:r>
            <a:r>
              <a:rPr lang="en-US" dirty="0"/>
              <a:t> IP </a:t>
            </a:r>
            <a:r>
              <a:rPr lang="en-US" dirty="0" err="1"/>
              <a:t>indiquées</a:t>
            </a:r>
            <a:r>
              <a:rPr lang="en-US" dirty="0"/>
              <a:t> dans la table </a:t>
            </a:r>
            <a:r>
              <a:rPr lang="en-US" dirty="0" err="1"/>
              <a:t>sont</a:t>
            </a:r>
            <a:r>
              <a:rPr lang="en-US" dirty="0"/>
              <a:t> </a:t>
            </a:r>
            <a:r>
              <a:rPr lang="en-US" dirty="0" err="1"/>
              <a:t>en</a:t>
            </a:r>
            <a:r>
              <a:rPr lang="en-US" dirty="0"/>
              <a:t> </a:t>
            </a:r>
            <a:r>
              <a:rPr lang="en-US" dirty="0" err="1"/>
              <a:t>ordre</a:t>
            </a:r>
            <a:r>
              <a:rPr lang="en-US" dirty="0"/>
              <a:t> inverse dans la table du </a:t>
            </a:r>
            <a:r>
              <a:rPr lang="en-US" dirty="0" err="1"/>
              <a:t>serveur</a:t>
            </a:r>
            <a:r>
              <a:rPr lang="en-US" dirty="0"/>
              <a:t> par rapport à </a:t>
            </a:r>
            <a:r>
              <a:rPr lang="en-US" dirty="0" err="1"/>
              <a:t>celle</a:t>
            </a:r>
            <a:r>
              <a:rPr lang="en-US" dirty="0"/>
              <a:t> du client (et </a:t>
            </a:r>
            <a:r>
              <a:rPr lang="en-US" dirty="0" err="1"/>
              <a:t>c'est</a:t>
            </a:r>
            <a:r>
              <a:rPr lang="en-US" dirty="0"/>
              <a:t> normal, car on </a:t>
            </a:r>
            <a:r>
              <a:rPr lang="en-US" dirty="0" err="1"/>
              <a:t>regarde</a:t>
            </a:r>
            <a:r>
              <a:rPr lang="en-US" dirty="0"/>
              <a:t> à </a:t>
            </a:r>
            <a:r>
              <a:rPr lang="en-US" dirty="0" err="1"/>
              <a:t>chaque</a:t>
            </a:r>
            <a:r>
              <a:rPr lang="en-US" dirty="0"/>
              <a:t> </a:t>
            </a:r>
            <a:r>
              <a:rPr lang="en-US" dirty="0" err="1"/>
              <a:t>fois</a:t>
            </a:r>
            <a:r>
              <a:rPr lang="en-US" dirty="0"/>
              <a:t> </a:t>
            </a:r>
            <a:r>
              <a:rPr lang="en-US" dirty="0" err="1"/>
              <a:t>l'autre</a:t>
            </a:r>
            <a:r>
              <a:rPr lang="en-US" dirty="0"/>
              <a:t> </a:t>
            </a:r>
            <a:r>
              <a:rPr lang="en-US" dirty="0" err="1"/>
              <a:t>partenaire</a:t>
            </a:r>
            <a:r>
              <a:rPr lang="en-US" dirty="0"/>
              <a:t> de la conversation). </a:t>
            </a:r>
            <a:r>
              <a:rPr lang="en-US" dirty="0" err="1"/>
              <a:t>Même</a:t>
            </a:r>
            <a:r>
              <a:rPr lang="en-US" dirty="0"/>
              <a:t> </a:t>
            </a:r>
            <a:r>
              <a:rPr lang="en-US" dirty="0" err="1"/>
              <a:t>si</a:t>
            </a:r>
            <a:r>
              <a:rPr lang="en-US" dirty="0"/>
              <a:t> on ne </a:t>
            </a:r>
            <a:r>
              <a:rPr lang="en-US" dirty="0" err="1"/>
              <a:t>sait</a:t>
            </a:r>
            <a:r>
              <a:rPr lang="en-US" dirty="0"/>
              <a:t> pas a priori quelle </a:t>
            </a:r>
            <a:r>
              <a:rPr lang="en-US" dirty="0" err="1"/>
              <a:t>est</a:t>
            </a:r>
            <a:r>
              <a:rPr lang="en-US" dirty="0"/>
              <a:t> la machine </a:t>
            </a:r>
            <a:r>
              <a:rPr lang="en-US" dirty="0" err="1"/>
              <a:t>serveur</a:t>
            </a:r>
            <a:r>
              <a:rPr lang="en-US" dirty="0"/>
              <a:t> et </a:t>
            </a:r>
            <a:r>
              <a:rPr lang="en-US" dirty="0" err="1"/>
              <a:t>laquelle</a:t>
            </a:r>
            <a:r>
              <a:rPr lang="en-US" dirty="0"/>
              <a:t>, la machine client, </a:t>
            </a:r>
            <a:r>
              <a:rPr lang="en-US" dirty="0" err="1"/>
              <a:t>il</a:t>
            </a:r>
            <a:r>
              <a:rPr lang="en-US" dirty="0"/>
              <a:t> y a deux </a:t>
            </a:r>
            <a:r>
              <a:rPr lang="en-US" dirty="0" err="1"/>
              <a:t>façons</a:t>
            </a:r>
            <a:r>
              <a:rPr lang="en-US" dirty="0"/>
              <a:t> de </a:t>
            </a:r>
            <a:r>
              <a:rPr lang="en-US" dirty="0" err="1"/>
              <a:t>reconnaître</a:t>
            </a:r>
            <a:r>
              <a:rPr lang="en-US" dirty="0"/>
              <a:t> le </a:t>
            </a:r>
            <a:r>
              <a:rPr lang="en-US" dirty="0" err="1"/>
              <a:t>serveur</a:t>
            </a:r>
            <a:r>
              <a:rPr lang="en-US" dirty="0"/>
              <a:t> </a:t>
            </a:r>
            <a:r>
              <a:rPr lang="en-US" dirty="0" err="1"/>
              <a:t>assez</a:t>
            </a:r>
            <a:r>
              <a:rPr lang="en-US" dirty="0"/>
              <a:t> </a:t>
            </a:r>
            <a:r>
              <a:rPr lang="en-US" dirty="0" err="1"/>
              <a:t>facilement</a:t>
            </a:r>
            <a:r>
              <a:rPr lang="en-US" dirty="0"/>
              <a:t> :</a:t>
            </a:r>
          </a:p>
          <a:p>
            <a:endParaRPr lang="en-US" dirty="0"/>
          </a:p>
          <a:p>
            <a:r>
              <a:rPr lang="en-US" dirty="0"/>
              <a:t>-- </a:t>
            </a:r>
            <a:r>
              <a:rPr lang="en-US" dirty="0" err="1"/>
              <a:t>c'est</a:t>
            </a:r>
            <a:r>
              <a:rPr lang="en-US" dirty="0"/>
              <a:t> le </a:t>
            </a:r>
            <a:r>
              <a:rPr lang="en-US" dirty="0" err="1"/>
              <a:t>serveur</a:t>
            </a:r>
            <a:r>
              <a:rPr lang="en-US" dirty="0"/>
              <a:t> qui </a:t>
            </a:r>
            <a:r>
              <a:rPr lang="en-US" dirty="0" err="1"/>
              <a:t>est</a:t>
            </a:r>
            <a:r>
              <a:rPr lang="en-US" dirty="0"/>
              <a:t> </a:t>
            </a:r>
            <a:r>
              <a:rPr lang="en-US" dirty="0" err="1"/>
              <a:t>toujours</a:t>
            </a:r>
            <a:r>
              <a:rPr lang="en-US" dirty="0"/>
              <a:t> à </a:t>
            </a:r>
            <a:r>
              <a:rPr lang="en-US" dirty="0" err="1"/>
              <a:t>l'écoute</a:t>
            </a:r>
            <a:r>
              <a:rPr lang="en-US" dirty="0"/>
              <a:t>, et non pas le client</a:t>
            </a:r>
          </a:p>
          <a:p>
            <a:r>
              <a:rPr lang="en-US" dirty="0"/>
              <a:t>-- </a:t>
            </a:r>
            <a:r>
              <a:rPr lang="en-US" dirty="0" err="1"/>
              <a:t>c'est</a:t>
            </a:r>
            <a:r>
              <a:rPr lang="en-US" dirty="0"/>
              <a:t> le </a:t>
            </a:r>
            <a:r>
              <a:rPr lang="en-US" dirty="0" err="1"/>
              <a:t>serveur</a:t>
            </a:r>
            <a:r>
              <a:rPr lang="en-US" dirty="0"/>
              <a:t> qui utilize le port standard du service (</a:t>
            </a:r>
            <a:r>
              <a:rPr lang="en-US" dirty="0" err="1"/>
              <a:t>ici</a:t>
            </a:r>
            <a:r>
              <a:rPr lang="en-US" dirty="0"/>
              <a:t> 80), et non pas le client.</a:t>
            </a:r>
            <a:endParaRPr lang="fr-FR" dirty="0"/>
          </a:p>
        </p:txBody>
      </p:sp>
      <p:sp>
        <p:nvSpPr>
          <p:cNvPr id="4" name="Slide Number Placeholder 3"/>
          <p:cNvSpPr>
            <a:spLocks noGrp="1"/>
          </p:cNvSpPr>
          <p:nvPr>
            <p:ph type="sldNum" sz="quarter" idx="5"/>
          </p:nvPr>
        </p:nvSpPr>
        <p:spPr/>
        <p:txBody>
          <a:bodyPr/>
          <a:lstStyle/>
          <a:p>
            <a:fld id="{0EBAE2E1-6839-4E84-BC3C-3ACBD5C0EB8D}" type="slidenum">
              <a:rPr lang="fr-FR" smtClean="0"/>
              <a:t>51</a:t>
            </a:fld>
            <a:endParaRPr lang="fr-FR"/>
          </a:p>
        </p:txBody>
      </p:sp>
    </p:spTree>
    <p:extLst>
      <p:ext uri="{BB962C8B-B14F-4D97-AF65-F5344CB8AC3E}">
        <p14:creationId xmlns:p14="http://schemas.microsoft.com/office/powerpoint/2010/main" val="1836512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Donc</a:t>
            </a:r>
            <a:r>
              <a:rPr lang="en-US" dirty="0"/>
              <a:t>, pour </a:t>
            </a:r>
            <a:r>
              <a:rPr lang="en-US" dirty="0" err="1"/>
              <a:t>resumer</a:t>
            </a:r>
            <a:r>
              <a:rPr lang="en-US" dirty="0"/>
              <a:t>, </a:t>
            </a:r>
            <a:r>
              <a:rPr lang="en-US" dirty="0" err="1"/>
              <a:t>lorsqu'on</a:t>
            </a:r>
            <a:r>
              <a:rPr lang="en-US" dirty="0"/>
              <a:t> tape </a:t>
            </a:r>
            <a:r>
              <a:rPr lang="en-US" dirty="0" err="1"/>
              <a:t>une</a:t>
            </a:r>
            <a:r>
              <a:rPr lang="en-US" dirty="0"/>
              <a:t> URL dans </a:t>
            </a:r>
            <a:r>
              <a:rPr lang="en-US" dirty="0" err="1"/>
              <a:t>notre</a:t>
            </a:r>
            <a:r>
              <a:rPr lang="en-US" dirty="0"/>
              <a:t> </a:t>
            </a:r>
            <a:r>
              <a:rPr lang="en-US" dirty="0" err="1"/>
              <a:t>navigateur</a:t>
            </a:r>
            <a:r>
              <a:rPr lang="en-US" dirty="0"/>
              <a:t>, </a:t>
            </a:r>
            <a:r>
              <a:rPr lang="en-US" dirty="0" err="1"/>
              <a:t>alors</a:t>
            </a:r>
            <a:r>
              <a:rPr lang="en-US" dirty="0"/>
              <a:t> </a:t>
            </a:r>
            <a:r>
              <a:rPr lang="en-US" dirty="0" err="1"/>
              <a:t>celui</a:t>
            </a:r>
            <a:r>
              <a:rPr lang="en-US" dirty="0"/>
              <a:t>-ci deviant </a:t>
            </a:r>
            <a:r>
              <a:rPr lang="en-US" dirty="0" err="1"/>
              <a:t>l'application</a:t>
            </a:r>
            <a:r>
              <a:rPr lang="en-US" dirty="0"/>
              <a:t> </a:t>
            </a:r>
            <a:r>
              <a:rPr lang="en-US" dirty="0" err="1"/>
              <a:t>cliente</a:t>
            </a:r>
            <a:r>
              <a:rPr lang="en-US" dirty="0"/>
              <a:t> qui </a:t>
            </a:r>
            <a:r>
              <a:rPr lang="en-US" dirty="0" err="1"/>
              <a:t>doit</a:t>
            </a:r>
            <a:r>
              <a:rPr lang="en-US" dirty="0"/>
              <a:t> se connecter à </a:t>
            </a:r>
            <a:r>
              <a:rPr lang="en-US" dirty="0" err="1"/>
              <a:t>l'application</a:t>
            </a:r>
            <a:r>
              <a:rPr lang="en-US" dirty="0"/>
              <a:t> </a:t>
            </a:r>
            <a:r>
              <a:rPr lang="en-US" dirty="0" err="1"/>
              <a:t>serveur</a:t>
            </a:r>
            <a:r>
              <a:rPr lang="en-US" dirty="0"/>
              <a:t> de la machine </a:t>
            </a:r>
            <a:r>
              <a:rPr lang="en-US" dirty="0" err="1"/>
              <a:t>hébergeant</a:t>
            </a:r>
            <a:r>
              <a:rPr lang="en-US" dirty="0"/>
              <a:t> le </a:t>
            </a:r>
            <a:r>
              <a:rPr lang="en-US" dirty="0" err="1"/>
              <a:t>contenu</a:t>
            </a:r>
            <a:r>
              <a:rPr lang="en-US" dirty="0"/>
              <a:t> </a:t>
            </a:r>
            <a:r>
              <a:rPr lang="en-US" dirty="0" err="1"/>
              <a:t>cherché</a:t>
            </a:r>
            <a:r>
              <a:rPr lang="en-US" dirty="0"/>
              <a:t>.</a:t>
            </a:r>
          </a:p>
          <a:p>
            <a:endParaRPr lang="en-US" dirty="0"/>
          </a:p>
          <a:p>
            <a:r>
              <a:rPr lang="en-US" dirty="0" err="1"/>
              <a:t>Premièrement</a:t>
            </a:r>
            <a:r>
              <a:rPr lang="en-US" dirty="0"/>
              <a:t> </a:t>
            </a:r>
            <a:r>
              <a:rPr lang="en-US" dirty="0" err="1"/>
              <a:t>il</a:t>
            </a:r>
            <a:r>
              <a:rPr lang="en-US" dirty="0"/>
              <a:t> faut </a:t>
            </a:r>
            <a:r>
              <a:rPr lang="en-US" dirty="0" err="1"/>
              <a:t>trouver</a:t>
            </a:r>
            <a:r>
              <a:rPr lang="en-US" dirty="0"/>
              <a:t> </a:t>
            </a:r>
            <a:r>
              <a:rPr lang="en-US" dirty="0" err="1"/>
              <a:t>ce</a:t>
            </a:r>
            <a:r>
              <a:rPr lang="en-US" dirty="0"/>
              <a:t> </a:t>
            </a:r>
            <a:r>
              <a:rPr lang="en-US" dirty="0" err="1"/>
              <a:t>serveur</a:t>
            </a:r>
            <a:r>
              <a:rPr lang="en-US" dirty="0"/>
              <a:t> (</a:t>
            </a:r>
            <a:r>
              <a:rPr lang="en-US" dirty="0" err="1"/>
              <a:t>mais</a:t>
            </a:r>
            <a:r>
              <a:rPr lang="en-US" dirty="0"/>
              <a:t> </a:t>
            </a:r>
            <a:r>
              <a:rPr lang="en-US" dirty="0" err="1"/>
              <a:t>cela</a:t>
            </a:r>
            <a:r>
              <a:rPr lang="en-US" dirty="0"/>
              <a:t> sera </a:t>
            </a:r>
            <a:r>
              <a:rPr lang="en-US" dirty="0" err="1"/>
              <a:t>réalisé</a:t>
            </a:r>
            <a:r>
              <a:rPr lang="en-US" dirty="0"/>
              <a:t> avec le service DNS, à </a:t>
            </a:r>
            <a:r>
              <a:rPr lang="en-US" dirty="0" err="1"/>
              <a:t>voir</a:t>
            </a:r>
            <a:r>
              <a:rPr lang="en-US" dirty="0"/>
              <a:t> plus tard dans </a:t>
            </a:r>
            <a:r>
              <a:rPr lang="en-US" dirty="0" err="1"/>
              <a:t>ce</a:t>
            </a:r>
            <a:r>
              <a:rPr lang="en-US" dirty="0"/>
              <a:t> CM). Une </a:t>
            </a:r>
            <a:r>
              <a:rPr lang="en-US" dirty="0" err="1"/>
              <a:t>fois</a:t>
            </a:r>
            <a:r>
              <a:rPr lang="en-US" dirty="0"/>
              <a:t> le server trouvé, </a:t>
            </a:r>
            <a:r>
              <a:rPr lang="en-US" dirty="0" err="1"/>
              <a:t>celui</a:t>
            </a:r>
            <a:r>
              <a:rPr lang="en-US" dirty="0"/>
              <a:t>-ci sera à </a:t>
            </a:r>
            <a:r>
              <a:rPr lang="en-US" dirty="0" err="1"/>
              <a:t>l'écoute</a:t>
            </a:r>
            <a:r>
              <a:rPr lang="en-US" dirty="0"/>
              <a:t> sur le port standard http, </a:t>
            </a:r>
            <a:r>
              <a:rPr lang="en-US" dirty="0" err="1"/>
              <a:t>notamment</a:t>
            </a:r>
            <a:r>
              <a:rPr lang="en-US" dirty="0"/>
              <a:t> le port TCP 80. Les deux machines </a:t>
            </a:r>
            <a:r>
              <a:rPr lang="en-US" dirty="0" err="1"/>
              <a:t>initialisent</a:t>
            </a:r>
            <a:r>
              <a:rPr lang="en-US" dirty="0"/>
              <a:t> </a:t>
            </a:r>
            <a:r>
              <a:rPr lang="en-US" dirty="0" err="1"/>
              <a:t>premièrement</a:t>
            </a:r>
            <a:r>
              <a:rPr lang="en-US" dirty="0"/>
              <a:t> </a:t>
            </a:r>
            <a:r>
              <a:rPr lang="en-US" dirty="0" err="1"/>
              <a:t>une</a:t>
            </a:r>
            <a:r>
              <a:rPr lang="en-US" dirty="0"/>
              <a:t> </a:t>
            </a:r>
            <a:r>
              <a:rPr lang="en-US" dirty="0" err="1"/>
              <a:t>connexion</a:t>
            </a:r>
            <a:r>
              <a:rPr lang="en-US" dirty="0"/>
              <a:t> TCP (SYN, SYN-ACK, ACK). La communication </a:t>
            </a:r>
            <a:r>
              <a:rPr lang="en-US" dirty="0" err="1"/>
              <a:t>ultérieure</a:t>
            </a:r>
            <a:r>
              <a:rPr lang="en-US" dirty="0"/>
              <a:t> </a:t>
            </a:r>
            <a:r>
              <a:rPr lang="en-US" dirty="0" err="1"/>
              <a:t>demarre</a:t>
            </a:r>
            <a:r>
              <a:rPr lang="en-US" dirty="0"/>
              <a:t> </a:t>
            </a:r>
            <a:r>
              <a:rPr lang="en-US" dirty="0" err="1"/>
              <a:t>ensuite</a:t>
            </a:r>
            <a:r>
              <a:rPr lang="en-US" dirty="0"/>
              <a:t>, avec les messages http (</a:t>
            </a:r>
            <a:r>
              <a:rPr lang="en-US" dirty="0" err="1"/>
              <a:t>requêtes</a:t>
            </a:r>
            <a:r>
              <a:rPr lang="en-US" dirty="0"/>
              <a:t>/</a:t>
            </a:r>
            <a:r>
              <a:rPr lang="en-US" dirty="0" err="1"/>
              <a:t>réponses</a:t>
            </a:r>
            <a:r>
              <a:rPr lang="en-US" dirty="0"/>
              <a:t>) </a:t>
            </a:r>
            <a:r>
              <a:rPr lang="en-US" dirty="0" err="1"/>
              <a:t>encapsulés</a:t>
            </a:r>
            <a:r>
              <a:rPr lang="en-US" dirty="0"/>
              <a:t> dans TCP.</a:t>
            </a:r>
            <a:endParaRPr lang="fr-FR" dirty="0"/>
          </a:p>
        </p:txBody>
      </p:sp>
      <p:sp>
        <p:nvSpPr>
          <p:cNvPr id="4" name="Slide Number Placeholder 3"/>
          <p:cNvSpPr>
            <a:spLocks noGrp="1"/>
          </p:cNvSpPr>
          <p:nvPr>
            <p:ph type="sldNum" sz="quarter" idx="5"/>
          </p:nvPr>
        </p:nvSpPr>
        <p:spPr/>
        <p:txBody>
          <a:bodyPr/>
          <a:lstStyle/>
          <a:p>
            <a:fld id="{0EBAE2E1-6839-4E84-BC3C-3ACBD5C0EB8D}" type="slidenum">
              <a:rPr lang="fr-FR" smtClean="0"/>
              <a:t>52</a:t>
            </a:fld>
            <a:endParaRPr lang="fr-FR"/>
          </a:p>
        </p:txBody>
      </p:sp>
    </p:spTree>
    <p:extLst>
      <p:ext uri="{BB962C8B-B14F-4D97-AF65-F5344CB8AC3E}">
        <p14:creationId xmlns:p14="http://schemas.microsoft.com/office/powerpoint/2010/main" val="2106604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a:t>
            </a:r>
            <a:r>
              <a:rPr lang="en-US" dirty="0" err="1"/>
              <a:t>protocole</a:t>
            </a:r>
            <a:r>
              <a:rPr lang="en-US" dirty="0"/>
              <a:t> http </a:t>
            </a:r>
            <a:r>
              <a:rPr lang="en-US" dirty="0" err="1"/>
              <a:t>était</a:t>
            </a:r>
            <a:r>
              <a:rPr lang="en-US" dirty="0"/>
              <a:t> le </a:t>
            </a:r>
            <a:r>
              <a:rPr lang="en-US" dirty="0" err="1"/>
              <a:t>protocole</a:t>
            </a:r>
            <a:r>
              <a:rPr lang="en-US" dirty="0"/>
              <a:t> </a:t>
            </a:r>
            <a:r>
              <a:rPr lang="en-US" dirty="0" err="1"/>
              <a:t>utilisé</a:t>
            </a:r>
            <a:r>
              <a:rPr lang="en-US" dirty="0"/>
              <a:t> par </a:t>
            </a:r>
            <a:r>
              <a:rPr lang="en-US" dirty="0" err="1"/>
              <a:t>défaut</a:t>
            </a:r>
            <a:r>
              <a:rPr lang="en-US" dirty="0"/>
              <a:t> pour la navigation Web </a:t>
            </a:r>
            <a:r>
              <a:rPr lang="en-US" dirty="0" err="1"/>
              <a:t>il</a:t>
            </a:r>
            <a:r>
              <a:rPr lang="en-US" dirty="0"/>
              <a:t> y a cinq ans. Ce </a:t>
            </a:r>
            <a:r>
              <a:rPr lang="en-US" dirty="0" err="1"/>
              <a:t>n'est</a:t>
            </a:r>
            <a:r>
              <a:rPr lang="en-US" dirty="0"/>
              <a:t> plus le </a:t>
            </a:r>
            <a:r>
              <a:rPr lang="en-US" dirty="0" err="1"/>
              <a:t>cas</a:t>
            </a:r>
            <a:r>
              <a:rPr lang="en-US" dirty="0"/>
              <a:t> </a:t>
            </a:r>
            <a:r>
              <a:rPr lang="en-US" dirty="0" err="1"/>
              <a:t>aujourd'hui</a:t>
            </a:r>
            <a:r>
              <a:rPr lang="en-US" dirty="0"/>
              <a:t>.</a:t>
            </a:r>
          </a:p>
          <a:p>
            <a:endParaRPr lang="en-US" dirty="0"/>
          </a:p>
          <a:p>
            <a:r>
              <a:rPr lang="en-US" dirty="0"/>
              <a:t>Les </a:t>
            </a:r>
            <a:r>
              <a:rPr lang="en-US" dirty="0" err="1"/>
              <a:t>échanges</a:t>
            </a:r>
            <a:r>
              <a:rPr lang="en-US" dirty="0"/>
              <a:t> sur http ne </a:t>
            </a:r>
            <a:r>
              <a:rPr lang="en-US" dirty="0" err="1"/>
              <a:t>donnent</a:t>
            </a:r>
            <a:r>
              <a:rPr lang="en-US" dirty="0"/>
              <a:t> </a:t>
            </a:r>
            <a:r>
              <a:rPr lang="en-US" dirty="0" err="1"/>
              <a:t>aucune</a:t>
            </a:r>
            <a:r>
              <a:rPr lang="en-US" dirty="0"/>
              <a:t> </a:t>
            </a:r>
            <a:r>
              <a:rPr lang="en-US" dirty="0" err="1"/>
              <a:t>sécurité</a:t>
            </a:r>
            <a:r>
              <a:rPr lang="en-US" dirty="0"/>
              <a:t> </a:t>
            </a:r>
            <a:r>
              <a:rPr lang="en-US" dirty="0" err="1"/>
              <a:t>informatique</a:t>
            </a:r>
            <a:r>
              <a:rPr lang="en-US" dirty="0"/>
              <a:t> : les </a:t>
            </a:r>
            <a:r>
              <a:rPr lang="en-US" dirty="0" err="1"/>
              <a:t>informations</a:t>
            </a:r>
            <a:r>
              <a:rPr lang="en-US" dirty="0"/>
              <a:t> (</a:t>
            </a:r>
            <a:r>
              <a:rPr lang="en-US" dirty="0" err="1"/>
              <a:t>requêtes</a:t>
            </a:r>
            <a:r>
              <a:rPr lang="en-US" dirty="0"/>
              <a:t>/</a:t>
            </a:r>
            <a:r>
              <a:rPr lang="en-US" dirty="0" err="1"/>
              <a:t>réponses</a:t>
            </a:r>
            <a:r>
              <a:rPr lang="en-US" dirty="0"/>
              <a:t>) </a:t>
            </a:r>
            <a:r>
              <a:rPr lang="en-US" dirty="0" err="1"/>
              <a:t>s'échangent</a:t>
            </a:r>
            <a:r>
              <a:rPr lang="en-US" dirty="0"/>
              <a:t> </a:t>
            </a:r>
            <a:r>
              <a:rPr lang="en-US" dirty="0" err="1"/>
              <a:t>en</a:t>
            </a:r>
            <a:r>
              <a:rPr lang="en-US" dirty="0"/>
              <a:t> </a:t>
            </a:r>
            <a:r>
              <a:rPr lang="en-US" dirty="0" err="1"/>
              <a:t>clair</a:t>
            </a:r>
            <a:r>
              <a:rPr lang="en-US" dirty="0"/>
              <a:t> et </a:t>
            </a:r>
            <a:r>
              <a:rPr lang="en-US" dirty="0" err="1"/>
              <a:t>sont</a:t>
            </a:r>
            <a:r>
              <a:rPr lang="en-US" dirty="0"/>
              <a:t> </a:t>
            </a:r>
            <a:r>
              <a:rPr lang="en-US" dirty="0" err="1"/>
              <a:t>donc</a:t>
            </a:r>
            <a:r>
              <a:rPr lang="en-US" dirty="0"/>
              <a:t> </a:t>
            </a:r>
            <a:r>
              <a:rPr lang="en-US" dirty="0" err="1"/>
              <a:t>visibles</a:t>
            </a:r>
            <a:r>
              <a:rPr lang="en-US" dirty="0"/>
              <a:t> aux machines au milieu y </a:t>
            </a:r>
            <a:r>
              <a:rPr lang="en-US" dirty="0" err="1"/>
              <a:t>compris</a:t>
            </a:r>
            <a:r>
              <a:rPr lang="en-US" dirty="0"/>
              <a:t> </a:t>
            </a:r>
            <a:r>
              <a:rPr lang="en-US" dirty="0" err="1"/>
              <a:t>routeurs</a:t>
            </a:r>
            <a:r>
              <a:rPr lang="en-US" dirty="0"/>
              <a:t>, sniffers, etc. Les </a:t>
            </a:r>
            <a:r>
              <a:rPr lang="en-US" dirty="0" err="1"/>
              <a:t>révélations</a:t>
            </a:r>
            <a:r>
              <a:rPr lang="en-US" dirty="0"/>
              <a:t> de surveillance de masse de la part de Edward Snowden on </a:t>
            </a:r>
            <a:r>
              <a:rPr lang="en-US" dirty="0" err="1"/>
              <a:t>augmenté</a:t>
            </a:r>
            <a:r>
              <a:rPr lang="en-US" dirty="0"/>
              <a:t> </a:t>
            </a:r>
            <a:r>
              <a:rPr lang="en-US" dirty="0" err="1"/>
              <a:t>nos</a:t>
            </a:r>
            <a:r>
              <a:rPr lang="en-US" dirty="0"/>
              <a:t> </a:t>
            </a:r>
            <a:r>
              <a:rPr lang="en-US" dirty="0" err="1"/>
              <a:t>soucis</a:t>
            </a:r>
            <a:r>
              <a:rPr lang="en-US" dirty="0"/>
              <a:t> de protection de la vie </a:t>
            </a:r>
            <a:r>
              <a:rPr lang="en-US" dirty="0" err="1"/>
              <a:t>privée</a:t>
            </a:r>
            <a:r>
              <a:rPr lang="en-US" dirty="0"/>
              <a:t>.</a:t>
            </a:r>
          </a:p>
          <a:p>
            <a:endParaRPr lang="en-US" dirty="0"/>
          </a:p>
          <a:p>
            <a:r>
              <a:rPr lang="en-US" dirty="0" err="1"/>
              <a:t>Aujourd'hui</a:t>
            </a:r>
            <a:r>
              <a:rPr lang="en-US" dirty="0"/>
              <a:t> la navigation Web se fait </a:t>
            </a:r>
            <a:r>
              <a:rPr lang="en-US" dirty="0" err="1"/>
              <a:t>principalement</a:t>
            </a:r>
            <a:r>
              <a:rPr lang="en-US" dirty="0"/>
              <a:t> sur la </a:t>
            </a:r>
            <a:r>
              <a:rPr lang="en-US" dirty="0" err="1"/>
              <a:t>forme</a:t>
            </a:r>
            <a:r>
              <a:rPr lang="en-US" dirty="0"/>
              <a:t> </a:t>
            </a:r>
            <a:r>
              <a:rPr lang="en-US" dirty="0" err="1"/>
              <a:t>sécurisée</a:t>
            </a:r>
            <a:r>
              <a:rPr lang="en-US" dirty="0"/>
              <a:t> de http, </a:t>
            </a:r>
            <a:r>
              <a:rPr lang="en-US" dirty="0" err="1"/>
              <a:t>notamment</a:t>
            </a:r>
            <a:r>
              <a:rPr lang="en-US" dirty="0"/>
              <a:t> sur https.</a:t>
            </a:r>
          </a:p>
          <a:p>
            <a:r>
              <a:rPr lang="en-US" dirty="0"/>
              <a:t>HTTPS </a:t>
            </a:r>
            <a:r>
              <a:rPr lang="en-US" dirty="0" err="1"/>
              <a:t>veut</a:t>
            </a:r>
            <a:r>
              <a:rPr lang="en-US" dirty="0"/>
              <a:t> dire HTTP sur TLS, les deux </a:t>
            </a:r>
            <a:r>
              <a:rPr lang="en-US" dirty="0" err="1"/>
              <a:t>protocoles</a:t>
            </a:r>
            <a:r>
              <a:rPr lang="en-US" dirty="0"/>
              <a:t> </a:t>
            </a:r>
            <a:r>
              <a:rPr lang="en-US" dirty="0" err="1"/>
              <a:t>étant</a:t>
            </a:r>
            <a:r>
              <a:rPr lang="en-US" dirty="0"/>
              <a:t> </a:t>
            </a:r>
            <a:r>
              <a:rPr lang="en-US" dirty="0" err="1"/>
              <a:t>encapsulés</a:t>
            </a:r>
            <a:r>
              <a:rPr lang="en-US" dirty="0"/>
              <a:t> par TCP (port 443 pour https). Dans </a:t>
            </a:r>
            <a:r>
              <a:rPr lang="en-US" dirty="0" err="1"/>
              <a:t>une</a:t>
            </a:r>
            <a:r>
              <a:rPr lang="en-US" dirty="0"/>
              <a:t> </a:t>
            </a:r>
            <a:r>
              <a:rPr lang="en-US" dirty="0" err="1"/>
              <a:t>connexion</a:t>
            </a:r>
            <a:r>
              <a:rPr lang="en-US" dirty="0"/>
              <a:t> https, le client et le </a:t>
            </a:r>
            <a:r>
              <a:rPr lang="en-US" dirty="0" err="1"/>
              <a:t>serveur</a:t>
            </a:r>
            <a:r>
              <a:rPr lang="en-US" dirty="0"/>
              <a:t> </a:t>
            </a:r>
            <a:r>
              <a:rPr lang="en-US" dirty="0" err="1"/>
              <a:t>commencent</a:t>
            </a:r>
            <a:r>
              <a:rPr lang="en-US" dirty="0"/>
              <a:t> </a:t>
            </a:r>
            <a:r>
              <a:rPr lang="en-US" dirty="0" err="1"/>
              <a:t>comme</a:t>
            </a:r>
            <a:r>
              <a:rPr lang="en-US" dirty="0"/>
              <a:t> pour http et </a:t>
            </a:r>
            <a:r>
              <a:rPr lang="en-US" dirty="0" err="1"/>
              <a:t>initialisant</a:t>
            </a:r>
            <a:r>
              <a:rPr lang="en-US" dirty="0"/>
              <a:t> </a:t>
            </a:r>
            <a:r>
              <a:rPr lang="en-US" dirty="0" err="1"/>
              <a:t>une</a:t>
            </a:r>
            <a:r>
              <a:rPr lang="en-US" dirty="0"/>
              <a:t> </a:t>
            </a:r>
            <a:r>
              <a:rPr lang="en-US" dirty="0" err="1"/>
              <a:t>connexion</a:t>
            </a:r>
            <a:r>
              <a:rPr lang="en-US" dirty="0"/>
              <a:t> sur TCP. Par </a:t>
            </a:r>
            <a:r>
              <a:rPr lang="en-US" dirty="0" err="1"/>
              <a:t>contre</a:t>
            </a:r>
            <a:r>
              <a:rPr lang="en-US" dirty="0"/>
              <a:t>, </a:t>
            </a:r>
            <a:r>
              <a:rPr lang="en-US" dirty="0" err="1"/>
              <a:t>une</a:t>
            </a:r>
            <a:r>
              <a:rPr lang="en-US" dirty="0"/>
              <a:t> </a:t>
            </a:r>
            <a:r>
              <a:rPr lang="en-US" dirty="0" err="1"/>
              <a:t>fois</a:t>
            </a:r>
            <a:r>
              <a:rPr lang="en-US" dirty="0"/>
              <a:t> les trois messages </a:t>
            </a:r>
            <a:r>
              <a:rPr lang="en-US" dirty="0" err="1"/>
              <a:t>d'ouverture</a:t>
            </a:r>
            <a:r>
              <a:rPr lang="en-US" dirty="0"/>
              <a:t> de </a:t>
            </a:r>
            <a:r>
              <a:rPr lang="en-US" dirty="0" err="1"/>
              <a:t>connexions</a:t>
            </a:r>
            <a:r>
              <a:rPr lang="en-US" dirty="0"/>
              <a:t> </a:t>
            </a:r>
            <a:r>
              <a:rPr lang="en-US" dirty="0" err="1"/>
              <a:t>échangés</a:t>
            </a:r>
            <a:r>
              <a:rPr lang="en-US" dirty="0"/>
              <a:t>, le client et le </a:t>
            </a:r>
            <a:r>
              <a:rPr lang="en-US" dirty="0" err="1"/>
              <a:t>serveur</a:t>
            </a:r>
            <a:r>
              <a:rPr lang="en-US" dirty="0"/>
              <a:t> </a:t>
            </a:r>
            <a:r>
              <a:rPr lang="en-US" dirty="0" err="1"/>
              <a:t>exécutent</a:t>
            </a:r>
            <a:r>
              <a:rPr lang="en-US" dirty="0"/>
              <a:t> le </a:t>
            </a:r>
            <a:r>
              <a:rPr lang="en-US" dirty="0" err="1"/>
              <a:t>protocole</a:t>
            </a:r>
            <a:r>
              <a:rPr lang="en-US" dirty="0"/>
              <a:t> TLS : </a:t>
            </a:r>
            <a:r>
              <a:rPr lang="en-US" dirty="0" err="1"/>
              <a:t>ils</a:t>
            </a:r>
            <a:r>
              <a:rPr lang="en-US" dirty="0"/>
              <a:t> </a:t>
            </a:r>
            <a:r>
              <a:rPr lang="en-US" dirty="0" err="1"/>
              <a:t>échangent</a:t>
            </a:r>
            <a:r>
              <a:rPr lang="en-US" dirty="0"/>
              <a:t> des messages </a:t>
            </a:r>
            <a:r>
              <a:rPr lang="en-US" dirty="0" err="1"/>
              <a:t>leur</a:t>
            </a:r>
            <a:r>
              <a:rPr lang="en-US" dirty="0"/>
              <a:t> </a:t>
            </a:r>
            <a:r>
              <a:rPr lang="en-US" dirty="0" err="1"/>
              <a:t>permettant</a:t>
            </a:r>
            <a:r>
              <a:rPr lang="en-US" dirty="0"/>
              <a:t> </a:t>
            </a:r>
            <a:r>
              <a:rPr lang="en-US" dirty="0" err="1"/>
              <a:t>d'établir</a:t>
            </a:r>
            <a:r>
              <a:rPr lang="en-US" dirty="0"/>
              <a:t> des </a:t>
            </a:r>
            <a:r>
              <a:rPr lang="en-US" dirty="0" err="1"/>
              <a:t>clés</a:t>
            </a:r>
            <a:r>
              <a:rPr lang="en-US" dirty="0"/>
              <a:t> communes de session. Dans un </a:t>
            </a:r>
            <a:r>
              <a:rPr lang="en-US" dirty="0" err="1"/>
              <a:t>deuxìeme</a:t>
            </a:r>
            <a:r>
              <a:rPr lang="en-US" dirty="0"/>
              <a:t> temps </a:t>
            </a:r>
            <a:r>
              <a:rPr lang="en-US" dirty="0" err="1"/>
              <a:t>toute</a:t>
            </a:r>
            <a:r>
              <a:rPr lang="en-US" dirty="0"/>
              <a:t> </a:t>
            </a:r>
            <a:r>
              <a:rPr lang="en-US" dirty="0" err="1"/>
              <a:t>requête</a:t>
            </a:r>
            <a:r>
              <a:rPr lang="en-US" dirty="0"/>
              <a:t>/</a:t>
            </a:r>
            <a:r>
              <a:rPr lang="en-US" dirty="0" err="1"/>
              <a:t>réponse</a:t>
            </a:r>
            <a:r>
              <a:rPr lang="en-US" dirty="0"/>
              <a:t> </a:t>
            </a:r>
            <a:r>
              <a:rPr lang="en-US" dirty="0" err="1"/>
              <a:t>normalement</a:t>
            </a:r>
            <a:r>
              <a:rPr lang="en-US" dirty="0"/>
              <a:t> </a:t>
            </a:r>
            <a:r>
              <a:rPr lang="en-US" dirty="0" err="1"/>
              <a:t>utilisée</a:t>
            </a:r>
            <a:r>
              <a:rPr lang="en-US" dirty="0"/>
              <a:t> </a:t>
            </a:r>
            <a:r>
              <a:rPr lang="en-US" dirty="0" err="1"/>
              <a:t>en</a:t>
            </a:r>
            <a:r>
              <a:rPr lang="en-US" dirty="0"/>
              <a:t> http sera </a:t>
            </a:r>
            <a:r>
              <a:rPr lang="en-US" dirty="0" err="1"/>
              <a:t>chiffrée</a:t>
            </a:r>
            <a:r>
              <a:rPr lang="en-US" dirty="0"/>
              <a:t> et </a:t>
            </a:r>
            <a:r>
              <a:rPr lang="en-US" dirty="0" err="1"/>
              <a:t>authentifiée</a:t>
            </a:r>
            <a:r>
              <a:rPr lang="en-US" dirty="0"/>
              <a:t> avec les </a:t>
            </a:r>
            <a:r>
              <a:rPr lang="en-US" dirty="0" err="1"/>
              <a:t>clés</a:t>
            </a:r>
            <a:r>
              <a:rPr lang="en-US" dirty="0"/>
              <a:t> </a:t>
            </a:r>
            <a:r>
              <a:rPr lang="en-US" dirty="0" err="1"/>
              <a:t>dérivées</a:t>
            </a:r>
            <a:r>
              <a:rPr lang="en-US" dirty="0"/>
              <a:t>.</a:t>
            </a:r>
            <a:endParaRPr lang="fr-FR" dirty="0"/>
          </a:p>
        </p:txBody>
      </p:sp>
      <p:sp>
        <p:nvSpPr>
          <p:cNvPr id="4" name="Slide Number Placeholder 3"/>
          <p:cNvSpPr>
            <a:spLocks noGrp="1"/>
          </p:cNvSpPr>
          <p:nvPr>
            <p:ph type="sldNum" sz="quarter" idx="5"/>
          </p:nvPr>
        </p:nvSpPr>
        <p:spPr/>
        <p:txBody>
          <a:bodyPr/>
          <a:lstStyle/>
          <a:p>
            <a:fld id="{0EBAE2E1-6839-4E84-BC3C-3ACBD5C0EB8D}" type="slidenum">
              <a:rPr lang="fr-FR" smtClean="0"/>
              <a:t>53</a:t>
            </a:fld>
            <a:endParaRPr lang="fr-FR"/>
          </a:p>
        </p:txBody>
      </p:sp>
    </p:spTree>
    <p:extLst>
      <p:ext uri="{BB962C8B-B14F-4D97-AF65-F5344CB8AC3E}">
        <p14:creationId xmlns:p14="http://schemas.microsoft.com/office/powerpoint/2010/main" val="1232776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r>
              <a:rPr lang="fr-FR" dirty="0"/>
              <a:t>e protocole DNS se charge de trouver l'association entre un nom de domaine et une adresse IP. Il fait principalement deux types de résolutions : </a:t>
            </a:r>
          </a:p>
          <a:p>
            <a:endParaRPr lang="fr-FR" dirty="0"/>
          </a:p>
          <a:p>
            <a:r>
              <a:rPr lang="fr-FR" dirty="0"/>
              <a:t>-- la résolution directe, qui consiste en donner l'adresse IP d'un certain nom de domaine envoyé</a:t>
            </a:r>
          </a:p>
          <a:p>
            <a:r>
              <a:rPr lang="fr-FR" dirty="0"/>
              <a:t>-- la résolution inverse, qui consiste en donner le nom de domaine pour une adresse IP donnée.</a:t>
            </a:r>
          </a:p>
          <a:p>
            <a:endParaRPr lang="fr-FR" dirty="0"/>
          </a:p>
          <a:p>
            <a:r>
              <a:rPr lang="fr-FR" dirty="0"/>
              <a:t>Nous utilisons la résolution directe tous les jours lorsqu'on tape le nom d'un domaine dans notre navigateur. </a:t>
            </a:r>
          </a:p>
          <a:p>
            <a:endParaRPr lang="fr-FR" dirty="0"/>
          </a:p>
          <a:p>
            <a:r>
              <a:rPr lang="fr-FR" dirty="0"/>
              <a:t>Quand est-ce qu'on utilise la résolution inverse ? </a:t>
            </a:r>
          </a:p>
          <a:p>
            <a:r>
              <a:rPr lang="fr-FR" dirty="0"/>
              <a:t>Par exemple lorsqu'un serveur veut savoir quelles machines ont tenté de la joindre. C'est alors que la résolution inverse peut être utile.</a:t>
            </a:r>
          </a:p>
        </p:txBody>
      </p:sp>
      <p:sp>
        <p:nvSpPr>
          <p:cNvPr id="4" name="Slide Number Placeholder 3"/>
          <p:cNvSpPr>
            <a:spLocks noGrp="1"/>
          </p:cNvSpPr>
          <p:nvPr>
            <p:ph type="sldNum" sz="quarter" idx="5"/>
          </p:nvPr>
        </p:nvSpPr>
        <p:spPr/>
        <p:txBody>
          <a:bodyPr/>
          <a:lstStyle/>
          <a:p>
            <a:fld id="{3C0029BE-AB35-4D99-8DB6-1BEF7A29D96D}" type="slidenum">
              <a:rPr lang="fr-FR" smtClean="0"/>
              <a:t>6</a:t>
            </a:fld>
            <a:endParaRPr lang="fr-FR"/>
          </a:p>
        </p:txBody>
      </p:sp>
    </p:spTree>
    <p:extLst>
      <p:ext uri="{BB962C8B-B14F-4D97-AF65-F5344CB8AC3E}">
        <p14:creationId xmlns:p14="http://schemas.microsoft.com/office/powerpoint/2010/main" val="41412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Une façon très primitive et répandue au début de </a:t>
            </a:r>
            <a:r>
              <a:rPr lang="fr-FR" dirty="0" err="1"/>
              <a:t>l'age</a:t>
            </a:r>
            <a:r>
              <a:rPr lang="fr-FR" dirty="0"/>
              <a:t> de l'Internet était l'utilisation du fichier /</a:t>
            </a:r>
            <a:r>
              <a:rPr lang="fr-FR" dirty="0" err="1"/>
              <a:t>etc</a:t>
            </a:r>
            <a:r>
              <a:rPr lang="fr-FR" dirty="0"/>
              <a:t>/hosts. Ces fichiers existaient sur chaque machine et se chargeaient de toute résolution DNS. </a:t>
            </a:r>
          </a:p>
          <a:p>
            <a:endParaRPr lang="fr-FR" dirty="0"/>
          </a:p>
          <a:p>
            <a:r>
              <a:rPr lang="fr-FR" dirty="0"/>
              <a:t>Un exemple d'un tel fichier est donné ci-dessus.</a:t>
            </a:r>
          </a:p>
          <a:p>
            <a:endParaRPr lang="fr-FR" dirty="0"/>
          </a:p>
          <a:p>
            <a:r>
              <a:rPr lang="fr-FR" dirty="0"/>
              <a:t>Malheureusement l'utilisation des fichiers hosts demande une mise à jour manuelle, donc tous les jours il va falloir mettre à jour l'association existante entre des noms de domaine et des adresses IP. </a:t>
            </a:r>
          </a:p>
          <a:p>
            <a:endParaRPr lang="fr-FR" dirty="0"/>
          </a:p>
          <a:p>
            <a:r>
              <a:rPr lang="fr-FR" dirty="0"/>
              <a:t>On peut toujours les utiliser à petite échelle, par exemple pour savoir comment joindre des serveurs dans notre propre réseau. Cependant, ceci ne pourrait pas être notre moyen principale de faire des résolutions directes ou inverses.</a:t>
            </a:r>
          </a:p>
          <a:p>
            <a:endParaRPr lang="fr-FR" dirty="0"/>
          </a:p>
          <a:p>
            <a:endParaRPr lang="fr-FR" dirty="0"/>
          </a:p>
        </p:txBody>
      </p:sp>
      <p:sp>
        <p:nvSpPr>
          <p:cNvPr id="4" name="Slide Number Placeholder 3"/>
          <p:cNvSpPr>
            <a:spLocks noGrp="1"/>
          </p:cNvSpPr>
          <p:nvPr>
            <p:ph type="sldNum" sz="quarter" idx="5"/>
          </p:nvPr>
        </p:nvSpPr>
        <p:spPr/>
        <p:txBody>
          <a:bodyPr/>
          <a:lstStyle/>
          <a:p>
            <a:fld id="{3C0029BE-AB35-4D99-8DB6-1BEF7A29D96D}" type="slidenum">
              <a:rPr lang="fr-FR" smtClean="0"/>
              <a:t>7</a:t>
            </a:fld>
            <a:endParaRPr lang="fr-FR"/>
          </a:p>
        </p:txBody>
      </p:sp>
    </p:spTree>
    <p:extLst>
      <p:ext uri="{BB962C8B-B14F-4D97-AF65-F5344CB8AC3E}">
        <p14:creationId xmlns:p14="http://schemas.microsoft.com/office/powerpoint/2010/main" val="3769091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solution moderne pour toute résolution directe ou inverse de nom est l'utilisation du service DNS (Domain </a:t>
            </a:r>
            <a:r>
              <a:rPr lang="fr-FR" dirty="0" err="1"/>
              <a:t>naming</a:t>
            </a:r>
            <a:r>
              <a:rPr lang="fr-FR" dirty="0"/>
              <a:t> system). Un serveur DNS reçoit des requêtes pour une résolution directe ou inverse et tente d'y répondre soit a) en utilisant sa propre base de données, soit b) en demandant plus loin quelle est la bonne réponse.</a:t>
            </a:r>
          </a:p>
          <a:p>
            <a:endParaRPr lang="fr-FR" dirty="0"/>
          </a:p>
          <a:p>
            <a:r>
              <a:rPr lang="fr-FR" dirty="0"/>
              <a:t>On peut penser à la base de données DNS comme à un annuaire téléphonique, sauf qu'il est mis à jour bien plus souvent. La structure des données est d'un arbre (qu'on va découvrir plus en détail lors du module M3102). </a:t>
            </a:r>
          </a:p>
          <a:p>
            <a:endParaRPr lang="fr-FR" dirty="0"/>
          </a:p>
          <a:p>
            <a:r>
              <a:rPr lang="fr-FR" dirty="0"/>
              <a:t>Pour l'instant ce qu'il faut retenir est : le protocole DNS se charge d'effectuer les résolutions directes et inverses de nom, notamment en associant un nom de domaine à une adresse IP (et à l'inverse). </a:t>
            </a:r>
          </a:p>
        </p:txBody>
      </p:sp>
      <p:sp>
        <p:nvSpPr>
          <p:cNvPr id="4" name="Slide Number Placeholder 3"/>
          <p:cNvSpPr>
            <a:spLocks noGrp="1"/>
          </p:cNvSpPr>
          <p:nvPr>
            <p:ph type="sldNum" sz="quarter" idx="5"/>
          </p:nvPr>
        </p:nvSpPr>
        <p:spPr/>
        <p:txBody>
          <a:bodyPr/>
          <a:lstStyle/>
          <a:p>
            <a:fld id="{3C0029BE-AB35-4D99-8DB6-1BEF7A29D96D}" type="slidenum">
              <a:rPr lang="fr-FR" smtClean="0"/>
              <a:t>8</a:t>
            </a:fld>
            <a:endParaRPr lang="fr-FR"/>
          </a:p>
        </p:txBody>
      </p:sp>
    </p:spTree>
    <p:extLst>
      <p:ext uri="{BB962C8B-B14F-4D97-AF65-F5344CB8AC3E}">
        <p14:creationId xmlns:p14="http://schemas.microsoft.com/office/powerpoint/2010/main" val="462731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fichier hosts est encore en utilisation aujourd'hui, mais seulement à petite échelle. On peut y indiquer par exemple l'association entre quelques adresses IP de base (par exemple localhost) et l'adresse IP correspondante.</a:t>
            </a:r>
          </a:p>
          <a:p>
            <a:endParaRPr lang="fr-FR" dirty="0"/>
          </a:p>
          <a:p>
            <a:r>
              <a:rPr lang="fr-FR" dirty="0"/>
              <a:t>En dehors de ces adresses, chaque machine devra encore faire des requêtes de résolution de nom. Pour indiquer à la machine à qui envoyer ses requêtes DNS, on configure le fichier /</a:t>
            </a:r>
            <a:r>
              <a:rPr lang="fr-FR" dirty="0" err="1"/>
              <a:t>etc</a:t>
            </a:r>
            <a:r>
              <a:rPr lang="fr-FR" dirty="0"/>
              <a:t>/</a:t>
            </a:r>
            <a:r>
              <a:rPr lang="fr-FR" dirty="0" err="1"/>
              <a:t>resolv.conf</a:t>
            </a:r>
            <a:r>
              <a:rPr lang="fr-FR" dirty="0"/>
              <a:t>, en indiquant notamment les serveurs de nom à utiliser (</a:t>
            </a:r>
            <a:r>
              <a:rPr lang="fr-FR" dirty="0" err="1"/>
              <a:t>nameserver</a:t>
            </a:r>
            <a:r>
              <a:rPr lang="fr-FR" dirty="0"/>
              <a:t>).</a:t>
            </a:r>
          </a:p>
          <a:p>
            <a:endParaRPr lang="fr-FR" dirty="0"/>
          </a:p>
          <a:p>
            <a:r>
              <a:rPr lang="fr-FR" dirty="0"/>
              <a:t>Dans l'exemple ci-dessus on en indique deux.</a:t>
            </a:r>
          </a:p>
        </p:txBody>
      </p:sp>
      <p:sp>
        <p:nvSpPr>
          <p:cNvPr id="4" name="Slide Number Placeholder 3"/>
          <p:cNvSpPr>
            <a:spLocks noGrp="1"/>
          </p:cNvSpPr>
          <p:nvPr>
            <p:ph type="sldNum" sz="quarter" idx="5"/>
          </p:nvPr>
        </p:nvSpPr>
        <p:spPr/>
        <p:txBody>
          <a:bodyPr/>
          <a:lstStyle/>
          <a:p>
            <a:fld id="{3C0029BE-AB35-4D99-8DB6-1BEF7A29D96D}" type="slidenum">
              <a:rPr lang="fr-FR" smtClean="0"/>
              <a:t>9</a:t>
            </a:fld>
            <a:endParaRPr lang="fr-FR"/>
          </a:p>
        </p:txBody>
      </p:sp>
    </p:spTree>
    <p:extLst>
      <p:ext uri="{BB962C8B-B14F-4D97-AF65-F5344CB8AC3E}">
        <p14:creationId xmlns:p14="http://schemas.microsoft.com/office/powerpoint/2010/main" val="3069641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 beaucoup </a:t>
            </a:r>
            <a:r>
              <a:rPr lang="en-US" dirty="0" err="1"/>
              <a:t>d'autres</a:t>
            </a:r>
            <a:r>
              <a:rPr lang="en-US" dirty="0"/>
              <a:t> </a:t>
            </a:r>
            <a:r>
              <a:rPr lang="en-US" dirty="0" err="1"/>
              <a:t>protocoles</a:t>
            </a:r>
            <a:r>
              <a:rPr lang="en-US" dirty="0"/>
              <a:t> DNS </a:t>
            </a:r>
            <a:r>
              <a:rPr lang="en-US" dirty="0" err="1"/>
              <a:t>fonctionne</a:t>
            </a:r>
            <a:r>
              <a:rPr lang="en-US" dirty="0"/>
              <a:t> </a:t>
            </a:r>
            <a:r>
              <a:rPr lang="en-US" dirty="0" err="1"/>
              <a:t>en</a:t>
            </a:r>
            <a:r>
              <a:rPr lang="en-US" dirty="0"/>
              <a:t> mode client/</a:t>
            </a:r>
            <a:r>
              <a:rPr lang="en-US" dirty="0" err="1"/>
              <a:t>serveur</a:t>
            </a:r>
            <a:r>
              <a:rPr lang="en-US" dirty="0"/>
              <a:t>. Le client </a:t>
            </a:r>
            <a:r>
              <a:rPr lang="en-US" dirty="0" err="1"/>
              <a:t>est</a:t>
            </a:r>
            <a:r>
              <a:rPr lang="en-US" dirty="0"/>
              <a:t> un </a:t>
            </a:r>
            <a:r>
              <a:rPr lang="en-US" dirty="0" err="1"/>
              <a:t>processus</a:t>
            </a:r>
            <a:r>
              <a:rPr lang="en-US" dirty="0"/>
              <a:t> sur la machine client qui </a:t>
            </a:r>
            <a:r>
              <a:rPr lang="en-US" dirty="0" err="1"/>
              <a:t>s'appelle</a:t>
            </a:r>
            <a:r>
              <a:rPr lang="en-US" dirty="0"/>
              <a:t> un resolver DNS. Le </a:t>
            </a:r>
            <a:r>
              <a:rPr lang="en-US" dirty="0" err="1"/>
              <a:t>serveur</a:t>
            </a:r>
            <a:r>
              <a:rPr lang="en-US" dirty="0"/>
              <a:t> DNS </a:t>
            </a:r>
            <a:r>
              <a:rPr lang="en-US" dirty="0" err="1"/>
              <a:t>est</a:t>
            </a:r>
            <a:r>
              <a:rPr lang="en-US" dirty="0"/>
              <a:t> un </a:t>
            </a:r>
            <a:r>
              <a:rPr lang="en-US" dirty="0" err="1"/>
              <a:t>serveur</a:t>
            </a:r>
            <a:r>
              <a:rPr lang="en-US" dirty="0"/>
              <a:t> par </a:t>
            </a:r>
            <a:r>
              <a:rPr lang="en-US" dirty="0" err="1"/>
              <a:t>exemple</a:t>
            </a:r>
            <a:r>
              <a:rPr lang="en-US" dirty="0"/>
              <a:t> de type bind (le plus </a:t>
            </a:r>
            <a:r>
              <a:rPr lang="en-US" dirty="0" err="1"/>
              <a:t>utilisé</a:t>
            </a:r>
            <a:r>
              <a:rPr lang="en-US" dirty="0"/>
              <a:t>). </a:t>
            </a:r>
          </a:p>
          <a:p>
            <a:endParaRPr lang="en-US" dirty="0"/>
          </a:p>
          <a:p>
            <a:r>
              <a:rPr lang="en-US" dirty="0"/>
              <a:t>Si un client </a:t>
            </a:r>
            <a:r>
              <a:rPr lang="en-US" dirty="0" err="1"/>
              <a:t>demande</a:t>
            </a:r>
            <a:r>
              <a:rPr lang="en-US" dirty="0"/>
              <a:t> de savoir </a:t>
            </a:r>
            <a:r>
              <a:rPr lang="en-US" dirty="0" err="1"/>
              <a:t>l'adresse</a:t>
            </a:r>
            <a:r>
              <a:rPr lang="en-US" dirty="0"/>
              <a:t> IP d'un </a:t>
            </a:r>
            <a:r>
              <a:rPr lang="en-US" dirty="0" err="1"/>
              <a:t>domaine</a:t>
            </a:r>
            <a:r>
              <a:rPr lang="en-US" dirty="0"/>
              <a:t> à un </a:t>
            </a:r>
            <a:r>
              <a:rPr lang="en-US" dirty="0" err="1"/>
              <a:t>certaint</a:t>
            </a:r>
            <a:r>
              <a:rPr lang="en-US" dirty="0"/>
              <a:t> </a:t>
            </a:r>
            <a:r>
              <a:rPr lang="en-US" dirty="0" err="1"/>
              <a:t>serveur</a:t>
            </a:r>
            <a:r>
              <a:rPr lang="en-US" dirty="0"/>
              <a:t> DNS S1, </a:t>
            </a:r>
            <a:r>
              <a:rPr lang="en-US" dirty="0" err="1"/>
              <a:t>alors</a:t>
            </a:r>
            <a:r>
              <a:rPr lang="en-US" dirty="0"/>
              <a:t> </a:t>
            </a:r>
            <a:r>
              <a:rPr lang="en-US" dirty="0" err="1"/>
              <a:t>si</a:t>
            </a:r>
            <a:r>
              <a:rPr lang="en-US" dirty="0"/>
              <a:t> S1 ne </a:t>
            </a:r>
            <a:r>
              <a:rPr lang="en-US" dirty="0" err="1"/>
              <a:t>peut</a:t>
            </a:r>
            <a:r>
              <a:rPr lang="en-US" dirty="0"/>
              <a:t> pas </a:t>
            </a:r>
            <a:r>
              <a:rPr lang="en-US" dirty="0" err="1"/>
              <a:t>répondre</a:t>
            </a:r>
            <a:r>
              <a:rPr lang="en-US" dirty="0"/>
              <a:t> à </a:t>
            </a:r>
            <a:r>
              <a:rPr lang="en-US" dirty="0" err="1"/>
              <a:t>cette</a:t>
            </a:r>
            <a:r>
              <a:rPr lang="en-US" dirty="0"/>
              <a:t> </a:t>
            </a:r>
            <a:r>
              <a:rPr lang="en-US" dirty="0" err="1"/>
              <a:t>requête</a:t>
            </a:r>
            <a:r>
              <a:rPr lang="en-US" dirty="0"/>
              <a:t>, </a:t>
            </a:r>
            <a:r>
              <a:rPr lang="en-US" dirty="0" err="1"/>
              <a:t>il</a:t>
            </a:r>
            <a:r>
              <a:rPr lang="en-US" dirty="0"/>
              <a:t> </a:t>
            </a:r>
            <a:r>
              <a:rPr lang="en-US" dirty="0" err="1"/>
              <a:t>demande</a:t>
            </a:r>
            <a:r>
              <a:rPr lang="en-US" dirty="0"/>
              <a:t> plus loin à un </a:t>
            </a:r>
            <a:r>
              <a:rPr lang="en-US" dirty="0" err="1"/>
              <a:t>autre</a:t>
            </a:r>
            <a:r>
              <a:rPr lang="en-US" dirty="0"/>
              <a:t> </a:t>
            </a:r>
            <a:r>
              <a:rPr lang="en-US" dirty="0" err="1"/>
              <a:t>serveur</a:t>
            </a:r>
            <a:r>
              <a:rPr lang="en-US" dirty="0"/>
              <a:t> DNS S2. Dans </a:t>
            </a:r>
            <a:r>
              <a:rPr lang="en-US" dirty="0" err="1"/>
              <a:t>ce</a:t>
            </a:r>
            <a:r>
              <a:rPr lang="en-US" dirty="0"/>
              <a:t> dernier </a:t>
            </a:r>
            <a:r>
              <a:rPr lang="en-US" dirty="0" err="1"/>
              <a:t>cas</a:t>
            </a:r>
            <a:r>
              <a:rPr lang="en-US" dirty="0"/>
              <a:t>, S1 </a:t>
            </a:r>
            <a:r>
              <a:rPr lang="en-US" dirty="0" err="1"/>
              <a:t>joue</a:t>
            </a:r>
            <a:r>
              <a:rPr lang="en-US" dirty="0"/>
              <a:t> le role d'un client et S2, d'un </a:t>
            </a:r>
            <a:r>
              <a:rPr lang="en-US" dirty="0" err="1"/>
              <a:t>serveur</a:t>
            </a:r>
            <a:r>
              <a:rPr lang="en-US" dirty="0"/>
              <a:t>.</a:t>
            </a:r>
            <a:endParaRPr lang="fr-FR" dirty="0"/>
          </a:p>
        </p:txBody>
      </p:sp>
      <p:sp>
        <p:nvSpPr>
          <p:cNvPr id="4" name="Slide Number Placeholder 3"/>
          <p:cNvSpPr>
            <a:spLocks noGrp="1"/>
          </p:cNvSpPr>
          <p:nvPr>
            <p:ph type="sldNum" sz="quarter" idx="5"/>
          </p:nvPr>
        </p:nvSpPr>
        <p:spPr/>
        <p:txBody>
          <a:bodyPr/>
          <a:lstStyle/>
          <a:p>
            <a:fld id="{0EBAE2E1-6839-4E84-BC3C-3ACBD5C0EB8D}" type="slidenum">
              <a:rPr lang="fr-FR" smtClean="0"/>
              <a:t>10</a:t>
            </a:fld>
            <a:endParaRPr lang="fr-FR"/>
          </a:p>
        </p:txBody>
      </p:sp>
    </p:spTree>
    <p:extLst>
      <p:ext uri="{BB962C8B-B14F-4D97-AF65-F5344CB8AC3E}">
        <p14:creationId xmlns:p14="http://schemas.microsoft.com/office/powerpoint/2010/main" val="716743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Voici</a:t>
            </a:r>
            <a:r>
              <a:rPr lang="en-US" dirty="0"/>
              <a:t> </a:t>
            </a:r>
            <a:r>
              <a:rPr lang="en-US" dirty="0" err="1"/>
              <a:t>une</a:t>
            </a:r>
            <a:r>
              <a:rPr lang="en-US" dirty="0"/>
              <a:t> capture Wireshark. Nous </a:t>
            </a:r>
            <a:r>
              <a:rPr lang="en-US" dirty="0" err="1"/>
              <a:t>voyons</a:t>
            </a:r>
            <a:r>
              <a:rPr lang="en-US" dirty="0"/>
              <a:t> </a:t>
            </a:r>
            <a:r>
              <a:rPr lang="en-US" dirty="0" err="1"/>
              <a:t>l'encapsulation</a:t>
            </a:r>
            <a:r>
              <a:rPr lang="en-US" dirty="0"/>
              <a:t> DNS avec les </a:t>
            </a:r>
            <a:r>
              <a:rPr lang="en-US" dirty="0" err="1"/>
              <a:t>adresses</a:t>
            </a:r>
            <a:r>
              <a:rPr lang="en-US" dirty="0"/>
              <a:t> à </a:t>
            </a:r>
            <a:r>
              <a:rPr lang="en-US" dirty="0" err="1"/>
              <a:t>chaque</a:t>
            </a:r>
            <a:r>
              <a:rPr lang="en-US" dirty="0"/>
              <a:t> </a:t>
            </a:r>
            <a:r>
              <a:rPr lang="en-US" dirty="0" err="1"/>
              <a:t>couche</a:t>
            </a:r>
            <a:r>
              <a:rPr lang="en-US" dirty="0"/>
              <a:t>. La machine source </a:t>
            </a:r>
            <a:r>
              <a:rPr lang="en-US" dirty="0" err="1"/>
              <a:t>utilise</a:t>
            </a:r>
            <a:r>
              <a:rPr lang="en-US" dirty="0"/>
              <a:t> un port non-</a:t>
            </a:r>
            <a:r>
              <a:rPr lang="en-US" dirty="0" err="1"/>
              <a:t>dédié</a:t>
            </a:r>
            <a:r>
              <a:rPr lang="en-US" dirty="0"/>
              <a:t>; </a:t>
            </a:r>
            <a:r>
              <a:rPr lang="en-US" dirty="0" err="1"/>
              <a:t>en</a:t>
            </a:r>
            <a:r>
              <a:rPr lang="en-US" dirty="0"/>
              <a:t> revanche la machine </a:t>
            </a:r>
            <a:r>
              <a:rPr lang="en-US" dirty="0" err="1"/>
              <a:t>serveur</a:t>
            </a:r>
            <a:r>
              <a:rPr lang="en-US" dirty="0"/>
              <a:t> utilize le port UDP 53 (question : comment je </a:t>
            </a:r>
            <a:r>
              <a:rPr lang="en-US" dirty="0" err="1"/>
              <a:t>vois</a:t>
            </a:r>
            <a:r>
              <a:rPr lang="en-US" dirty="0"/>
              <a:t> que </a:t>
            </a:r>
            <a:r>
              <a:rPr lang="en-US" dirty="0" err="1"/>
              <a:t>c'est</a:t>
            </a:r>
            <a:r>
              <a:rPr lang="en-US" dirty="0"/>
              <a:t> sur UDP ?)</a:t>
            </a:r>
          </a:p>
          <a:p>
            <a:endParaRPr lang="en-US" dirty="0"/>
          </a:p>
          <a:p>
            <a:r>
              <a:rPr lang="en-US" dirty="0" err="1"/>
              <a:t>Chaque</a:t>
            </a:r>
            <a:r>
              <a:rPr lang="en-US" dirty="0"/>
              <a:t> </a:t>
            </a:r>
            <a:r>
              <a:rPr lang="en-US" dirty="0" err="1"/>
              <a:t>requête</a:t>
            </a:r>
            <a:r>
              <a:rPr lang="en-US" dirty="0"/>
              <a:t> a un </a:t>
            </a:r>
            <a:r>
              <a:rPr lang="en-US" dirty="0" err="1"/>
              <a:t>identifiant</a:t>
            </a:r>
            <a:r>
              <a:rPr lang="en-US" dirty="0"/>
              <a:t> de la transaction qui </a:t>
            </a:r>
            <a:r>
              <a:rPr lang="en-US" dirty="0" err="1"/>
              <a:t>sert</a:t>
            </a:r>
            <a:r>
              <a:rPr lang="en-US" dirty="0"/>
              <a:t> à </a:t>
            </a:r>
            <a:r>
              <a:rPr lang="en-US" dirty="0" err="1"/>
              <a:t>lier</a:t>
            </a:r>
            <a:r>
              <a:rPr lang="en-US" dirty="0"/>
              <a:t> la </a:t>
            </a:r>
            <a:r>
              <a:rPr lang="en-US" dirty="0" err="1"/>
              <a:t>requête</a:t>
            </a:r>
            <a:r>
              <a:rPr lang="en-US" dirty="0"/>
              <a:t> avec </a:t>
            </a:r>
            <a:r>
              <a:rPr lang="en-US" dirty="0" err="1"/>
              <a:t>sa</a:t>
            </a:r>
            <a:r>
              <a:rPr lang="en-US" dirty="0"/>
              <a:t> </a:t>
            </a:r>
            <a:r>
              <a:rPr lang="en-US" dirty="0" err="1"/>
              <a:t>réponse</a:t>
            </a:r>
            <a:r>
              <a:rPr lang="en-US" dirty="0"/>
              <a:t>. </a:t>
            </a:r>
          </a:p>
          <a:p>
            <a:endParaRPr lang="en-US" dirty="0"/>
          </a:p>
          <a:p>
            <a:r>
              <a:rPr lang="en-US" dirty="0" err="1"/>
              <a:t>Finalement</a:t>
            </a:r>
            <a:r>
              <a:rPr lang="en-US" dirty="0"/>
              <a:t> dans le </a:t>
            </a:r>
            <a:r>
              <a:rPr lang="en-US" dirty="0" err="1"/>
              <a:t>carré</a:t>
            </a:r>
            <a:r>
              <a:rPr lang="en-US" dirty="0"/>
              <a:t> </a:t>
            </a:r>
            <a:r>
              <a:rPr lang="en-US" dirty="0" err="1"/>
              <a:t>en</a:t>
            </a:r>
            <a:r>
              <a:rPr lang="en-US" dirty="0"/>
              <a:t> bas on a le </a:t>
            </a:r>
            <a:r>
              <a:rPr lang="en-US" dirty="0" err="1"/>
              <a:t>contenu</a:t>
            </a:r>
            <a:r>
              <a:rPr lang="en-US" dirty="0"/>
              <a:t> de la recherche, </a:t>
            </a:r>
            <a:r>
              <a:rPr lang="en-US" dirty="0" err="1"/>
              <a:t>notamment</a:t>
            </a:r>
            <a:r>
              <a:rPr lang="en-US" dirty="0"/>
              <a:t> </a:t>
            </a:r>
            <a:r>
              <a:rPr lang="en-US" dirty="0" err="1"/>
              <a:t>l'adresse</a:t>
            </a:r>
            <a:r>
              <a:rPr lang="en-US" dirty="0"/>
              <a:t> </a:t>
            </a:r>
            <a:r>
              <a:rPr lang="en-US" dirty="0" err="1"/>
              <a:t>correspondante</a:t>
            </a:r>
            <a:r>
              <a:rPr lang="en-US" dirty="0"/>
              <a:t> au </a:t>
            </a:r>
            <a:r>
              <a:rPr lang="en-US" dirty="0" err="1"/>
              <a:t>domaine</a:t>
            </a:r>
            <a:r>
              <a:rPr lang="en-US" dirty="0"/>
              <a:t> www.unilim.fr. </a:t>
            </a:r>
            <a:r>
              <a:rPr lang="en-US" dirty="0" err="1"/>
              <a:t>C'est</a:t>
            </a:r>
            <a:r>
              <a:rPr lang="en-US" dirty="0"/>
              <a:t> à dire </a:t>
            </a:r>
            <a:r>
              <a:rPr lang="en-US" dirty="0" err="1"/>
              <a:t>qu'il</a:t>
            </a:r>
            <a:r>
              <a:rPr lang="en-US" dirty="0"/>
              <a:t> </a:t>
            </a:r>
            <a:r>
              <a:rPr lang="en-US" dirty="0" err="1"/>
              <a:t>s'agit</a:t>
            </a:r>
            <a:r>
              <a:rPr lang="en-US" dirty="0"/>
              <a:t> </a:t>
            </a:r>
            <a:r>
              <a:rPr lang="en-US" dirty="0" err="1"/>
              <a:t>d'une</a:t>
            </a:r>
            <a:r>
              <a:rPr lang="en-US" dirty="0"/>
              <a:t> </a:t>
            </a:r>
            <a:r>
              <a:rPr lang="en-US" dirty="0" err="1"/>
              <a:t>résolution</a:t>
            </a:r>
            <a:r>
              <a:rPr lang="en-US" dirty="0"/>
              <a:t> </a:t>
            </a:r>
            <a:r>
              <a:rPr lang="en-US" dirty="0" err="1"/>
              <a:t>directe</a:t>
            </a:r>
            <a:r>
              <a:rPr lang="en-US" dirty="0"/>
              <a:t>.</a:t>
            </a:r>
            <a:endParaRPr lang="fr-FR" dirty="0"/>
          </a:p>
        </p:txBody>
      </p:sp>
      <p:sp>
        <p:nvSpPr>
          <p:cNvPr id="4" name="Slide Number Placeholder 3"/>
          <p:cNvSpPr>
            <a:spLocks noGrp="1"/>
          </p:cNvSpPr>
          <p:nvPr>
            <p:ph type="sldNum" sz="quarter" idx="5"/>
          </p:nvPr>
        </p:nvSpPr>
        <p:spPr/>
        <p:txBody>
          <a:bodyPr/>
          <a:lstStyle/>
          <a:p>
            <a:fld id="{0EBAE2E1-6839-4E84-BC3C-3ACBD5C0EB8D}" type="slidenum">
              <a:rPr lang="fr-FR" smtClean="0"/>
              <a:t>11</a:t>
            </a:fld>
            <a:endParaRPr lang="fr-FR"/>
          </a:p>
        </p:txBody>
      </p:sp>
    </p:spTree>
    <p:extLst>
      <p:ext uri="{BB962C8B-B14F-4D97-AF65-F5344CB8AC3E}">
        <p14:creationId xmlns:p14="http://schemas.microsoft.com/office/powerpoint/2010/main" val="3902797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Dans </a:t>
            </a:r>
            <a:r>
              <a:rPr lang="en-US" dirty="0" err="1"/>
              <a:t>ce</a:t>
            </a:r>
            <a:r>
              <a:rPr lang="en-US" dirty="0"/>
              <a:t> </a:t>
            </a:r>
            <a:r>
              <a:rPr lang="en-US" dirty="0" err="1"/>
              <a:t>cas</a:t>
            </a:r>
            <a:r>
              <a:rPr lang="en-US" dirty="0"/>
              <a:t>-ci, </a:t>
            </a:r>
            <a:r>
              <a:rPr lang="en-US" dirty="0" err="1"/>
              <a:t>notre</a:t>
            </a:r>
            <a:r>
              <a:rPr lang="en-US" dirty="0"/>
              <a:t> </a:t>
            </a:r>
            <a:r>
              <a:rPr lang="en-US" dirty="0" err="1"/>
              <a:t>serveur</a:t>
            </a:r>
            <a:r>
              <a:rPr lang="en-US" dirty="0"/>
              <a:t> DNS a bien </a:t>
            </a:r>
            <a:r>
              <a:rPr lang="en-US" dirty="0" err="1"/>
              <a:t>pu</a:t>
            </a:r>
            <a:r>
              <a:rPr lang="en-US" dirty="0"/>
              <a:t> </a:t>
            </a:r>
            <a:r>
              <a:rPr lang="en-US" dirty="0" err="1"/>
              <a:t>répondre</a:t>
            </a:r>
            <a:r>
              <a:rPr lang="en-US" dirty="0"/>
              <a:t> </a:t>
            </a:r>
            <a:r>
              <a:rPr lang="en-US" dirty="0" err="1"/>
              <a:t>directement</a:t>
            </a:r>
            <a:r>
              <a:rPr lang="en-US" dirty="0"/>
              <a:t> au client. On a le </a:t>
            </a:r>
            <a:r>
              <a:rPr lang="en-US" dirty="0" err="1"/>
              <a:t>même</a:t>
            </a:r>
            <a:r>
              <a:rPr lang="en-US" dirty="0"/>
              <a:t> </a:t>
            </a:r>
            <a:r>
              <a:rPr lang="en-US" dirty="0" err="1"/>
              <a:t>identifiant</a:t>
            </a:r>
            <a:r>
              <a:rPr lang="en-US" dirty="0"/>
              <a:t> de la transaction et </a:t>
            </a:r>
            <a:r>
              <a:rPr lang="en-US" dirty="0" err="1"/>
              <a:t>une</a:t>
            </a:r>
            <a:r>
              <a:rPr lang="en-US" dirty="0"/>
              <a:t> </a:t>
            </a:r>
            <a:r>
              <a:rPr lang="en-US" dirty="0" err="1"/>
              <a:t>réponse</a:t>
            </a:r>
            <a:r>
              <a:rPr lang="en-US" dirty="0"/>
              <a:t> à la </a:t>
            </a:r>
            <a:r>
              <a:rPr lang="en-US" dirty="0" err="1"/>
              <a:t>requête</a:t>
            </a:r>
            <a:r>
              <a:rPr lang="en-US" dirty="0"/>
              <a:t>.</a:t>
            </a:r>
            <a:endParaRPr lang="fr-FR" dirty="0"/>
          </a:p>
        </p:txBody>
      </p:sp>
      <p:sp>
        <p:nvSpPr>
          <p:cNvPr id="4" name="Slide Number Placeholder 3"/>
          <p:cNvSpPr>
            <a:spLocks noGrp="1"/>
          </p:cNvSpPr>
          <p:nvPr>
            <p:ph type="sldNum" sz="quarter" idx="5"/>
          </p:nvPr>
        </p:nvSpPr>
        <p:spPr/>
        <p:txBody>
          <a:bodyPr/>
          <a:lstStyle/>
          <a:p>
            <a:fld id="{0EBAE2E1-6839-4E84-BC3C-3ACBD5C0EB8D}" type="slidenum">
              <a:rPr lang="fr-FR" smtClean="0"/>
              <a:t>12</a:t>
            </a:fld>
            <a:endParaRPr lang="fr-FR"/>
          </a:p>
        </p:txBody>
      </p:sp>
    </p:spTree>
    <p:extLst>
      <p:ext uri="{BB962C8B-B14F-4D97-AF65-F5344CB8AC3E}">
        <p14:creationId xmlns:p14="http://schemas.microsoft.com/office/powerpoint/2010/main" val="3257447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10/22/2021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10/22/2021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10/22/2021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10/22/2021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16F57-0B84-4E68-910C-212EE843575C}"/>
              </a:ext>
            </a:extLst>
          </p:cNvPr>
          <p:cNvSpPr>
            <a:spLocks noGrp="1"/>
          </p:cNvSpPr>
          <p:nvPr>
            <p:ph type="ctrTitle"/>
          </p:nvPr>
        </p:nvSpPr>
        <p:spPr>
          <a:xfrm>
            <a:off x="1154954" y="1447800"/>
            <a:ext cx="10610325" cy="3329581"/>
          </a:xfrm>
        </p:spPr>
        <p:txBody>
          <a:bodyPr/>
          <a:lstStyle/>
          <a:p>
            <a:r>
              <a:rPr lang="en-US" sz="6400" dirty="0"/>
              <a:t>Architecture des </a:t>
            </a:r>
            <a:r>
              <a:rPr lang="en-US" sz="6400" dirty="0" err="1"/>
              <a:t>réseaux</a:t>
            </a:r>
            <a:br>
              <a:rPr lang="en-US" sz="6400" dirty="0"/>
            </a:br>
            <a:endParaRPr lang="fr-FR" sz="6400" dirty="0"/>
          </a:p>
        </p:txBody>
      </p:sp>
      <p:sp>
        <p:nvSpPr>
          <p:cNvPr id="3" name="Subtitle 2">
            <a:extLst>
              <a:ext uri="{FF2B5EF4-FFF2-40B4-BE49-F238E27FC236}">
                <a16:creationId xmlns:a16="http://schemas.microsoft.com/office/drawing/2014/main" id="{43F91109-948C-4DF1-BAA6-467BBD14F17B}"/>
              </a:ext>
            </a:extLst>
          </p:cNvPr>
          <p:cNvSpPr>
            <a:spLocks noGrp="1"/>
          </p:cNvSpPr>
          <p:nvPr>
            <p:ph type="subTitle" idx="1"/>
          </p:nvPr>
        </p:nvSpPr>
        <p:spPr>
          <a:xfrm>
            <a:off x="1154955" y="4777379"/>
            <a:ext cx="8825658" cy="1380533"/>
          </a:xfrm>
        </p:spPr>
        <p:txBody>
          <a:bodyPr>
            <a:normAutofit/>
          </a:bodyPr>
          <a:lstStyle/>
          <a:p>
            <a:r>
              <a:rPr lang="en-US" b="1" dirty="0"/>
              <a:t>Email : cristina.Onete@gmail.com</a:t>
            </a:r>
            <a:endParaRPr lang="fr-FR" b="1" dirty="0"/>
          </a:p>
        </p:txBody>
      </p:sp>
    </p:spTree>
    <p:extLst>
      <p:ext uri="{BB962C8B-B14F-4D97-AF65-F5344CB8AC3E}">
        <p14:creationId xmlns:p14="http://schemas.microsoft.com/office/powerpoint/2010/main" val="1901218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64F6-760A-467B-B8B6-C2D9BD1C26DD}"/>
              </a:ext>
            </a:extLst>
          </p:cNvPr>
          <p:cNvSpPr>
            <a:spLocks noGrp="1"/>
          </p:cNvSpPr>
          <p:nvPr>
            <p:ph type="title"/>
          </p:nvPr>
        </p:nvSpPr>
        <p:spPr/>
        <p:txBody>
          <a:bodyPr/>
          <a:lstStyle/>
          <a:p>
            <a:r>
              <a:rPr lang="en-US" dirty="0"/>
              <a:t>Le </a:t>
            </a:r>
            <a:r>
              <a:rPr lang="en-US" dirty="0" err="1"/>
              <a:t>protocole</a:t>
            </a:r>
            <a:r>
              <a:rPr lang="en-US" dirty="0"/>
              <a:t> DNS client/</a:t>
            </a:r>
            <a:r>
              <a:rPr lang="en-US" dirty="0" err="1"/>
              <a:t>serveur</a:t>
            </a:r>
            <a:endParaRPr lang="fr-FR" dirty="0"/>
          </a:p>
        </p:txBody>
      </p:sp>
      <p:pic>
        <p:nvPicPr>
          <p:cNvPr id="6" name="Content Placeholder 5">
            <a:extLst>
              <a:ext uri="{FF2B5EF4-FFF2-40B4-BE49-F238E27FC236}">
                <a16:creationId xmlns:a16="http://schemas.microsoft.com/office/drawing/2014/main" id="{5C4B8CC5-45C9-45D8-AE8C-F1FB235981AF}"/>
              </a:ext>
            </a:extLst>
          </p:cNvPr>
          <p:cNvPicPr>
            <a:picLocks noGrp="1" noChangeAspect="1"/>
          </p:cNvPicPr>
          <p:nvPr>
            <p:ph idx="1"/>
          </p:nvPr>
        </p:nvPicPr>
        <p:blipFill>
          <a:blip r:embed="rId3"/>
          <a:stretch>
            <a:fillRect/>
          </a:stretch>
        </p:blipFill>
        <p:spPr>
          <a:xfrm>
            <a:off x="1859223" y="2590800"/>
            <a:ext cx="8473554" cy="2137823"/>
          </a:xfrm>
        </p:spPr>
      </p:pic>
      <p:sp>
        <p:nvSpPr>
          <p:cNvPr id="7" name="TextBox 6">
            <a:extLst>
              <a:ext uri="{FF2B5EF4-FFF2-40B4-BE49-F238E27FC236}">
                <a16:creationId xmlns:a16="http://schemas.microsoft.com/office/drawing/2014/main" id="{1DDB13CA-EA68-45CA-A723-8211259F982F}"/>
              </a:ext>
            </a:extLst>
          </p:cNvPr>
          <p:cNvSpPr txBox="1"/>
          <p:nvPr/>
        </p:nvSpPr>
        <p:spPr>
          <a:xfrm>
            <a:off x="10452202" y="552819"/>
            <a:ext cx="714375" cy="600164"/>
          </a:xfrm>
          <a:prstGeom prst="rect">
            <a:avLst/>
          </a:prstGeom>
          <a:noFill/>
        </p:spPr>
        <p:txBody>
          <a:bodyPr wrap="square" rtlCol="0">
            <a:spAutoFit/>
          </a:bodyPr>
          <a:lstStyle/>
          <a:p>
            <a:r>
              <a:rPr lang="en-US" sz="3300" dirty="0"/>
              <a:t>10</a:t>
            </a:r>
            <a:endParaRPr lang="fr-FR" sz="3300" dirty="0"/>
          </a:p>
        </p:txBody>
      </p:sp>
    </p:spTree>
    <p:extLst>
      <p:ext uri="{BB962C8B-B14F-4D97-AF65-F5344CB8AC3E}">
        <p14:creationId xmlns:p14="http://schemas.microsoft.com/office/powerpoint/2010/main" val="3501164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9D912-3825-4F9A-B6C1-97D7138592F5}"/>
              </a:ext>
            </a:extLst>
          </p:cNvPr>
          <p:cNvSpPr>
            <a:spLocks noGrp="1"/>
          </p:cNvSpPr>
          <p:nvPr>
            <p:ph type="title"/>
          </p:nvPr>
        </p:nvSpPr>
        <p:spPr/>
        <p:txBody>
          <a:bodyPr/>
          <a:lstStyle/>
          <a:p>
            <a:r>
              <a:rPr lang="en-US" dirty="0" err="1"/>
              <a:t>Requête</a:t>
            </a:r>
            <a:r>
              <a:rPr lang="en-US" dirty="0"/>
              <a:t> </a:t>
            </a:r>
            <a:r>
              <a:rPr lang="en-US" dirty="0" err="1"/>
              <a:t>directe</a:t>
            </a:r>
            <a:r>
              <a:rPr lang="en-US" dirty="0"/>
              <a:t> DNS</a:t>
            </a:r>
            <a:endParaRPr lang="fr-FR" dirty="0"/>
          </a:p>
        </p:txBody>
      </p:sp>
      <p:pic>
        <p:nvPicPr>
          <p:cNvPr id="6" name="Content Placeholder 5">
            <a:extLst>
              <a:ext uri="{FF2B5EF4-FFF2-40B4-BE49-F238E27FC236}">
                <a16:creationId xmlns:a16="http://schemas.microsoft.com/office/drawing/2014/main" id="{C126BD03-C557-41BB-B487-47FD8AD5A66B}"/>
              </a:ext>
            </a:extLst>
          </p:cNvPr>
          <p:cNvPicPr>
            <a:picLocks noGrp="1" noChangeAspect="1"/>
          </p:cNvPicPr>
          <p:nvPr>
            <p:ph idx="1"/>
          </p:nvPr>
        </p:nvPicPr>
        <p:blipFill>
          <a:blip r:embed="rId3"/>
          <a:stretch>
            <a:fillRect/>
          </a:stretch>
        </p:blipFill>
        <p:spPr>
          <a:xfrm>
            <a:off x="1454728" y="2203150"/>
            <a:ext cx="8035636" cy="4288521"/>
          </a:xfrm>
        </p:spPr>
      </p:pic>
      <p:sp>
        <p:nvSpPr>
          <p:cNvPr id="7" name="TextBox 6">
            <a:extLst>
              <a:ext uri="{FF2B5EF4-FFF2-40B4-BE49-F238E27FC236}">
                <a16:creationId xmlns:a16="http://schemas.microsoft.com/office/drawing/2014/main" id="{19E4A3CC-2F1B-4978-858A-586E502C57C6}"/>
              </a:ext>
            </a:extLst>
          </p:cNvPr>
          <p:cNvSpPr txBox="1"/>
          <p:nvPr/>
        </p:nvSpPr>
        <p:spPr>
          <a:xfrm>
            <a:off x="6982691" y="4586253"/>
            <a:ext cx="2507673" cy="369332"/>
          </a:xfrm>
          <a:prstGeom prst="rect">
            <a:avLst/>
          </a:prstGeom>
          <a:noFill/>
        </p:spPr>
        <p:txBody>
          <a:bodyPr wrap="square" rtlCol="0">
            <a:spAutoFit/>
          </a:bodyPr>
          <a:lstStyle/>
          <a:p>
            <a:r>
              <a:rPr lang="en-US" b="1" dirty="0">
                <a:solidFill>
                  <a:srgbClr val="FF0000"/>
                </a:solidFill>
              </a:rPr>
              <a:t>ports source &amp; </a:t>
            </a:r>
            <a:r>
              <a:rPr lang="en-US" b="1" dirty="0" err="1">
                <a:solidFill>
                  <a:srgbClr val="FF0000"/>
                </a:solidFill>
              </a:rPr>
              <a:t>cible</a:t>
            </a:r>
            <a:endParaRPr lang="fr-FR" b="1" dirty="0">
              <a:solidFill>
                <a:srgbClr val="FF0000"/>
              </a:solidFill>
            </a:endParaRPr>
          </a:p>
        </p:txBody>
      </p:sp>
      <p:sp>
        <p:nvSpPr>
          <p:cNvPr id="8" name="TextBox 7">
            <a:extLst>
              <a:ext uri="{FF2B5EF4-FFF2-40B4-BE49-F238E27FC236}">
                <a16:creationId xmlns:a16="http://schemas.microsoft.com/office/drawing/2014/main" id="{5F713579-4183-4245-9CF6-B4FD36D5C286}"/>
              </a:ext>
            </a:extLst>
          </p:cNvPr>
          <p:cNvSpPr txBox="1"/>
          <p:nvPr/>
        </p:nvSpPr>
        <p:spPr>
          <a:xfrm>
            <a:off x="4727757" y="4521919"/>
            <a:ext cx="2507673" cy="646331"/>
          </a:xfrm>
          <a:prstGeom prst="rect">
            <a:avLst/>
          </a:prstGeom>
          <a:noFill/>
        </p:spPr>
        <p:txBody>
          <a:bodyPr wrap="square" rtlCol="0">
            <a:spAutoFit/>
          </a:bodyPr>
          <a:lstStyle/>
          <a:p>
            <a:r>
              <a:rPr lang="en-US" b="1" dirty="0" err="1">
                <a:solidFill>
                  <a:srgbClr val="FF0000"/>
                </a:solidFill>
              </a:rPr>
              <a:t>identifiant</a:t>
            </a:r>
            <a:r>
              <a:rPr lang="en-US" b="1" dirty="0">
                <a:solidFill>
                  <a:srgbClr val="FF0000"/>
                </a:solidFill>
              </a:rPr>
              <a:t> transaction</a:t>
            </a:r>
            <a:endParaRPr lang="fr-FR" b="1" dirty="0">
              <a:solidFill>
                <a:srgbClr val="FF0000"/>
              </a:solidFill>
            </a:endParaRPr>
          </a:p>
        </p:txBody>
      </p:sp>
      <p:sp>
        <p:nvSpPr>
          <p:cNvPr id="9" name="TextBox 8">
            <a:extLst>
              <a:ext uri="{FF2B5EF4-FFF2-40B4-BE49-F238E27FC236}">
                <a16:creationId xmlns:a16="http://schemas.microsoft.com/office/drawing/2014/main" id="{50413621-29E9-416D-8F8A-415F2FC0C8F7}"/>
              </a:ext>
            </a:extLst>
          </p:cNvPr>
          <p:cNvSpPr txBox="1"/>
          <p:nvPr/>
        </p:nvSpPr>
        <p:spPr>
          <a:xfrm>
            <a:off x="4974427" y="5626429"/>
            <a:ext cx="2953515" cy="646331"/>
          </a:xfrm>
          <a:prstGeom prst="rect">
            <a:avLst/>
          </a:prstGeom>
          <a:noFill/>
        </p:spPr>
        <p:txBody>
          <a:bodyPr wrap="square" rtlCol="0">
            <a:spAutoFit/>
          </a:bodyPr>
          <a:lstStyle/>
          <a:p>
            <a:r>
              <a:rPr lang="en-US" b="1" dirty="0" err="1">
                <a:solidFill>
                  <a:srgbClr val="FF0000"/>
                </a:solidFill>
              </a:rPr>
              <a:t>Contenu</a:t>
            </a:r>
            <a:r>
              <a:rPr lang="en-US" b="1" dirty="0">
                <a:solidFill>
                  <a:srgbClr val="FF0000"/>
                </a:solidFill>
              </a:rPr>
              <a:t> de la </a:t>
            </a:r>
            <a:r>
              <a:rPr lang="en-US" b="1" dirty="0" err="1">
                <a:solidFill>
                  <a:srgbClr val="FF0000"/>
                </a:solidFill>
              </a:rPr>
              <a:t>requête</a:t>
            </a:r>
            <a:r>
              <a:rPr lang="en-US" b="1" dirty="0">
                <a:solidFill>
                  <a:srgbClr val="FF0000"/>
                </a:solidFill>
              </a:rPr>
              <a:t> (</a:t>
            </a:r>
            <a:r>
              <a:rPr lang="en-US" b="1" dirty="0" err="1">
                <a:solidFill>
                  <a:srgbClr val="FF0000"/>
                </a:solidFill>
              </a:rPr>
              <a:t>ce</a:t>
            </a:r>
            <a:r>
              <a:rPr lang="en-US" b="1" dirty="0">
                <a:solidFill>
                  <a:srgbClr val="FF0000"/>
                </a:solidFill>
              </a:rPr>
              <a:t> </a:t>
            </a:r>
            <a:r>
              <a:rPr lang="en-US" b="1" dirty="0" err="1">
                <a:solidFill>
                  <a:srgbClr val="FF0000"/>
                </a:solidFill>
              </a:rPr>
              <a:t>qu'on</a:t>
            </a:r>
            <a:r>
              <a:rPr lang="en-US" b="1" dirty="0">
                <a:solidFill>
                  <a:srgbClr val="FF0000"/>
                </a:solidFill>
              </a:rPr>
              <a:t> </a:t>
            </a:r>
            <a:r>
              <a:rPr lang="en-US" b="1" dirty="0" err="1">
                <a:solidFill>
                  <a:srgbClr val="FF0000"/>
                </a:solidFill>
              </a:rPr>
              <a:t>cherche</a:t>
            </a:r>
            <a:r>
              <a:rPr lang="en-US" b="1" dirty="0">
                <a:solidFill>
                  <a:srgbClr val="FF0000"/>
                </a:solidFill>
              </a:rPr>
              <a:t>)</a:t>
            </a:r>
            <a:endParaRPr lang="fr-FR" b="1" dirty="0">
              <a:solidFill>
                <a:srgbClr val="FF0000"/>
              </a:solidFill>
            </a:endParaRPr>
          </a:p>
        </p:txBody>
      </p:sp>
      <p:sp>
        <p:nvSpPr>
          <p:cNvPr id="10" name="TextBox 9">
            <a:extLst>
              <a:ext uri="{FF2B5EF4-FFF2-40B4-BE49-F238E27FC236}">
                <a16:creationId xmlns:a16="http://schemas.microsoft.com/office/drawing/2014/main" id="{B2441F0F-4BCB-4BBB-9B2C-ED73654EBA0B}"/>
              </a:ext>
            </a:extLst>
          </p:cNvPr>
          <p:cNvSpPr txBox="1"/>
          <p:nvPr/>
        </p:nvSpPr>
        <p:spPr>
          <a:xfrm>
            <a:off x="10452202" y="552819"/>
            <a:ext cx="714375" cy="600164"/>
          </a:xfrm>
          <a:prstGeom prst="rect">
            <a:avLst/>
          </a:prstGeom>
          <a:noFill/>
        </p:spPr>
        <p:txBody>
          <a:bodyPr wrap="square" rtlCol="0">
            <a:spAutoFit/>
          </a:bodyPr>
          <a:lstStyle/>
          <a:p>
            <a:r>
              <a:rPr lang="en-US" sz="3300" dirty="0"/>
              <a:t>11</a:t>
            </a:r>
            <a:endParaRPr lang="fr-FR" sz="3300" dirty="0"/>
          </a:p>
        </p:txBody>
      </p:sp>
    </p:spTree>
    <p:extLst>
      <p:ext uri="{BB962C8B-B14F-4D97-AF65-F5344CB8AC3E}">
        <p14:creationId xmlns:p14="http://schemas.microsoft.com/office/powerpoint/2010/main" val="2601156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9D912-3825-4F9A-B6C1-97D7138592F5}"/>
              </a:ext>
            </a:extLst>
          </p:cNvPr>
          <p:cNvSpPr>
            <a:spLocks noGrp="1"/>
          </p:cNvSpPr>
          <p:nvPr>
            <p:ph type="title"/>
          </p:nvPr>
        </p:nvSpPr>
        <p:spPr/>
        <p:txBody>
          <a:bodyPr/>
          <a:lstStyle/>
          <a:p>
            <a:r>
              <a:rPr lang="en-US" dirty="0" err="1"/>
              <a:t>Réponse</a:t>
            </a:r>
            <a:r>
              <a:rPr lang="en-US" dirty="0"/>
              <a:t> </a:t>
            </a:r>
            <a:r>
              <a:rPr lang="en-US" dirty="0" err="1"/>
              <a:t>directe</a:t>
            </a:r>
            <a:r>
              <a:rPr lang="en-US" dirty="0"/>
              <a:t> DNS</a:t>
            </a:r>
            <a:endParaRPr lang="fr-FR" dirty="0"/>
          </a:p>
        </p:txBody>
      </p:sp>
      <p:pic>
        <p:nvPicPr>
          <p:cNvPr id="11" name="Content Placeholder 10">
            <a:extLst>
              <a:ext uri="{FF2B5EF4-FFF2-40B4-BE49-F238E27FC236}">
                <a16:creationId xmlns:a16="http://schemas.microsoft.com/office/drawing/2014/main" id="{34F5C49A-C4F4-4B7F-BACD-B507A031161A}"/>
              </a:ext>
            </a:extLst>
          </p:cNvPr>
          <p:cNvPicPr>
            <a:picLocks noGrp="1" noChangeAspect="1"/>
          </p:cNvPicPr>
          <p:nvPr>
            <p:ph idx="1"/>
          </p:nvPr>
        </p:nvPicPr>
        <p:blipFill>
          <a:blip r:embed="rId3"/>
          <a:stretch>
            <a:fillRect/>
          </a:stretch>
        </p:blipFill>
        <p:spPr>
          <a:xfrm>
            <a:off x="2004738" y="1853248"/>
            <a:ext cx="7578839" cy="4452143"/>
          </a:xfrm>
        </p:spPr>
      </p:pic>
      <p:sp>
        <p:nvSpPr>
          <p:cNvPr id="12" name="TextBox 11">
            <a:extLst>
              <a:ext uri="{FF2B5EF4-FFF2-40B4-BE49-F238E27FC236}">
                <a16:creationId xmlns:a16="http://schemas.microsoft.com/office/drawing/2014/main" id="{0D7B4AC6-A871-451C-84EE-C4AFBA7F9577}"/>
              </a:ext>
            </a:extLst>
          </p:cNvPr>
          <p:cNvSpPr txBox="1"/>
          <p:nvPr/>
        </p:nvSpPr>
        <p:spPr>
          <a:xfrm>
            <a:off x="5236804" y="4484212"/>
            <a:ext cx="2507673" cy="646331"/>
          </a:xfrm>
          <a:prstGeom prst="rect">
            <a:avLst/>
          </a:prstGeom>
          <a:noFill/>
        </p:spPr>
        <p:txBody>
          <a:bodyPr wrap="square" rtlCol="0">
            <a:spAutoFit/>
          </a:bodyPr>
          <a:lstStyle/>
          <a:p>
            <a:r>
              <a:rPr lang="en-US" b="1" dirty="0" err="1">
                <a:solidFill>
                  <a:srgbClr val="FF0000"/>
                </a:solidFill>
              </a:rPr>
              <a:t>identifiant</a:t>
            </a:r>
            <a:r>
              <a:rPr lang="en-US" b="1" dirty="0">
                <a:solidFill>
                  <a:srgbClr val="FF0000"/>
                </a:solidFill>
              </a:rPr>
              <a:t> transaction</a:t>
            </a:r>
            <a:endParaRPr lang="fr-FR" b="1" dirty="0">
              <a:solidFill>
                <a:srgbClr val="FF0000"/>
              </a:solidFill>
            </a:endParaRPr>
          </a:p>
        </p:txBody>
      </p:sp>
      <p:sp>
        <p:nvSpPr>
          <p:cNvPr id="13" name="TextBox 12">
            <a:extLst>
              <a:ext uri="{FF2B5EF4-FFF2-40B4-BE49-F238E27FC236}">
                <a16:creationId xmlns:a16="http://schemas.microsoft.com/office/drawing/2014/main" id="{28559420-F766-43C1-9506-005D7428CA18}"/>
              </a:ext>
            </a:extLst>
          </p:cNvPr>
          <p:cNvSpPr txBox="1"/>
          <p:nvPr/>
        </p:nvSpPr>
        <p:spPr>
          <a:xfrm>
            <a:off x="6788274" y="5583337"/>
            <a:ext cx="2953515" cy="369332"/>
          </a:xfrm>
          <a:prstGeom prst="rect">
            <a:avLst/>
          </a:prstGeom>
          <a:noFill/>
        </p:spPr>
        <p:txBody>
          <a:bodyPr wrap="square" rtlCol="0">
            <a:spAutoFit/>
          </a:bodyPr>
          <a:lstStyle/>
          <a:p>
            <a:r>
              <a:rPr lang="en-US" b="1" dirty="0">
                <a:solidFill>
                  <a:srgbClr val="FF0000"/>
                </a:solidFill>
              </a:rPr>
              <a:t>la </a:t>
            </a:r>
            <a:r>
              <a:rPr lang="en-US" b="1" dirty="0" err="1">
                <a:solidFill>
                  <a:srgbClr val="FF0000"/>
                </a:solidFill>
              </a:rPr>
              <a:t>réponse</a:t>
            </a:r>
            <a:r>
              <a:rPr lang="en-US" b="1" dirty="0">
                <a:solidFill>
                  <a:srgbClr val="FF0000"/>
                </a:solidFill>
              </a:rPr>
              <a:t> </a:t>
            </a:r>
            <a:endParaRPr lang="fr-FR" b="1" dirty="0">
              <a:solidFill>
                <a:srgbClr val="FF0000"/>
              </a:solidFill>
            </a:endParaRPr>
          </a:p>
        </p:txBody>
      </p:sp>
      <p:sp>
        <p:nvSpPr>
          <p:cNvPr id="14" name="TextBox 13">
            <a:extLst>
              <a:ext uri="{FF2B5EF4-FFF2-40B4-BE49-F238E27FC236}">
                <a16:creationId xmlns:a16="http://schemas.microsoft.com/office/drawing/2014/main" id="{D0205DE2-E9BE-4119-85F9-CA0A046B2883}"/>
              </a:ext>
            </a:extLst>
          </p:cNvPr>
          <p:cNvSpPr txBox="1"/>
          <p:nvPr/>
        </p:nvSpPr>
        <p:spPr>
          <a:xfrm>
            <a:off x="5403727" y="5214005"/>
            <a:ext cx="2953515" cy="369332"/>
          </a:xfrm>
          <a:prstGeom prst="rect">
            <a:avLst/>
          </a:prstGeom>
          <a:noFill/>
        </p:spPr>
        <p:txBody>
          <a:bodyPr wrap="square" rtlCol="0">
            <a:spAutoFit/>
          </a:bodyPr>
          <a:lstStyle/>
          <a:p>
            <a:r>
              <a:rPr lang="en-US" b="1" dirty="0">
                <a:solidFill>
                  <a:srgbClr val="FF0000"/>
                </a:solidFill>
              </a:rPr>
              <a:t>résumé de la </a:t>
            </a:r>
            <a:r>
              <a:rPr lang="en-US" b="1" dirty="0" err="1">
                <a:solidFill>
                  <a:srgbClr val="FF0000"/>
                </a:solidFill>
              </a:rPr>
              <a:t>requête</a:t>
            </a:r>
            <a:endParaRPr lang="fr-FR" b="1" dirty="0">
              <a:solidFill>
                <a:srgbClr val="FF0000"/>
              </a:solidFill>
            </a:endParaRPr>
          </a:p>
        </p:txBody>
      </p:sp>
      <p:sp>
        <p:nvSpPr>
          <p:cNvPr id="15" name="TextBox 14">
            <a:extLst>
              <a:ext uri="{FF2B5EF4-FFF2-40B4-BE49-F238E27FC236}">
                <a16:creationId xmlns:a16="http://schemas.microsoft.com/office/drawing/2014/main" id="{B2882CA5-B6DF-4D43-B009-D71F6E032DE2}"/>
              </a:ext>
            </a:extLst>
          </p:cNvPr>
          <p:cNvSpPr txBox="1"/>
          <p:nvPr/>
        </p:nvSpPr>
        <p:spPr>
          <a:xfrm>
            <a:off x="10452202" y="552819"/>
            <a:ext cx="714375" cy="600164"/>
          </a:xfrm>
          <a:prstGeom prst="rect">
            <a:avLst/>
          </a:prstGeom>
          <a:noFill/>
        </p:spPr>
        <p:txBody>
          <a:bodyPr wrap="square" rtlCol="0">
            <a:spAutoFit/>
          </a:bodyPr>
          <a:lstStyle/>
          <a:p>
            <a:r>
              <a:rPr lang="en-US" sz="3300" dirty="0"/>
              <a:t>12</a:t>
            </a:r>
            <a:endParaRPr lang="fr-FR" sz="3300" dirty="0"/>
          </a:p>
        </p:txBody>
      </p:sp>
    </p:spTree>
    <p:extLst>
      <p:ext uri="{BB962C8B-B14F-4D97-AF65-F5344CB8AC3E}">
        <p14:creationId xmlns:p14="http://schemas.microsoft.com/office/powerpoint/2010/main" val="977763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A85CB-9DC2-45C5-A18D-E1B6F18D2581}"/>
              </a:ext>
            </a:extLst>
          </p:cNvPr>
          <p:cNvSpPr>
            <a:spLocks noGrp="1"/>
          </p:cNvSpPr>
          <p:nvPr>
            <p:ph type="title"/>
          </p:nvPr>
        </p:nvSpPr>
        <p:spPr/>
        <p:txBody>
          <a:bodyPr/>
          <a:lstStyle/>
          <a:p>
            <a:r>
              <a:rPr lang="en-US" dirty="0" err="1"/>
              <a:t>Résolution</a:t>
            </a:r>
            <a:r>
              <a:rPr lang="en-US" dirty="0"/>
              <a:t> inverse</a:t>
            </a:r>
            <a:endParaRPr lang="fr-FR" dirty="0"/>
          </a:p>
        </p:txBody>
      </p:sp>
      <p:pic>
        <p:nvPicPr>
          <p:cNvPr id="6" name="Content Placeholder 5">
            <a:extLst>
              <a:ext uri="{FF2B5EF4-FFF2-40B4-BE49-F238E27FC236}">
                <a16:creationId xmlns:a16="http://schemas.microsoft.com/office/drawing/2014/main" id="{AD044833-1138-48F4-AFDE-301680A786B9}"/>
              </a:ext>
            </a:extLst>
          </p:cNvPr>
          <p:cNvPicPr>
            <a:picLocks noGrp="1" noChangeAspect="1"/>
          </p:cNvPicPr>
          <p:nvPr>
            <p:ph idx="1"/>
          </p:nvPr>
        </p:nvPicPr>
        <p:blipFill>
          <a:blip r:embed="rId3"/>
          <a:stretch>
            <a:fillRect/>
          </a:stretch>
        </p:blipFill>
        <p:spPr>
          <a:xfrm>
            <a:off x="1648426" y="1674799"/>
            <a:ext cx="7987147" cy="4730483"/>
          </a:xfrm>
        </p:spPr>
      </p:pic>
      <p:sp>
        <p:nvSpPr>
          <p:cNvPr id="7" name="TextBox 6">
            <a:extLst>
              <a:ext uri="{FF2B5EF4-FFF2-40B4-BE49-F238E27FC236}">
                <a16:creationId xmlns:a16="http://schemas.microsoft.com/office/drawing/2014/main" id="{01A5D637-AAC9-4E49-924E-D6C60D03270F}"/>
              </a:ext>
            </a:extLst>
          </p:cNvPr>
          <p:cNvSpPr txBox="1"/>
          <p:nvPr/>
        </p:nvSpPr>
        <p:spPr>
          <a:xfrm>
            <a:off x="4991707" y="4276823"/>
            <a:ext cx="2507673" cy="646331"/>
          </a:xfrm>
          <a:prstGeom prst="rect">
            <a:avLst/>
          </a:prstGeom>
          <a:noFill/>
        </p:spPr>
        <p:txBody>
          <a:bodyPr wrap="square" rtlCol="0">
            <a:spAutoFit/>
          </a:bodyPr>
          <a:lstStyle/>
          <a:p>
            <a:r>
              <a:rPr lang="en-US" b="1" dirty="0" err="1">
                <a:solidFill>
                  <a:srgbClr val="FF0000"/>
                </a:solidFill>
              </a:rPr>
              <a:t>identifiant</a:t>
            </a:r>
            <a:r>
              <a:rPr lang="en-US" b="1" dirty="0">
                <a:solidFill>
                  <a:srgbClr val="FF0000"/>
                </a:solidFill>
              </a:rPr>
              <a:t> transaction</a:t>
            </a:r>
            <a:endParaRPr lang="fr-FR" b="1" dirty="0">
              <a:solidFill>
                <a:srgbClr val="FF0000"/>
              </a:solidFill>
            </a:endParaRPr>
          </a:p>
        </p:txBody>
      </p:sp>
      <p:sp>
        <p:nvSpPr>
          <p:cNvPr id="8" name="TextBox 7">
            <a:extLst>
              <a:ext uri="{FF2B5EF4-FFF2-40B4-BE49-F238E27FC236}">
                <a16:creationId xmlns:a16="http://schemas.microsoft.com/office/drawing/2014/main" id="{20570C16-7368-4FA9-A577-4AD95E3E8702}"/>
              </a:ext>
            </a:extLst>
          </p:cNvPr>
          <p:cNvSpPr txBox="1"/>
          <p:nvPr/>
        </p:nvSpPr>
        <p:spPr>
          <a:xfrm>
            <a:off x="7848172" y="4276823"/>
            <a:ext cx="1088439" cy="369331"/>
          </a:xfrm>
          <a:prstGeom prst="rect">
            <a:avLst/>
          </a:prstGeom>
          <a:noFill/>
        </p:spPr>
        <p:txBody>
          <a:bodyPr wrap="square" rtlCol="0">
            <a:spAutoFit/>
          </a:bodyPr>
          <a:lstStyle/>
          <a:p>
            <a:r>
              <a:rPr lang="en-US" b="1" dirty="0">
                <a:solidFill>
                  <a:srgbClr val="FF0000"/>
                </a:solidFill>
              </a:rPr>
              <a:t>ports</a:t>
            </a:r>
            <a:endParaRPr lang="fr-FR" b="1" dirty="0">
              <a:solidFill>
                <a:srgbClr val="FF0000"/>
              </a:solidFill>
            </a:endParaRPr>
          </a:p>
        </p:txBody>
      </p:sp>
      <p:sp>
        <p:nvSpPr>
          <p:cNvPr id="9" name="TextBox 8">
            <a:extLst>
              <a:ext uri="{FF2B5EF4-FFF2-40B4-BE49-F238E27FC236}">
                <a16:creationId xmlns:a16="http://schemas.microsoft.com/office/drawing/2014/main" id="{77E2DD2A-AD21-4016-AE68-9882950EACF0}"/>
              </a:ext>
            </a:extLst>
          </p:cNvPr>
          <p:cNvSpPr txBox="1"/>
          <p:nvPr/>
        </p:nvSpPr>
        <p:spPr>
          <a:xfrm>
            <a:off x="6360165" y="5341052"/>
            <a:ext cx="2507673" cy="646331"/>
          </a:xfrm>
          <a:prstGeom prst="rect">
            <a:avLst/>
          </a:prstGeom>
          <a:noFill/>
        </p:spPr>
        <p:txBody>
          <a:bodyPr wrap="square" rtlCol="0">
            <a:spAutoFit/>
          </a:bodyPr>
          <a:lstStyle/>
          <a:p>
            <a:r>
              <a:rPr lang="en-US" b="1" dirty="0" err="1">
                <a:solidFill>
                  <a:srgbClr val="FF0000"/>
                </a:solidFill>
              </a:rPr>
              <a:t>contenu</a:t>
            </a:r>
            <a:r>
              <a:rPr lang="en-US" b="1" dirty="0">
                <a:solidFill>
                  <a:srgbClr val="FF0000"/>
                </a:solidFill>
              </a:rPr>
              <a:t> de la </a:t>
            </a:r>
            <a:r>
              <a:rPr lang="en-US" b="1" dirty="0" err="1">
                <a:solidFill>
                  <a:srgbClr val="FF0000"/>
                </a:solidFill>
              </a:rPr>
              <a:t>requête</a:t>
            </a:r>
            <a:endParaRPr lang="fr-FR" b="1" dirty="0">
              <a:solidFill>
                <a:srgbClr val="FF0000"/>
              </a:solidFill>
            </a:endParaRPr>
          </a:p>
        </p:txBody>
      </p:sp>
      <p:sp>
        <p:nvSpPr>
          <p:cNvPr id="10" name="TextBox 9">
            <a:extLst>
              <a:ext uri="{FF2B5EF4-FFF2-40B4-BE49-F238E27FC236}">
                <a16:creationId xmlns:a16="http://schemas.microsoft.com/office/drawing/2014/main" id="{0CB70989-0A28-4497-8A53-C9D6E3EDE6B7}"/>
              </a:ext>
            </a:extLst>
          </p:cNvPr>
          <p:cNvSpPr txBox="1"/>
          <p:nvPr/>
        </p:nvSpPr>
        <p:spPr>
          <a:xfrm>
            <a:off x="10452202" y="552819"/>
            <a:ext cx="714375" cy="600164"/>
          </a:xfrm>
          <a:prstGeom prst="rect">
            <a:avLst/>
          </a:prstGeom>
          <a:noFill/>
        </p:spPr>
        <p:txBody>
          <a:bodyPr wrap="square" rtlCol="0">
            <a:spAutoFit/>
          </a:bodyPr>
          <a:lstStyle/>
          <a:p>
            <a:r>
              <a:rPr lang="en-US" sz="3300" dirty="0"/>
              <a:t>13</a:t>
            </a:r>
            <a:endParaRPr lang="fr-FR" sz="3300" dirty="0"/>
          </a:p>
        </p:txBody>
      </p:sp>
    </p:spTree>
    <p:extLst>
      <p:ext uri="{BB962C8B-B14F-4D97-AF65-F5344CB8AC3E}">
        <p14:creationId xmlns:p14="http://schemas.microsoft.com/office/powerpoint/2010/main" val="157706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EF508-47BF-4ADA-8AF7-12062056BBE3}"/>
              </a:ext>
            </a:extLst>
          </p:cNvPr>
          <p:cNvSpPr>
            <a:spLocks noGrp="1"/>
          </p:cNvSpPr>
          <p:nvPr>
            <p:ph type="title"/>
          </p:nvPr>
        </p:nvSpPr>
        <p:spPr/>
        <p:txBody>
          <a:bodyPr/>
          <a:lstStyle/>
          <a:p>
            <a:r>
              <a:rPr lang="en-US" dirty="0"/>
              <a:t>DNS et les </a:t>
            </a:r>
            <a:r>
              <a:rPr lang="en-US" dirty="0" err="1"/>
              <a:t>noms</a:t>
            </a:r>
            <a:r>
              <a:rPr lang="en-US" dirty="0"/>
              <a:t> de </a:t>
            </a:r>
            <a:r>
              <a:rPr lang="en-US" dirty="0" err="1"/>
              <a:t>domaine</a:t>
            </a:r>
            <a:endParaRPr lang="fr-FR" dirty="0"/>
          </a:p>
        </p:txBody>
      </p:sp>
      <p:sp>
        <p:nvSpPr>
          <p:cNvPr id="3" name="Content Placeholder 2">
            <a:extLst>
              <a:ext uri="{FF2B5EF4-FFF2-40B4-BE49-F238E27FC236}">
                <a16:creationId xmlns:a16="http://schemas.microsoft.com/office/drawing/2014/main" id="{DCC8B176-454E-406D-A57C-F1553249DEB7}"/>
              </a:ext>
            </a:extLst>
          </p:cNvPr>
          <p:cNvSpPr>
            <a:spLocks noGrp="1"/>
          </p:cNvSpPr>
          <p:nvPr>
            <p:ph idx="1"/>
          </p:nvPr>
        </p:nvSpPr>
        <p:spPr>
          <a:xfrm>
            <a:off x="1103312" y="2052918"/>
            <a:ext cx="10407968" cy="4195481"/>
          </a:xfrm>
        </p:spPr>
        <p:txBody>
          <a:bodyPr/>
          <a:lstStyle/>
          <a:p>
            <a:r>
              <a:rPr lang="en-US" dirty="0"/>
              <a:t>Pour </a:t>
            </a:r>
            <a:r>
              <a:rPr lang="en-US" dirty="0" err="1"/>
              <a:t>pouvoir</a:t>
            </a:r>
            <a:r>
              <a:rPr lang="en-US" dirty="0"/>
              <a:t> </a:t>
            </a:r>
            <a:r>
              <a:rPr lang="en-US" dirty="0" err="1"/>
              <a:t>utiliser</a:t>
            </a:r>
            <a:r>
              <a:rPr lang="en-US" dirty="0"/>
              <a:t> le </a:t>
            </a:r>
            <a:r>
              <a:rPr lang="en-US" dirty="0" err="1"/>
              <a:t>système</a:t>
            </a:r>
            <a:r>
              <a:rPr lang="en-US" dirty="0"/>
              <a:t> </a:t>
            </a:r>
            <a:r>
              <a:rPr lang="en-US" dirty="0" err="1"/>
              <a:t>DNS,certaines</a:t>
            </a:r>
            <a:r>
              <a:rPr lang="en-US" dirty="0"/>
              <a:t> machines </a:t>
            </a:r>
            <a:r>
              <a:rPr lang="en-US" dirty="0" err="1"/>
              <a:t>ont</a:t>
            </a:r>
            <a:r>
              <a:rPr lang="en-US" dirty="0"/>
              <a:t> des </a:t>
            </a:r>
            <a:r>
              <a:rPr lang="en-US" dirty="0" err="1"/>
              <a:t>noms</a:t>
            </a:r>
            <a:endParaRPr lang="en-US" dirty="0"/>
          </a:p>
          <a:p>
            <a:pPr lvl="1"/>
            <a:r>
              <a:rPr lang="en-US" dirty="0" err="1"/>
              <a:t>Ces</a:t>
            </a:r>
            <a:r>
              <a:rPr lang="en-US" dirty="0"/>
              <a:t> </a:t>
            </a:r>
            <a:r>
              <a:rPr lang="en-US" dirty="0" err="1"/>
              <a:t>noms</a:t>
            </a:r>
            <a:r>
              <a:rPr lang="en-US" dirty="0"/>
              <a:t> font </a:t>
            </a:r>
            <a:r>
              <a:rPr lang="en-US" dirty="0" err="1"/>
              <a:t>partie</a:t>
            </a:r>
            <a:r>
              <a:rPr lang="en-US" dirty="0"/>
              <a:t> </a:t>
            </a:r>
            <a:r>
              <a:rPr lang="en-US" dirty="0" err="1"/>
              <a:t>d'une</a:t>
            </a:r>
            <a:r>
              <a:rPr lang="en-US" dirty="0"/>
              <a:t> </a:t>
            </a:r>
            <a:r>
              <a:rPr lang="en-US" dirty="0" err="1"/>
              <a:t>hiérarchie</a:t>
            </a:r>
            <a:r>
              <a:rPr lang="en-US" dirty="0"/>
              <a:t> </a:t>
            </a:r>
            <a:r>
              <a:rPr lang="en-US" dirty="0" err="1"/>
              <a:t>en</a:t>
            </a:r>
            <a:r>
              <a:rPr lang="en-US" dirty="0"/>
              <a:t> </a:t>
            </a:r>
            <a:r>
              <a:rPr lang="en-US" dirty="0" err="1"/>
              <a:t>forme</a:t>
            </a:r>
            <a:r>
              <a:rPr lang="en-US" dirty="0"/>
              <a:t> </a:t>
            </a:r>
            <a:r>
              <a:rPr lang="en-US" dirty="0" err="1"/>
              <a:t>d'arbre</a:t>
            </a:r>
            <a:r>
              <a:rPr lang="en-US" dirty="0"/>
              <a:t> qui </a:t>
            </a:r>
            <a:r>
              <a:rPr lang="en-US" dirty="0" err="1"/>
              <a:t>s'appelle</a:t>
            </a:r>
            <a:r>
              <a:rPr lang="en-US" dirty="0"/>
              <a:t> </a:t>
            </a:r>
            <a:r>
              <a:rPr lang="en-US" dirty="0">
                <a:latin typeface="Consolas" panose="020B0609020204030204" pitchFamily="49" charset="0"/>
              </a:rPr>
              <a:t>namespace</a:t>
            </a:r>
          </a:p>
          <a:p>
            <a:endParaRPr lang="fr-FR" dirty="0"/>
          </a:p>
          <a:p>
            <a:r>
              <a:rPr lang="fr-FR" dirty="0"/>
              <a:t>Résolution directe : </a:t>
            </a:r>
          </a:p>
          <a:p>
            <a:pPr lvl="1"/>
            <a:r>
              <a:rPr lang="fr-FR" dirty="0"/>
              <a:t>les noms de domaine (niveau le plus haut) diffèrent (plusieurs possibilités existantes)</a:t>
            </a:r>
          </a:p>
          <a:p>
            <a:pPr lvl="1"/>
            <a:r>
              <a:rPr lang="fr-FR" dirty="0"/>
              <a:t>Exemple : com., </a:t>
            </a:r>
            <a:r>
              <a:rPr lang="fr-FR" dirty="0" err="1"/>
              <a:t>fr.</a:t>
            </a:r>
            <a:r>
              <a:rPr lang="fr-FR" dirty="0"/>
              <a:t>, </a:t>
            </a:r>
            <a:r>
              <a:rPr lang="fr-FR" dirty="0" err="1"/>
              <a:t>org</a:t>
            </a:r>
            <a:r>
              <a:rPr lang="fr-FR" dirty="0"/>
              <a:t>., ... </a:t>
            </a:r>
          </a:p>
          <a:p>
            <a:pPr lvl="1"/>
            <a:endParaRPr lang="fr-FR" dirty="0"/>
          </a:p>
          <a:p>
            <a:r>
              <a:rPr lang="fr-FR" dirty="0"/>
              <a:t>Résolution inverse : </a:t>
            </a:r>
          </a:p>
          <a:p>
            <a:pPr lvl="1"/>
            <a:r>
              <a:rPr lang="fr-FR" dirty="0"/>
              <a:t>un domaine spécial : in-</a:t>
            </a:r>
            <a:r>
              <a:rPr lang="fr-FR" dirty="0" err="1"/>
              <a:t>addr.arpa</a:t>
            </a:r>
            <a:r>
              <a:rPr lang="fr-FR" dirty="0"/>
              <a:t>.</a:t>
            </a:r>
          </a:p>
        </p:txBody>
      </p:sp>
      <p:sp>
        <p:nvSpPr>
          <p:cNvPr id="4" name="TextBox 3">
            <a:extLst>
              <a:ext uri="{FF2B5EF4-FFF2-40B4-BE49-F238E27FC236}">
                <a16:creationId xmlns:a16="http://schemas.microsoft.com/office/drawing/2014/main" id="{AA8686B8-F44D-4A25-8A16-A2E17A6D4DDB}"/>
              </a:ext>
            </a:extLst>
          </p:cNvPr>
          <p:cNvSpPr txBox="1"/>
          <p:nvPr/>
        </p:nvSpPr>
        <p:spPr>
          <a:xfrm>
            <a:off x="10441823" y="485773"/>
            <a:ext cx="714375" cy="600164"/>
          </a:xfrm>
          <a:prstGeom prst="rect">
            <a:avLst/>
          </a:prstGeom>
          <a:noFill/>
        </p:spPr>
        <p:txBody>
          <a:bodyPr wrap="square" rtlCol="0">
            <a:spAutoFit/>
          </a:bodyPr>
          <a:lstStyle/>
          <a:p>
            <a:r>
              <a:rPr lang="en-US" sz="3300" dirty="0"/>
              <a:t>14</a:t>
            </a:r>
            <a:endParaRPr lang="fr-FR" sz="3300" dirty="0"/>
          </a:p>
        </p:txBody>
      </p:sp>
    </p:spTree>
    <p:extLst>
      <p:ext uri="{BB962C8B-B14F-4D97-AF65-F5344CB8AC3E}">
        <p14:creationId xmlns:p14="http://schemas.microsoft.com/office/powerpoint/2010/main" val="1128053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74EBA-10D5-46CB-A130-BE23772B07C9}"/>
              </a:ext>
            </a:extLst>
          </p:cNvPr>
          <p:cNvSpPr>
            <a:spLocks noGrp="1"/>
          </p:cNvSpPr>
          <p:nvPr>
            <p:ph type="title"/>
          </p:nvPr>
        </p:nvSpPr>
        <p:spPr/>
        <p:txBody>
          <a:bodyPr/>
          <a:lstStyle/>
          <a:p>
            <a:r>
              <a:rPr lang="en-US" dirty="0"/>
              <a:t>Les </a:t>
            </a:r>
            <a:r>
              <a:rPr lang="en-US" dirty="0" err="1"/>
              <a:t>noms</a:t>
            </a:r>
            <a:r>
              <a:rPr lang="en-US" dirty="0"/>
              <a:t> de </a:t>
            </a:r>
            <a:r>
              <a:rPr lang="en-US" dirty="0" err="1"/>
              <a:t>domaine</a:t>
            </a:r>
            <a:endParaRPr lang="fr-FR" dirty="0"/>
          </a:p>
        </p:txBody>
      </p:sp>
      <p:sp>
        <p:nvSpPr>
          <p:cNvPr id="3" name="Content Placeholder 2">
            <a:extLst>
              <a:ext uri="{FF2B5EF4-FFF2-40B4-BE49-F238E27FC236}">
                <a16:creationId xmlns:a16="http://schemas.microsoft.com/office/drawing/2014/main" id="{BBC35E70-5E71-49E0-95ED-ABF481A44D2E}"/>
              </a:ext>
            </a:extLst>
          </p:cNvPr>
          <p:cNvSpPr>
            <a:spLocks noGrp="1"/>
          </p:cNvSpPr>
          <p:nvPr>
            <p:ph idx="1"/>
          </p:nvPr>
        </p:nvSpPr>
        <p:spPr>
          <a:xfrm>
            <a:off x="1103312" y="2052918"/>
            <a:ext cx="5634371" cy="4195481"/>
          </a:xfrm>
        </p:spPr>
        <p:txBody>
          <a:bodyPr/>
          <a:lstStyle/>
          <a:p>
            <a:r>
              <a:rPr lang="en-US" dirty="0"/>
              <a:t>Namespace : </a:t>
            </a:r>
            <a:r>
              <a:rPr lang="en-US" dirty="0" err="1"/>
              <a:t>l'espace</a:t>
            </a:r>
            <a:r>
              <a:rPr lang="en-US" dirty="0"/>
              <a:t> de </a:t>
            </a:r>
            <a:r>
              <a:rPr lang="en-US" dirty="0" err="1"/>
              <a:t>nommage</a:t>
            </a:r>
            <a:endParaRPr lang="en-US" dirty="0"/>
          </a:p>
          <a:p>
            <a:r>
              <a:rPr lang="en-US" dirty="0" err="1"/>
              <a:t>Arbre</a:t>
            </a:r>
            <a:r>
              <a:rPr lang="en-US" dirty="0"/>
              <a:t> de </a:t>
            </a:r>
            <a:r>
              <a:rPr lang="en-US" dirty="0" err="1"/>
              <a:t>noms</a:t>
            </a:r>
            <a:r>
              <a:rPr lang="en-US" dirty="0"/>
              <a:t> avec </a:t>
            </a:r>
            <a:r>
              <a:rPr lang="en-US" dirty="0" err="1"/>
              <a:t>racine</a:t>
            </a:r>
            <a:r>
              <a:rPr lang="en-US" dirty="0"/>
              <a:t> commune</a:t>
            </a:r>
          </a:p>
          <a:p>
            <a:pPr lvl="1"/>
            <a:r>
              <a:rPr lang="en-US" dirty="0" err="1"/>
              <a:t>jusqu'à</a:t>
            </a:r>
            <a:r>
              <a:rPr lang="en-US" dirty="0"/>
              <a:t> 127 </a:t>
            </a:r>
            <a:r>
              <a:rPr lang="en-US" dirty="0" err="1"/>
              <a:t>niveaux</a:t>
            </a:r>
            <a:r>
              <a:rPr lang="en-US" dirty="0"/>
              <a:t> (max 253 char ASCII)</a:t>
            </a:r>
          </a:p>
          <a:p>
            <a:pPr lvl="1"/>
            <a:r>
              <a:rPr lang="en-US" dirty="0" err="1"/>
              <a:t>Chaque</a:t>
            </a:r>
            <a:r>
              <a:rPr lang="en-US" dirty="0"/>
              <a:t> </a:t>
            </a:r>
            <a:r>
              <a:rPr lang="en-US" dirty="0" err="1"/>
              <a:t>noeud</a:t>
            </a:r>
            <a:r>
              <a:rPr lang="en-US" dirty="0"/>
              <a:t> à un nom...</a:t>
            </a:r>
          </a:p>
          <a:p>
            <a:pPr lvl="1"/>
            <a:r>
              <a:rPr lang="en-US" dirty="0"/>
              <a:t>... </a:t>
            </a:r>
            <a:r>
              <a:rPr lang="en-US" dirty="0" err="1"/>
              <a:t>sauf</a:t>
            </a:r>
            <a:r>
              <a:rPr lang="en-US" dirty="0"/>
              <a:t> la </a:t>
            </a:r>
            <a:r>
              <a:rPr lang="en-US" dirty="0" err="1"/>
              <a:t>racine</a:t>
            </a:r>
            <a:r>
              <a:rPr lang="en-US" dirty="0"/>
              <a:t>: "."</a:t>
            </a:r>
          </a:p>
          <a:p>
            <a:endParaRPr lang="en-US" dirty="0"/>
          </a:p>
          <a:p>
            <a:r>
              <a:rPr lang="fr-FR" dirty="0"/>
              <a:t>Le nom d'un domaine se reconstitue en ordre inverse, du nom du </a:t>
            </a:r>
            <a:r>
              <a:rPr lang="fr-FR" dirty="0" err="1"/>
              <a:t>noeud</a:t>
            </a:r>
            <a:r>
              <a:rPr lang="fr-FR" dirty="0"/>
              <a:t> au plus en bas vers celui le plus en haut (finissant par .)</a:t>
            </a:r>
          </a:p>
        </p:txBody>
      </p:sp>
      <p:pic>
        <p:nvPicPr>
          <p:cNvPr id="4" name="Picture 3">
            <a:extLst>
              <a:ext uri="{FF2B5EF4-FFF2-40B4-BE49-F238E27FC236}">
                <a16:creationId xmlns:a16="http://schemas.microsoft.com/office/drawing/2014/main" id="{6DEFF9B6-A340-415A-A1F8-CA5A409488A0}"/>
              </a:ext>
            </a:extLst>
          </p:cNvPr>
          <p:cNvPicPr>
            <a:picLocks noChangeAspect="1"/>
          </p:cNvPicPr>
          <p:nvPr/>
        </p:nvPicPr>
        <p:blipFill>
          <a:blip r:embed="rId2"/>
          <a:stretch>
            <a:fillRect/>
          </a:stretch>
        </p:blipFill>
        <p:spPr>
          <a:xfrm>
            <a:off x="6872439" y="2211635"/>
            <a:ext cx="4116066" cy="3032921"/>
          </a:xfrm>
          <a:prstGeom prst="rect">
            <a:avLst/>
          </a:prstGeom>
        </p:spPr>
      </p:pic>
      <p:sp>
        <p:nvSpPr>
          <p:cNvPr id="5" name="TextBox 4">
            <a:extLst>
              <a:ext uri="{FF2B5EF4-FFF2-40B4-BE49-F238E27FC236}">
                <a16:creationId xmlns:a16="http://schemas.microsoft.com/office/drawing/2014/main" id="{E081AA46-4AE9-490F-8465-D4B8D465D884}"/>
              </a:ext>
            </a:extLst>
          </p:cNvPr>
          <p:cNvSpPr txBox="1"/>
          <p:nvPr/>
        </p:nvSpPr>
        <p:spPr>
          <a:xfrm>
            <a:off x="10431663" y="485773"/>
            <a:ext cx="714375" cy="600164"/>
          </a:xfrm>
          <a:prstGeom prst="rect">
            <a:avLst/>
          </a:prstGeom>
          <a:noFill/>
        </p:spPr>
        <p:txBody>
          <a:bodyPr wrap="square" rtlCol="0">
            <a:spAutoFit/>
          </a:bodyPr>
          <a:lstStyle/>
          <a:p>
            <a:r>
              <a:rPr lang="en-US" sz="3300" dirty="0"/>
              <a:t>15</a:t>
            </a:r>
            <a:endParaRPr lang="fr-FR" sz="3300" dirty="0"/>
          </a:p>
        </p:txBody>
      </p:sp>
    </p:spTree>
    <p:extLst>
      <p:ext uri="{BB962C8B-B14F-4D97-AF65-F5344CB8AC3E}">
        <p14:creationId xmlns:p14="http://schemas.microsoft.com/office/powerpoint/2010/main" val="3502661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530-F9AD-4C53-9C9E-BD9D3063D1E9}"/>
              </a:ext>
            </a:extLst>
          </p:cNvPr>
          <p:cNvSpPr>
            <a:spLocks noGrp="1"/>
          </p:cNvSpPr>
          <p:nvPr>
            <p:ph type="title"/>
          </p:nvPr>
        </p:nvSpPr>
        <p:spPr/>
        <p:txBody>
          <a:bodyPr/>
          <a:lstStyle/>
          <a:p>
            <a:r>
              <a:rPr lang="en-US" dirty="0" err="1"/>
              <a:t>Exemple</a:t>
            </a:r>
            <a:endParaRPr lang="fr-FR" dirty="0"/>
          </a:p>
        </p:txBody>
      </p:sp>
      <p:sp>
        <p:nvSpPr>
          <p:cNvPr id="3" name="Content Placeholder 2">
            <a:extLst>
              <a:ext uri="{FF2B5EF4-FFF2-40B4-BE49-F238E27FC236}">
                <a16:creationId xmlns:a16="http://schemas.microsoft.com/office/drawing/2014/main" id="{0BF2BA11-E7C8-485B-8C99-CC796D10C330}"/>
              </a:ext>
            </a:extLst>
          </p:cNvPr>
          <p:cNvSpPr>
            <a:spLocks noGrp="1"/>
          </p:cNvSpPr>
          <p:nvPr>
            <p:ph idx="1"/>
          </p:nvPr>
        </p:nvSpPr>
        <p:spPr>
          <a:xfrm>
            <a:off x="1103312" y="2052918"/>
            <a:ext cx="9792486" cy="4195481"/>
          </a:xfrm>
        </p:spPr>
        <p:txBody>
          <a:bodyPr/>
          <a:lstStyle/>
          <a:p>
            <a:r>
              <a:rPr lang="en-US" dirty="0"/>
              <a:t>Domaine </a:t>
            </a:r>
            <a:r>
              <a:rPr lang="en-US" dirty="0" err="1"/>
              <a:t>en</a:t>
            </a:r>
            <a:r>
              <a:rPr lang="en-US" dirty="0"/>
              <a:t> rouge : ca.openbsd.org.</a:t>
            </a:r>
          </a:p>
          <a:p>
            <a:pPr lvl="1"/>
            <a:r>
              <a:rPr lang="en-US" dirty="0"/>
              <a:t>Avec deux machines : </a:t>
            </a:r>
          </a:p>
          <a:p>
            <a:pPr lvl="2"/>
            <a:r>
              <a:rPr lang="en-US" dirty="0"/>
              <a:t>www.ca.openbsd.org.</a:t>
            </a:r>
          </a:p>
          <a:p>
            <a:pPr lvl="2"/>
            <a:r>
              <a:rPr lang="en-US" dirty="0"/>
              <a:t>ftp.ca.openbsd.org.</a:t>
            </a:r>
          </a:p>
          <a:p>
            <a:endParaRPr lang="en-US" dirty="0"/>
          </a:p>
          <a:p>
            <a:r>
              <a:rPr lang="fr-FR" dirty="0"/>
              <a:t>Domaine en vert : openbsd.org.</a:t>
            </a:r>
          </a:p>
          <a:p>
            <a:pPr lvl="1"/>
            <a:r>
              <a:rPr lang="fr-FR" dirty="0"/>
              <a:t>plusieurs sous-domaines</a:t>
            </a:r>
          </a:p>
          <a:p>
            <a:endParaRPr lang="fr-FR" dirty="0"/>
          </a:p>
          <a:p>
            <a:pPr marL="0" indent="0">
              <a:buNone/>
            </a:pPr>
            <a:endParaRPr lang="fr-FR" dirty="0"/>
          </a:p>
        </p:txBody>
      </p:sp>
      <p:pic>
        <p:nvPicPr>
          <p:cNvPr id="4" name="Picture 3">
            <a:extLst>
              <a:ext uri="{FF2B5EF4-FFF2-40B4-BE49-F238E27FC236}">
                <a16:creationId xmlns:a16="http://schemas.microsoft.com/office/drawing/2014/main" id="{BA737E56-4242-41EA-A5C3-E4A3ED24C340}"/>
              </a:ext>
            </a:extLst>
          </p:cNvPr>
          <p:cNvPicPr>
            <a:picLocks noChangeAspect="1"/>
          </p:cNvPicPr>
          <p:nvPr/>
        </p:nvPicPr>
        <p:blipFill>
          <a:blip r:embed="rId2"/>
          <a:stretch>
            <a:fillRect/>
          </a:stretch>
        </p:blipFill>
        <p:spPr>
          <a:xfrm>
            <a:off x="6672606" y="2052918"/>
            <a:ext cx="4329070" cy="3164300"/>
          </a:xfrm>
          <a:prstGeom prst="rect">
            <a:avLst/>
          </a:prstGeom>
        </p:spPr>
      </p:pic>
      <p:sp>
        <p:nvSpPr>
          <p:cNvPr id="5" name="TextBox 4">
            <a:extLst>
              <a:ext uri="{FF2B5EF4-FFF2-40B4-BE49-F238E27FC236}">
                <a16:creationId xmlns:a16="http://schemas.microsoft.com/office/drawing/2014/main" id="{61A28E99-6D33-4D1C-B718-87A68F0C6F83}"/>
              </a:ext>
            </a:extLst>
          </p:cNvPr>
          <p:cNvSpPr txBox="1"/>
          <p:nvPr/>
        </p:nvSpPr>
        <p:spPr>
          <a:xfrm>
            <a:off x="10431663" y="485773"/>
            <a:ext cx="714375" cy="600164"/>
          </a:xfrm>
          <a:prstGeom prst="rect">
            <a:avLst/>
          </a:prstGeom>
          <a:noFill/>
        </p:spPr>
        <p:txBody>
          <a:bodyPr wrap="square" rtlCol="0">
            <a:spAutoFit/>
          </a:bodyPr>
          <a:lstStyle/>
          <a:p>
            <a:r>
              <a:rPr lang="en-US" sz="3300" dirty="0"/>
              <a:t>16</a:t>
            </a:r>
            <a:endParaRPr lang="fr-FR" sz="3300" dirty="0"/>
          </a:p>
        </p:txBody>
      </p:sp>
    </p:spTree>
    <p:extLst>
      <p:ext uri="{BB962C8B-B14F-4D97-AF65-F5344CB8AC3E}">
        <p14:creationId xmlns:p14="http://schemas.microsoft.com/office/powerpoint/2010/main" val="1256744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530-F9AD-4C53-9C9E-BD9D3063D1E9}"/>
              </a:ext>
            </a:extLst>
          </p:cNvPr>
          <p:cNvSpPr>
            <a:spLocks noGrp="1"/>
          </p:cNvSpPr>
          <p:nvPr>
            <p:ph type="title"/>
          </p:nvPr>
        </p:nvSpPr>
        <p:spPr/>
        <p:txBody>
          <a:bodyPr/>
          <a:lstStyle/>
          <a:p>
            <a:r>
              <a:rPr lang="en-US" dirty="0" err="1"/>
              <a:t>Exemple</a:t>
            </a:r>
            <a:endParaRPr lang="fr-FR" dirty="0"/>
          </a:p>
        </p:txBody>
      </p:sp>
      <p:sp>
        <p:nvSpPr>
          <p:cNvPr id="3" name="Content Placeholder 2">
            <a:extLst>
              <a:ext uri="{FF2B5EF4-FFF2-40B4-BE49-F238E27FC236}">
                <a16:creationId xmlns:a16="http://schemas.microsoft.com/office/drawing/2014/main" id="{0BF2BA11-E7C8-485B-8C99-CC796D10C330}"/>
              </a:ext>
            </a:extLst>
          </p:cNvPr>
          <p:cNvSpPr>
            <a:spLocks noGrp="1"/>
          </p:cNvSpPr>
          <p:nvPr>
            <p:ph idx="1"/>
          </p:nvPr>
        </p:nvSpPr>
        <p:spPr>
          <a:xfrm>
            <a:off x="1103312" y="2052918"/>
            <a:ext cx="5569294" cy="2951835"/>
          </a:xfrm>
        </p:spPr>
        <p:txBody>
          <a:bodyPr>
            <a:normAutofit lnSpcReduction="10000"/>
          </a:bodyPr>
          <a:lstStyle/>
          <a:p>
            <a:r>
              <a:rPr lang="en-US" dirty="0"/>
              <a:t>Domaine </a:t>
            </a:r>
            <a:r>
              <a:rPr lang="en-US" dirty="0" err="1"/>
              <a:t>en</a:t>
            </a:r>
            <a:r>
              <a:rPr lang="en-US" dirty="0"/>
              <a:t> rouge : ca.openbsd.org.</a:t>
            </a:r>
          </a:p>
          <a:p>
            <a:pPr lvl="1"/>
            <a:r>
              <a:rPr lang="en-US" dirty="0"/>
              <a:t>Avec deux machines : </a:t>
            </a:r>
          </a:p>
          <a:p>
            <a:pPr lvl="2"/>
            <a:r>
              <a:rPr lang="en-US" dirty="0"/>
              <a:t>www.ca.openbsd.org.</a:t>
            </a:r>
          </a:p>
          <a:p>
            <a:pPr lvl="2"/>
            <a:r>
              <a:rPr lang="en-US" dirty="0"/>
              <a:t>ftp.ca.openbsd.org.</a:t>
            </a:r>
          </a:p>
          <a:p>
            <a:endParaRPr lang="en-US" dirty="0"/>
          </a:p>
          <a:p>
            <a:r>
              <a:rPr lang="en-US" dirty="0"/>
              <a:t>Les pings sur </a:t>
            </a:r>
            <a:r>
              <a:rPr lang="en-US" dirty="0" err="1"/>
              <a:t>une</a:t>
            </a:r>
            <a:r>
              <a:rPr lang="en-US" dirty="0"/>
              <a:t> machine dans un </a:t>
            </a:r>
            <a:r>
              <a:rPr lang="en-US" dirty="0" err="1"/>
              <a:t>domaine</a:t>
            </a:r>
            <a:r>
              <a:rPr lang="en-US" dirty="0"/>
              <a:t> </a:t>
            </a:r>
            <a:r>
              <a:rPr lang="en-US" dirty="0" err="1"/>
              <a:t>s'interprètent</a:t>
            </a:r>
            <a:r>
              <a:rPr lang="en-US" dirty="0"/>
              <a:t> </a:t>
            </a:r>
            <a:r>
              <a:rPr lang="en-US" dirty="0" err="1"/>
              <a:t>premièrement</a:t>
            </a:r>
            <a:r>
              <a:rPr lang="en-US" dirty="0"/>
              <a:t> "</a:t>
            </a:r>
            <a:r>
              <a:rPr lang="en-US" dirty="0" err="1"/>
              <a:t>localement</a:t>
            </a:r>
            <a:r>
              <a:rPr lang="en-US" dirty="0"/>
              <a:t>"</a:t>
            </a:r>
          </a:p>
          <a:p>
            <a:endParaRPr lang="fr-FR" dirty="0"/>
          </a:p>
          <a:p>
            <a:pPr marL="0" indent="0">
              <a:buNone/>
            </a:pPr>
            <a:endParaRPr lang="fr-FR" dirty="0"/>
          </a:p>
        </p:txBody>
      </p:sp>
      <p:pic>
        <p:nvPicPr>
          <p:cNvPr id="4" name="Picture 3">
            <a:extLst>
              <a:ext uri="{FF2B5EF4-FFF2-40B4-BE49-F238E27FC236}">
                <a16:creationId xmlns:a16="http://schemas.microsoft.com/office/drawing/2014/main" id="{BA737E56-4242-41EA-A5C3-E4A3ED24C340}"/>
              </a:ext>
            </a:extLst>
          </p:cNvPr>
          <p:cNvPicPr>
            <a:picLocks noChangeAspect="1"/>
          </p:cNvPicPr>
          <p:nvPr/>
        </p:nvPicPr>
        <p:blipFill>
          <a:blip r:embed="rId2"/>
          <a:stretch>
            <a:fillRect/>
          </a:stretch>
        </p:blipFill>
        <p:spPr>
          <a:xfrm>
            <a:off x="6672606" y="2052918"/>
            <a:ext cx="4329070" cy="3164300"/>
          </a:xfrm>
          <a:prstGeom prst="rect">
            <a:avLst/>
          </a:prstGeom>
        </p:spPr>
      </p:pic>
      <p:sp>
        <p:nvSpPr>
          <p:cNvPr id="5" name="TextBox 4">
            <a:extLst>
              <a:ext uri="{FF2B5EF4-FFF2-40B4-BE49-F238E27FC236}">
                <a16:creationId xmlns:a16="http://schemas.microsoft.com/office/drawing/2014/main" id="{3E0E6F84-C27E-48D7-8C98-5C3FC2DC1199}"/>
              </a:ext>
            </a:extLst>
          </p:cNvPr>
          <p:cNvSpPr txBox="1"/>
          <p:nvPr/>
        </p:nvSpPr>
        <p:spPr>
          <a:xfrm>
            <a:off x="6564429" y="5795425"/>
            <a:ext cx="5091764" cy="369332"/>
          </a:xfrm>
          <a:prstGeom prst="rect">
            <a:avLst/>
          </a:prstGeom>
          <a:noFill/>
        </p:spPr>
        <p:txBody>
          <a:bodyPr wrap="square" rtlCol="0">
            <a:spAutoFit/>
          </a:bodyPr>
          <a:lstStyle/>
          <a:p>
            <a:r>
              <a:rPr lang="en-US" dirty="0"/>
              <a:t>ping www sur machine ftp.ca.openbsd.org</a:t>
            </a:r>
            <a:endParaRPr lang="fr-FR" dirty="0"/>
          </a:p>
        </p:txBody>
      </p:sp>
      <p:cxnSp>
        <p:nvCxnSpPr>
          <p:cNvPr id="7" name="Straight Arrow Connector 6">
            <a:extLst>
              <a:ext uri="{FF2B5EF4-FFF2-40B4-BE49-F238E27FC236}">
                <a16:creationId xmlns:a16="http://schemas.microsoft.com/office/drawing/2014/main" id="{73354C2A-651D-4A80-A864-919BB4AA43E1}"/>
              </a:ext>
            </a:extLst>
          </p:cNvPr>
          <p:cNvCxnSpPr/>
          <p:nvPr/>
        </p:nvCxnSpPr>
        <p:spPr>
          <a:xfrm>
            <a:off x="9471259" y="4918510"/>
            <a:ext cx="211756" cy="808522"/>
          </a:xfrm>
          <a:prstGeom prst="straightConnector1">
            <a:avLst/>
          </a:prstGeom>
          <a:ln w="22225">
            <a:solidFill>
              <a:srgbClr val="FA7A06"/>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AAB32B8-48D8-4839-A5FD-EF9CA7CC79DF}"/>
              </a:ext>
            </a:extLst>
          </p:cNvPr>
          <p:cNvSpPr/>
          <p:nvPr/>
        </p:nvSpPr>
        <p:spPr>
          <a:xfrm>
            <a:off x="9011920" y="5727032"/>
            <a:ext cx="2529840" cy="582328"/>
          </a:xfrm>
          <a:prstGeom prst="ellipse">
            <a:avLst/>
          </a:prstGeom>
          <a:noFill/>
          <a:ln w="25400">
            <a:solidFill>
              <a:srgbClr val="FA7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or: Elbow 11">
            <a:extLst>
              <a:ext uri="{FF2B5EF4-FFF2-40B4-BE49-F238E27FC236}">
                <a16:creationId xmlns:a16="http://schemas.microsoft.com/office/drawing/2014/main" id="{C62DB910-AF15-491E-B6D8-BB63D3E01E6A}"/>
              </a:ext>
            </a:extLst>
          </p:cNvPr>
          <p:cNvCxnSpPr>
            <a:cxnSpLocks/>
            <a:stCxn id="5" idx="1"/>
          </p:cNvCxnSpPr>
          <p:nvPr/>
        </p:nvCxnSpPr>
        <p:spPr>
          <a:xfrm rot="10800000" flipH="1">
            <a:off x="6564428" y="4662295"/>
            <a:ext cx="1717575" cy="1317796"/>
          </a:xfrm>
          <a:prstGeom prst="bentConnector3">
            <a:avLst>
              <a:gd name="adj1" fmla="val -13309"/>
            </a:avLst>
          </a:prstGeom>
          <a:ln w="19050">
            <a:solidFill>
              <a:srgbClr val="FA7A06"/>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C80C42F-4E3D-4EF6-BFEC-2FD7DADB913D}"/>
              </a:ext>
            </a:extLst>
          </p:cNvPr>
          <p:cNvSpPr txBox="1"/>
          <p:nvPr/>
        </p:nvSpPr>
        <p:spPr>
          <a:xfrm>
            <a:off x="10431663" y="485773"/>
            <a:ext cx="714375" cy="600164"/>
          </a:xfrm>
          <a:prstGeom prst="rect">
            <a:avLst/>
          </a:prstGeom>
          <a:noFill/>
        </p:spPr>
        <p:txBody>
          <a:bodyPr wrap="square" rtlCol="0">
            <a:spAutoFit/>
          </a:bodyPr>
          <a:lstStyle/>
          <a:p>
            <a:r>
              <a:rPr lang="en-US" sz="3300" dirty="0"/>
              <a:t>17</a:t>
            </a:r>
            <a:endParaRPr lang="fr-FR" sz="3300" dirty="0"/>
          </a:p>
        </p:txBody>
      </p:sp>
    </p:spTree>
    <p:extLst>
      <p:ext uri="{BB962C8B-B14F-4D97-AF65-F5344CB8AC3E}">
        <p14:creationId xmlns:p14="http://schemas.microsoft.com/office/powerpoint/2010/main" val="1796426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25578-0EA4-4E31-B979-57E287E49279}"/>
              </a:ext>
            </a:extLst>
          </p:cNvPr>
          <p:cNvSpPr>
            <a:spLocks noGrp="1"/>
          </p:cNvSpPr>
          <p:nvPr>
            <p:ph type="title"/>
          </p:nvPr>
        </p:nvSpPr>
        <p:spPr/>
        <p:txBody>
          <a:bodyPr/>
          <a:lstStyle/>
          <a:p>
            <a:r>
              <a:rPr lang="en-US" dirty="0" err="1"/>
              <a:t>Organisation</a:t>
            </a:r>
            <a:r>
              <a:rPr lang="en-US" dirty="0"/>
              <a:t> des </a:t>
            </a:r>
            <a:r>
              <a:rPr lang="en-US" dirty="0" err="1"/>
              <a:t>noms</a:t>
            </a:r>
            <a:endParaRPr lang="fr-FR" dirty="0"/>
          </a:p>
        </p:txBody>
      </p:sp>
      <p:sp>
        <p:nvSpPr>
          <p:cNvPr id="3" name="Content Placeholder 2">
            <a:extLst>
              <a:ext uri="{FF2B5EF4-FFF2-40B4-BE49-F238E27FC236}">
                <a16:creationId xmlns:a16="http://schemas.microsoft.com/office/drawing/2014/main" id="{4C7C6DFB-40B0-46D0-928E-59C1ABB97023}"/>
              </a:ext>
            </a:extLst>
          </p:cNvPr>
          <p:cNvSpPr>
            <a:spLocks noGrp="1"/>
          </p:cNvSpPr>
          <p:nvPr>
            <p:ph idx="1"/>
          </p:nvPr>
        </p:nvSpPr>
        <p:spPr/>
        <p:txBody>
          <a:bodyPr/>
          <a:lstStyle/>
          <a:p>
            <a:r>
              <a:rPr lang="en-US" dirty="0"/>
              <a:t>TLD : Top-Level Domain</a:t>
            </a:r>
          </a:p>
          <a:p>
            <a:pPr lvl="1"/>
            <a:r>
              <a:rPr lang="en-US" dirty="0" err="1"/>
              <a:t>Niveau</a:t>
            </a:r>
            <a:r>
              <a:rPr lang="en-US" dirty="0"/>
              <a:t> le plus </a:t>
            </a:r>
            <a:r>
              <a:rPr lang="en-US" dirty="0" err="1"/>
              <a:t>haut</a:t>
            </a:r>
            <a:r>
              <a:rPr lang="en-US" dirty="0"/>
              <a:t> du nom</a:t>
            </a:r>
          </a:p>
          <a:p>
            <a:endParaRPr lang="fr-FR" dirty="0"/>
          </a:p>
          <a:p>
            <a:r>
              <a:rPr lang="fr-FR" dirty="0"/>
              <a:t>Plusieurs catégories :</a:t>
            </a:r>
          </a:p>
          <a:p>
            <a:pPr lvl="1"/>
            <a:r>
              <a:rPr lang="fr-FR" dirty="0"/>
              <a:t>.</a:t>
            </a:r>
            <a:r>
              <a:rPr lang="fr-FR" dirty="0" err="1"/>
              <a:t>arpa</a:t>
            </a:r>
            <a:r>
              <a:rPr lang="fr-FR" dirty="0"/>
              <a:t> : réservé, administratif</a:t>
            </a:r>
          </a:p>
          <a:p>
            <a:pPr lvl="1"/>
            <a:r>
              <a:rPr lang="fr-FR" dirty="0"/>
              <a:t>.ca, .</a:t>
            </a:r>
            <a:r>
              <a:rPr lang="fr-FR" dirty="0" err="1"/>
              <a:t>be</a:t>
            </a:r>
            <a:r>
              <a:rPr lang="fr-FR" dirty="0"/>
              <a:t>, .</a:t>
            </a:r>
            <a:r>
              <a:rPr lang="fr-FR" dirty="0" err="1"/>
              <a:t>fr</a:t>
            </a:r>
            <a:r>
              <a:rPr lang="fr-FR" dirty="0"/>
              <a:t>, etc. : country-code TLD (</a:t>
            </a:r>
            <a:r>
              <a:rPr lang="fr-FR" dirty="0" err="1"/>
              <a:t>ccTLD</a:t>
            </a:r>
            <a:r>
              <a:rPr lang="fr-FR" dirty="0"/>
              <a:t>)</a:t>
            </a:r>
          </a:p>
          <a:p>
            <a:pPr lvl="1"/>
            <a:r>
              <a:rPr lang="fr-FR" dirty="0"/>
              <a:t>génériques de 1</a:t>
            </a:r>
            <a:r>
              <a:rPr lang="fr-FR" baseline="30000" dirty="0"/>
              <a:t>er</a:t>
            </a:r>
            <a:r>
              <a:rPr lang="fr-FR" dirty="0"/>
              <a:t> niveau : </a:t>
            </a:r>
            <a:r>
              <a:rPr lang="fr-FR" dirty="0" err="1"/>
              <a:t>generic</a:t>
            </a:r>
            <a:r>
              <a:rPr lang="fr-FR" dirty="0"/>
              <a:t> TLD : .com, .mil</a:t>
            </a:r>
          </a:p>
          <a:p>
            <a:pPr lvl="1"/>
            <a:r>
              <a:rPr lang="fr-FR" dirty="0"/>
              <a:t>génériques restreint : .</a:t>
            </a:r>
            <a:r>
              <a:rPr lang="fr-FR" dirty="0" err="1"/>
              <a:t>biz</a:t>
            </a:r>
            <a:r>
              <a:rPr lang="fr-FR" dirty="0"/>
              <a:t>, .</a:t>
            </a:r>
            <a:r>
              <a:rPr lang="fr-FR" dirty="0" err="1"/>
              <a:t>name</a:t>
            </a:r>
            <a:r>
              <a:rPr lang="fr-FR" dirty="0"/>
              <a:t>, ,pro</a:t>
            </a:r>
          </a:p>
          <a:p>
            <a:pPr lvl="1"/>
            <a:r>
              <a:rPr lang="fr-FR" dirty="0"/>
              <a:t>sponsorisés (</a:t>
            </a:r>
            <a:r>
              <a:rPr lang="fr-FR" dirty="0" err="1"/>
              <a:t>sTLD</a:t>
            </a:r>
            <a:r>
              <a:rPr lang="fr-FR" dirty="0"/>
              <a:t>) : .post</a:t>
            </a:r>
          </a:p>
          <a:p>
            <a:endParaRPr lang="fr-FR" dirty="0"/>
          </a:p>
        </p:txBody>
      </p:sp>
      <p:pic>
        <p:nvPicPr>
          <p:cNvPr id="4" name="Picture 3">
            <a:extLst>
              <a:ext uri="{FF2B5EF4-FFF2-40B4-BE49-F238E27FC236}">
                <a16:creationId xmlns:a16="http://schemas.microsoft.com/office/drawing/2014/main" id="{DD211842-E2A1-4B76-99FA-AA49719748F7}"/>
              </a:ext>
            </a:extLst>
          </p:cNvPr>
          <p:cNvPicPr>
            <a:picLocks noChangeAspect="1"/>
          </p:cNvPicPr>
          <p:nvPr/>
        </p:nvPicPr>
        <p:blipFill>
          <a:blip r:embed="rId2"/>
          <a:stretch>
            <a:fillRect/>
          </a:stretch>
        </p:blipFill>
        <p:spPr>
          <a:xfrm>
            <a:off x="7685239" y="2160835"/>
            <a:ext cx="4116066" cy="3032921"/>
          </a:xfrm>
          <a:prstGeom prst="rect">
            <a:avLst/>
          </a:prstGeom>
        </p:spPr>
      </p:pic>
      <p:sp>
        <p:nvSpPr>
          <p:cNvPr id="5" name="TextBox 4">
            <a:extLst>
              <a:ext uri="{FF2B5EF4-FFF2-40B4-BE49-F238E27FC236}">
                <a16:creationId xmlns:a16="http://schemas.microsoft.com/office/drawing/2014/main" id="{AA85A9F1-AA7B-4DF1-9DA2-459B8D0B5DE6}"/>
              </a:ext>
            </a:extLst>
          </p:cNvPr>
          <p:cNvSpPr txBox="1"/>
          <p:nvPr/>
        </p:nvSpPr>
        <p:spPr>
          <a:xfrm>
            <a:off x="10431663" y="485773"/>
            <a:ext cx="714375" cy="600164"/>
          </a:xfrm>
          <a:prstGeom prst="rect">
            <a:avLst/>
          </a:prstGeom>
          <a:noFill/>
        </p:spPr>
        <p:txBody>
          <a:bodyPr wrap="square" rtlCol="0">
            <a:spAutoFit/>
          </a:bodyPr>
          <a:lstStyle/>
          <a:p>
            <a:r>
              <a:rPr lang="en-US" sz="3300" dirty="0"/>
              <a:t>17</a:t>
            </a:r>
            <a:endParaRPr lang="fr-FR" sz="3300" dirty="0"/>
          </a:p>
        </p:txBody>
      </p:sp>
    </p:spTree>
    <p:extLst>
      <p:ext uri="{BB962C8B-B14F-4D97-AF65-F5344CB8AC3E}">
        <p14:creationId xmlns:p14="http://schemas.microsoft.com/office/powerpoint/2010/main" val="3395397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3D8F2-08B7-4595-8655-1FE135AB0D27}"/>
              </a:ext>
            </a:extLst>
          </p:cNvPr>
          <p:cNvSpPr>
            <a:spLocks noGrp="1"/>
          </p:cNvSpPr>
          <p:nvPr>
            <p:ph type="title"/>
          </p:nvPr>
        </p:nvSpPr>
        <p:spPr/>
        <p:txBody>
          <a:bodyPr/>
          <a:lstStyle/>
          <a:p>
            <a:r>
              <a:rPr lang="en-US" dirty="0"/>
              <a:t>Nom </a:t>
            </a:r>
            <a:r>
              <a:rPr lang="en-US" dirty="0" err="1"/>
              <a:t>rélatif</a:t>
            </a:r>
            <a:r>
              <a:rPr lang="en-US" dirty="0"/>
              <a:t>, nom </a:t>
            </a:r>
            <a:r>
              <a:rPr lang="en-US" dirty="0" err="1"/>
              <a:t>absolu</a:t>
            </a:r>
            <a:endParaRPr lang="fr-FR" dirty="0"/>
          </a:p>
        </p:txBody>
      </p:sp>
      <p:sp>
        <p:nvSpPr>
          <p:cNvPr id="3" name="Content Placeholder 2">
            <a:extLst>
              <a:ext uri="{FF2B5EF4-FFF2-40B4-BE49-F238E27FC236}">
                <a16:creationId xmlns:a16="http://schemas.microsoft.com/office/drawing/2014/main" id="{8C34CD10-A3D5-4EE4-ACEB-842E359C473E}"/>
              </a:ext>
            </a:extLst>
          </p:cNvPr>
          <p:cNvSpPr>
            <a:spLocks noGrp="1"/>
          </p:cNvSpPr>
          <p:nvPr>
            <p:ph idx="1"/>
          </p:nvPr>
        </p:nvSpPr>
        <p:spPr/>
        <p:txBody>
          <a:bodyPr/>
          <a:lstStyle/>
          <a:p>
            <a:r>
              <a:rPr lang="en-US" dirty="0"/>
              <a:t>Fully qualified domain name (FQDN) :</a:t>
            </a:r>
          </a:p>
          <a:p>
            <a:pPr lvl="1"/>
            <a:r>
              <a:rPr lang="en-US" dirty="0"/>
              <a:t>Nom </a:t>
            </a:r>
            <a:r>
              <a:rPr lang="en-US" dirty="0" err="1"/>
              <a:t>complet</a:t>
            </a:r>
            <a:r>
              <a:rPr lang="en-US" dirty="0"/>
              <a:t> </a:t>
            </a:r>
            <a:r>
              <a:rPr lang="en-US" dirty="0" err="1"/>
              <a:t>d'une</a:t>
            </a:r>
            <a:r>
              <a:rPr lang="en-US" dirty="0"/>
              <a:t> machine, </a:t>
            </a:r>
            <a:r>
              <a:rPr lang="en-US" dirty="0" err="1"/>
              <a:t>finissant</a:t>
            </a:r>
            <a:r>
              <a:rPr lang="en-US" dirty="0"/>
              <a:t> </a:t>
            </a:r>
            <a:r>
              <a:rPr lang="en-US" dirty="0" err="1"/>
              <a:t>toujours</a:t>
            </a:r>
            <a:r>
              <a:rPr lang="en-US" dirty="0"/>
              <a:t> par un point : .</a:t>
            </a:r>
          </a:p>
          <a:p>
            <a:pPr lvl="1"/>
            <a:r>
              <a:rPr lang="en-US" dirty="0"/>
              <a:t>La </a:t>
            </a:r>
            <a:r>
              <a:rPr lang="en-US" dirty="0" err="1"/>
              <a:t>partie</a:t>
            </a:r>
            <a:r>
              <a:rPr lang="en-US" dirty="0"/>
              <a:t> la plus significative </a:t>
            </a:r>
            <a:r>
              <a:rPr lang="en-US" dirty="0" err="1"/>
              <a:t>est</a:t>
            </a:r>
            <a:r>
              <a:rPr lang="en-US" dirty="0"/>
              <a:t> à droite, au contraire des </a:t>
            </a:r>
            <a:r>
              <a:rPr lang="en-US" dirty="0" err="1"/>
              <a:t>adresses</a:t>
            </a:r>
            <a:r>
              <a:rPr lang="en-US" dirty="0"/>
              <a:t> IP</a:t>
            </a:r>
          </a:p>
          <a:p>
            <a:endParaRPr lang="fr-FR" dirty="0"/>
          </a:p>
        </p:txBody>
      </p:sp>
      <p:pic>
        <p:nvPicPr>
          <p:cNvPr id="4" name="Picture 3">
            <a:extLst>
              <a:ext uri="{FF2B5EF4-FFF2-40B4-BE49-F238E27FC236}">
                <a16:creationId xmlns:a16="http://schemas.microsoft.com/office/drawing/2014/main" id="{5A2B382C-AAD8-4850-8011-5D8CBF07DB73}"/>
              </a:ext>
            </a:extLst>
          </p:cNvPr>
          <p:cNvPicPr>
            <a:picLocks noChangeAspect="1"/>
          </p:cNvPicPr>
          <p:nvPr/>
        </p:nvPicPr>
        <p:blipFill>
          <a:blip r:embed="rId2"/>
          <a:stretch>
            <a:fillRect/>
          </a:stretch>
        </p:blipFill>
        <p:spPr>
          <a:xfrm>
            <a:off x="2784295" y="3649389"/>
            <a:ext cx="6623409" cy="2798680"/>
          </a:xfrm>
          <a:prstGeom prst="rect">
            <a:avLst/>
          </a:prstGeom>
        </p:spPr>
      </p:pic>
      <p:sp>
        <p:nvSpPr>
          <p:cNvPr id="5" name="TextBox 4">
            <a:extLst>
              <a:ext uri="{FF2B5EF4-FFF2-40B4-BE49-F238E27FC236}">
                <a16:creationId xmlns:a16="http://schemas.microsoft.com/office/drawing/2014/main" id="{AC84B670-0E76-4839-9BA6-0C23A8B27356}"/>
              </a:ext>
            </a:extLst>
          </p:cNvPr>
          <p:cNvSpPr txBox="1"/>
          <p:nvPr/>
        </p:nvSpPr>
        <p:spPr>
          <a:xfrm>
            <a:off x="10431663" y="485773"/>
            <a:ext cx="714375" cy="600164"/>
          </a:xfrm>
          <a:prstGeom prst="rect">
            <a:avLst/>
          </a:prstGeom>
          <a:noFill/>
        </p:spPr>
        <p:txBody>
          <a:bodyPr wrap="square" rtlCol="0">
            <a:spAutoFit/>
          </a:bodyPr>
          <a:lstStyle/>
          <a:p>
            <a:r>
              <a:rPr lang="en-US" sz="3300" dirty="0"/>
              <a:t>18</a:t>
            </a:r>
            <a:endParaRPr lang="fr-FR" sz="3300" dirty="0"/>
          </a:p>
        </p:txBody>
      </p:sp>
    </p:spTree>
    <p:extLst>
      <p:ext uri="{BB962C8B-B14F-4D97-AF65-F5344CB8AC3E}">
        <p14:creationId xmlns:p14="http://schemas.microsoft.com/office/powerpoint/2010/main" val="1774579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5FA60-1DEE-4134-99FB-2B5328D12D82}"/>
              </a:ext>
            </a:extLst>
          </p:cNvPr>
          <p:cNvSpPr>
            <a:spLocks noGrp="1"/>
          </p:cNvSpPr>
          <p:nvPr>
            <p:ph type="title"/>
          </p:nvPr>
        </p:nvSpPr>
        <p:spPr/>
        <p:txBody>
          <a:bodyPr/>
          <a:lstStyle/>
          <a:p>
            <a:r>
              <a:rPr lang="en-US" dirty="0"/>
              <a:t>Rappel : la </a:t>
            </a:r>
            <a:r>
              <a:rPr lang="en-US" dirty="0" err="1"/>
              <a:t>couche</a:t>
            </a:r>
            <a:r>
              <a:rPr lang="en-US" dirty="0"/>
              <a:t> transport</a:t>
            </a:r>
            <a:endParaRPr lang="fr-FR" dirty="0"/>
          </a:p>
        </p:txBody>
      </p:sp>
      <p:pic>
        <p:nvPicPr>
          <p:cNvPr id="5" name="Picture 4">
            <a:extLst>
              <a:ext uri="{FF2B5EF4-FFF2-40B4-BE49-F238E27FC236}">
                <a16:creationId xmlns:a16="http://schemas.microsoft.com/office/drawing/2014/main" id="{F55659F2-AE77-4657-AD17-98AD5307FC9C}"/>
              </a:ext>
            </a:extLst>
          </p:cNvPr>
          <p:cNvPicPr>
            <a:picLocks noChangeAspect="1"/>
          </p:cNvPicPr>
          <p:nvPr/>
        </p:nvPicPr>
        <p:blipFill>
          <a:blip r:embed="rId3"/>
          <a:stretch>
            <a:fillRect/>
          </a:stretch>
        </p:blipFill>
        <p:spPr>
          <a:xfrm>
            <a:off x="5048351" y="1451091"/>
            <a:ext cx="6634524" cy="2256005"/>
          </a:xfrm>
          <a:prstGeom prst="rect">
            <a:avLst/>
          </a:prstGeom>
        </p:spPr>
      </p:pic>
      <p:sp>
        <p:nvSpPr>
          <p:cNvPr id="28" name="Left Brace 27">
            <a:extLst>
              <a:ext uri="{FF2B5EF4-FFF2-40B4-BE49-F238E27FC236}">
                <a16:creationId xmlns:a16="http://schemas.microsoft.com/office/drawing/2014/main" id="{FA4D3DE5-91D2-465F-9892-3FB647E2B2C3}"/>
              </a:ext>
            </a:extLst>
          </p:cNvPr>
          <p:cNvSpPr/>
          <p:nvPr/>
        </p:nvSpPr>
        <p:spPr>
          <a:xfrm rot="16200000">
            <a:off x="8291512" y="717597"/>
            <a:ext cx="245680" cy="6430648"/>
          </a:xfrm>
          <a:prstGeom prst="leftBrace">
            <a:avLst/>
          </a:prstGeom>
          <a:ln w="19050">
            <a:solidFill>
              <a:srgbClr val="FFFF00"/>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29" name="Arrow: Left-Right 28">
            <a:extLst>
              <a:ext uri="{FF2B5EF4-FFF2-40B4-BE49-F238E27FC236}">
                <a16:creationId xmlns:a16="http://schemas.microsoft.com/office/drawing/2014/main" id="{B83B083D-D4AB-4375-B503-7A744190AC79}"/>
              </a:ext>
            </a:extLst>
          </p:cNvPr>
          <p:cNvSpPr/>
          <p:nvPr/>
        </p:nvSpPr>
        <p:spPr>
          <a:xfrm rot="5400000">
            <a:off x="7992268" y="4448260"/>
            <a:ext cx="871288" cy="149040"/>
          </a:xfrm>
          <a:prstGeom prst="leftRightArrow">
            <a:avLst/>
          </a:prstGeom>
          <a:solidFill>
            <a:srgbClr val="FFFF00"/>
          </a:solidFill>
          <a:ln>
            <a:solidFill>
              <a:srgbClr val="FFFF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31" name="TextBox 30">
            <a:extLst>
              <a:ext uri="{FF2B5EF4-FFF2-40B4-BE49-F238E27FC236}">
                <a16:creationId xmlns:a16="http://schemas.microsoft.com/office/drawing/2014/main" id="{8B2EAF61-9449-4298-BBCC-DE24445A65B9}"/>
              </a:ext>
            </a:extLst>
          </p:cNvPr>
          <p:cNvSpPr txBox="1"/>
          <p:nvPr/>
        </p:nvSpPr>
        <p:spPr>
          <a:xfrm>
            <a:off x="1332383" y="3009590"/>
            <a:ext cx="783258" cy="923330"/>
          </a:xfrm>
          <a:prstGeom prst="rect">
            <a:avLst/>
          </a:prstGeom>
          <a:solidFill>
            <a:schemeClr val="bg2">
              <a:lumMod val="60000"/>
              <a:lumOff val="40000"/>
            </a:schemeClr>
          </a:solidFill>
          <a:ln>
            <a:solidFill>
              <a:srgbClr val="FFFF00"/>
            </a:solidFill>
          </a:ln>
        </p:spPr>
        <p:txBody>
          <a:bodyPr wrap="square" rtlCol="0">
            <a:spAutoFit/>
          </a:bodyPr>
          <a:lstStyle/>
          <a:p>
            <a:r>
              <a:rPr lang="en-US" b="1" dirty="0">
                <a:solidFill>
                  <a:schemeClr val="bg1"/>
                </a:solidFill>
              </a:rPr>
              <a:t>ICMP</a:t>
            </a:r>
          </a:p>
          <a:p>
            <a:r>
              <a:rPr lang="en-US" b="1" dirty="0">
                <a:solidFill>
                  <a:schemeClr val="bg1"/>
                </a:solidFill>
              </a:rPr>
              <a:t>TCP</a:t>
            </a:r>
          </a:p>
          <a:p>
            <a:r>
              <a:rPr lang="en-US" b="1" dirty="0">
                <a:solidFill>
                  <a:schemeClr val="bg1"/>
                </a:solidFill>
              </a:rPr>
              <a:t>UDP</a:t>
            </a:r>
            <a:endParaRPr lang="fr-FR" b="1" dirty="0">
              <a:solidFill>
                <a:schemeClr val="bg1"/>
              </a:solidFill>
            </a:endParaRPr>
          </a:p>
        </p:txBody>
      </p:sp>
      <p:sp>
        <p:nvSpPr>
          <p:cNvPr id="30" name="Arrow: Left-Right 29">
            <a:extLst>
              <a:ext uri="{FF2B5EF4-FFF2-40B4-BE49-F238E27FC236}">
                <a16:creationId xmlns:a16="http://schemas.microsoft.com/office/drawing/2014/main" id="{87F69EF1-81BB-4EE9-B8AA-689A853484B7}"/>
              </a:ext>
            </a:extLst>
          </p:cNvPr>
          <p:cNvSpPr/>
          <p:nvPr/>
        </p:nvSpPr>
        <p:spPr>
          <a:xfrm rot="10800000">
            <a:off x="2331891" y="3413489"/>
            <a:ext cx="3016581" cy="230066"/>
          </a:xfrm>
          <a:prstGeom prst="leftRightArrow">
            <a:avLst/>
          </a:prstGeom>
          <a:solidFill>
            <a:srgbClr val="FF0000"/>
          </a:solidFill>
          <a:ln>
            <a:solidFill>
              <a:srgbClr val="FFFF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pic>
        <p:nvPicPr>
          <p:cNvPr id="33" name="Picture 32">
            <a:extLst>
              <a:ext uri="{FF2B5EF4-FFF2-40B4-BE49-F238E27FC236}">
                <a16:creationId xmlns:a16="http://schemas.microsoft.com/office/drawing/2014/main" id="{2B6CD3CE-F415-4E7F-B33E-BC8793BE2FD6}"/>
              </a:ext>
            </a:extLst>
          </p:cNvPr>
          <p:cNvPicPr>
            <a:picLocks noChangeAspect="1"/>
          </p:cNvPicPr>
          <p:nvPr/>
        </p:nvPicPr>
        <p:blipFill>
          <a:blip r:embed="rId4"/>
          <a:stretch>
            <a:fillRect/>
          </a:stretch>
        </p:blipFill>
        <p:spPr>
          <a:xfrm>
            <a:off x="3117669" y="4559103"/>
            <a:ext cx="7844971" cy="1843354"/>
          </a:xfrm>
          <a:prstGeom prst="rect">
            <a:avLst/>
          </a:prstGeom>
        </p:spPr>
      </p:pic>
      <p:sp>
        <p:nvSpPr>
          <p:cNvPr id="34" name="TextBox 33">
            <a:extLst>
              <a:ext uri="{FF2B5EF4-FFF2-40B4-BE49-F238E27FC236}">
                <a16:creationId xmlns:a16="http://schemas.microsoft.com/office/drawing/2014/main" id="{9B2CF193-5234-4E28-AA77-D1F1AA0CE0F1}"/>
              </a:ext>
            </a:extLst>
          </p:cNvPr>
          <p:cNvSpPr txBox="1"/>
          <p:nvPr/>
        </p:nvSpPr>
        <p:spPr>
          <a:xfrm>
            <a:off x="10572749" y="542947"/>
            <a:ext cx="714375" cy="600164"/>
          </a:xfrm>
          <a:prstGeom prst="rect">
            <a:avLst/>
          </a:prstGeom>
          <a:noFill/>
        </p:spPr>
        <p:txBody>
          <a:bodyPr wrap="square" rtlCol="0">
            <a:spAutoFit/>
          </a:bodyPr>
          <a:lstStyle/>
          <a:p>
            <a:r>
              <a:rPr lang="en-US" sz="3300" dirty="0"/>
              <a:t>2</a:t>
            </a:r>
            <a:endParaRPr lang="fr-FR" sz="3300" dirty="0"/>
          </a:p>
        </p:txBody>
      </p:sp>
    </p:spTree>
    <p:extLst>
      <p:ext uri="{BB962C8B-B14F-4D97-AF65-F5344CB8AC3E}">
        <p14:creationId xmlns:p14="http://schemas.microsoft.com/office/powerpoint/2010/main" val="286131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3C0DB-0FE2-447D-824A-A383711FC5A5}"/>
              </a:ext>
            </a:extLst>
          </p:cNvPr>
          <p:cNvSpPr>
            <a:spLocks noGrp="1"/>
          </p:cNvSpPr>
          <p:nvPr>
            <p:ph type="title"/>
          </p:nvPr>
        </p:nvSpPr>
        <p:spPr/>
        <p:txBody>
          <a:bodyPr/>
          <a:lstStyle/>
          <a:p>
            <a:r>
              <a:rPr lang="en-US" dirty="0"/>
              <a:t>La </a:t>
            </a:r>
            <a:r>
              <a:rPr lang="en-US" dirty="0" err="1"/>
              <a:t>résolution</a:t>
            </a:r>
            <a:r>
              <a:rPr lang="en-US" dirty="0"/>
              <a:t> DNS</a:t>
            </a:r>
            <a:endParaRPr lang="fr-FR" dirty="0"/>
          </a:p>
        </p:txBody>
      </p:sp>
      <p:sp>
        <p:nvSpPr>
          <p:cNvPr id="3" name="Content Placeholder 2">
            <a:extLst>
              <a:ext uri="{FF2B5EF4-FFF2-40B4-BE49-F238E27FC236}">
                <a16:creationId xmlns:a16="http://schemas.microsoft.com/office/drawing/2014/main" id="{B3F13027-EA2E-4F19-9103-B2D739337B40}"/>
              </a:ext>
            </a:extLst>
          </p:cNvPr>
          <p:cNvSpPr>
            <a:spLocks noGrp="1"/>
          </p:cNvSpPr>
          <p:nvPr>
            <p:ph idx="1"/>
          </p:nvPr>
        </p:nvSpPr>
        <p:spPr>
          <a:xfrm>
            <a:off x="1103313" y="2052918"/>
            <a:ext cx="6201727" cy="4195481"/>
          </a:xfrm>
        </p:spPr>
        <p:txBody>
          <a:bodyPr/>
          <a:lstStyle/>
          <a:p>
            <a:r>
              <a:rPr lang="en-US" dirty="0" err="1"/>
              <a:t>Résolution</a:t>
            </a:r>
            <a:r>
              <a:rPr lang="en-US" dirty="0"/>
              <a:t> </a:t>
            </a:r>
            <a:r>
              <a:rPr lang="en-US" dirty="0" err="1"/>
              <a:t>directe</a:t>
            </a:r>
            <a:r>
              <a:rPr lang="en-US" dirty="0"/>
              <a:t> : </a:t>
            </a:r>
            <a:r>
              <a:rPr lang="en-US" dirty="0" err="1"/>
              <a:t>parcourrir</a:t>
            </a:r>
            <a:r>
              <a:rPr lang="en-US" dirty="0"/>
              <a:t> </a:t>
            </a:r>
            <a:r>
              <a:rPr lang="en-US" dirty="0" err="1"/>
              <a:t>l'arbre</a:t>
            </a:r>
            <a:r>
              <a:rPr lang="en-US" dirty="0"/>
              <a:t> par </a:t>
            </a:r>
            <a:r>
              <a:rPr lang="en-US" dirty="0" err="1"/>
              <a:t>ordre</a:t>
            </a:r>
            <a:r>
              <a:rPr lang="en-US" dirty="0"/>
              <a:t> </a:t>
            </a:r>
            <a:r>
              <a:rPr lang="en-US" dirty="0" err="1"/>
              <a:t>inversée</a:t>
            </a:r>
            <a:r>
              <a:rPr lang="en-US" dirty="0"/>
              <a:t> de la </a:t>
            </a:r>
            <a:r>
              <a:rPr lang="en-US" dirty="0" err="1"/>
              <a:t>hiérarchie</a:t>
            </a:r>
            <a:r>
              <a:rPr lang="en-US" dirty="0"/>
              <a:t> de son FQDN</a:t>
            </a:r>
          </a:p>
          <a:p>
            <a:r>
              <a:rPr lang="en-US" dirty="0" err="1"/>
              <a:t>Résolution</a:t>
            </a:r>
            <a:r>
              <a:rPr lang="en-US" dirty="0"/>
              <a:t> inverse : </a:t>
            </a:r>
            <a:r>
              <a:rPr lang="en-US" dirty="0" err="1"/>
              <a:t>domaine</a:t>
            </a:r>
            <a:r>
              <a:rPr lang="en-US" dirty="0"/>
              <a:t> </a:t>
            </a:r>
            <a:r>
              <a:rPr lang="en-US" dirty="0" err="1"/>
              <a:t>spéciale</a:t>
            </a:r>
            <a:r>
              <a:rPr lang="en-US" dirty="0"/>
              <a:t> : in-</a:t>
            </a:r>
            <a:r>
              <a:rPr lang="en-US" dirty="0" err="1"/>
              <a:t>addr.arpa</a:t>
            </a:r>
            <a:r>
              <a:rPr lang="en-US" dirty="0"/>
              <a:t>.</a:t>
            </a:r>
          </a:p>
          <a:p>
            <a:pPr lvl="1"/>
            <a:r>
              <a:rPr lang="en-US" dirty="0" err="1"/>
              <a:t>Contient</a:t>
            </a:r>
            <a:r>
              <a:rPr lang="en-US" dirty="0"/>
              <a:t> un </a:t>
            </a:r>
            <a:r>
              <a:rPr lang="en-US" dirty="0" err="1"/>
              <a:t>arbre</a:t>
            </a:r>
            <a:r>
              <a:rPr lang="en-US" dirty="0"/>
              <a:t> </a:t>
            </a:r>
            <a:r>
              <a:rPr lang="en-US" dirty="0" err="1"/>
              <a:t>inversé</a:t>
            </a:r>
            <a:r>
              <a:rPr lang="en-US" dirty="0"/>
              <a:t> : le </a:t>
            </a:r>
            <a:r>
              <a:rPr lang="en-US" dirty="0" err="1"/>
              <a:t>noeud</a:t>
            </a:r>
            <a:r>
              <a:rPr lang="en-US" dirty="0"/>
              <a:t> in-</a:t>
            </a:r>
            <a:r>
              <a:rPr lang="en-US" dirty="0" err="1"/>
              <a:t>addr</a:t>
            </a:r>
            <a:r>
              <a:rPr lang="en-US" dirty="0"/>
              <a:t> a 256 </a:t>
            </a:r>
            <a:r>
              <a:rPr lang="en-US" dirty="0" err="1"/>
              <a:t>noeuds</a:t>
            </a:r>
            <a:r>
              <a:rPr lang="en-US" dirty="0"/>
              <a:t> </a:t>
            </a:r>
            <a:r>
              <a:rPr lang="en-US" dirty="0" err="1"/>
              <a:t>fils</a:t>
            </a:r>
            <a:endParaRPr lang="en-US" dirty="0"/>
          </a:p>
          <a:p>
            <a:pPr lvl="1"/>
            <a:r>
              <a:rPr lang="en-US" dirty="0" err="1"/>
              <a:t>Chaque</a:t>
            </a:r>
            <a:r>
              <a:rPr lang="en-US" dirty="0"/>
              <a:t> </a:t>
            </a:r>
            <a:r>
              <a:rPr lang="en-US" dirty="0" err="1"/>
              <a:t>noeud</a:t>
            </a:r>
            <a:r>
              <a:rPr lang="en-US" dirty="0"/>
              <a:t> </a:t>
            </a:r>
            <a:r>
              <a:rPr lang="en-US" dirty="0" err="1"/>
              <a:t>fils</a:t>
            </a:r>
            <a:r>
              <a:rPr lang="en-US" dirty="0"/>
              <a:t> a encore 256 </a:t>
            </a:r>
            <a:r>
              <a:rPr lang="en-US" dirty="0" err="1"/>
              <a:t>noeuds</a:t>
            </a:r>
            <a:r>
              <a:rPr lang="en-US" dirty="0"/>
              <a:t> </a:t>
            </a:r>
            <a:r>
              <a:rPr lang="en-US" dirty="0" err="1"/>
              <a:t>fils</a:t>
            </a:r>
            <a:r>
              <a:rPr lang="en-US" dirty="0"/>
              <a:t>...</a:t>
            </a:r>
          </a:p>
          <a:p>
            <a:pPr lvl="1"/>
            <a:r>
              <a:rPr lang="en-US" dirty="0"/>
              <a:t>... etc. (sur 4 </a:t>
            </a:r>
            <a:r>
              <a:rPr lang="en-US" dirty="0" err="1"/>
              <a:t>niveaux</a:t>
            </a:r>
            <a:r>
              <a:rPr lang="en-US" dirty="0"/>
              <a:t>)</a:t>
            </a:r>
          </a:p>
          <a:p>
            <a:pPr marL="457200" lvl="1" indent="0">
              <a:buNone/>
            </a:pPr>
            <a:endParaRPr lang="en-US" dirty="0"/>
          </a:p>
        </p:txBody>
      </p:sp>
      <p:pic>
        <p:nvPicPr>
          <p:cNvPr id="4" name="Picture 3">
            <a:extLst>
              <a:ext uri="{FF2B5EF4-FFF2-40B4-BE49-F238E27FC236}">
                <a16:creationId xmlns:a16="http://schemas.microsoft.com/office/drawing/2014/main" id="{B6C4C682-B33A-487F-A295-43D25179C79C}"/>
              </a:ext>
            </a:extLst>
          </p:cNvPr>
          <p:cNvPicPr>
            <a:picLocks noChangeAspect="1"/>
          </p:cNvPicPr>
          <p:nvPr/>
        </p:nvPicPr>
        <p:blipFill>
          <a:blip r:embed="rId2"/>
          <a:stretch>
            <a:fillRect/>
          </a:stretch>
        </p:blipFill>
        <p:spPr>
          <a:xfrm>
            <a:off x="7491338" y="1797442"/>
            <a:ext cx="4388062" cy="4450957"/>
          </a:xfrm>
          <a:prstGeom prst="rect">
            <a:avLst/>
          </a:prstGeom>
        </p:spPr>
      </p:pic>
      <p:sp>
        <p:nvSpPr>
          <p:cNvPr id="5" name="TextBox 4">
            <a:extLst>
              <a:ext uri="{FF2B5EF4-FFF2-40B4-BE49-F238E27FC236}">
                <a16:creationId xmlns:a16="http://schemas.microsoft.com/office/drawing/2014/main" id="{0EC12F9E-D33C-4F6B-B3B7-6186DEB2C72D}"/>
              </a:ext>
            </a:extLst>
          </p:cNvPr>
          <p:cNvSpPr txBox="1"/>
          <p:nvPr/>
        </p:nvSpPr>
        <p:spPr>
          <a:xfrm>
            <a:off x="10431663" y="485773"/>
            <a:ext cx="714375" cy="600164"/>
          </a:xfrm>
          <a:prstGeom prst="rect">
            <a:avLst/>
          </a:prstGeom>
          <a:noFill/>
        </p:spPr>
        <p:txBody>
          <a:bodyPr wrap="square" rtlCol="0">
            <a:spAutoFit/>
          </a:bodyPr>
          <a:lstStyle/>
          <a:p>
            <a:r>
              <a:rPr lang="en-US" sz="3300" dirty="0"/>
              <a:t>19</a:t>
            </a:r>
            <a:endParaRPr lang="fr-FR" sz="3300" dirty="0"/>
          </a:p>
        </p:txBody>
      </p:sp>
    </p:spTree>
    <p:extLst>
      <p:ext uri="{BB962C8B-B14F-4D97-AF65-F5344CB8AC3E}">
        <p14:creationId xmlns:p14="http://schemas.microsoft.com/office/powerpoint/2010/main" val="952584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DFB99-57D9-44CF-8ED0-735A8240C3D7}"/>
              </a:ext>
            </a:extLst>
          </p:cNvPr>
          <p:cNvSpPr>
            <a:spLocks noGrp="1"/>
          </p:cNvSpPr>
          <p:nvPr>
            <p:ph type="title"/>
          </p:nvPr>
        </p:nvSpPr>
        <p:spPr/>
        <p:txBody>
          <a:bodyPr/>
          <a:lstStyle/>
          <a:p>
            <a:r>
              <a:rPr lang="en-US" dirty="0"/>
              <a:t>Le </a:t>
            </a:r>
            <a:r>
              <a:rPr lang="en-US" dirty="0" err="1"/>
              <a:t>processus</a:t>
            </a:r>
            <a:r>
              <a:rPr lang="en-US" dirty="0"/>
              <a:t> de la </a:t>
            </a:r>
            <a:r>
              <a:rPr lang="en-US" dirty="0" err="1"/>
              <a:t>résolution</a:t>
            </a:r>
            <a:r>
              <a:rPr lang="en-US" dirty="0"/>
              <a:t> DNS</a:t>
            </a:r>
            <a:endParaRPr lang="fr-FR" dirty="0"/>
          </a:p>
        </p:txBody>
      </p:sp>
      <p:pic>
        <p:nvPicPr>
          <p:cNvPr id="7" name="Picture 6">
            <a:extLst>
              <a:ext uri="{FF2B5EF4-FFF2-40B4-BE49-F238E27FC236}">
                <a16:creationId xmlns:a16="http://schemas.microsoft.com/office/drawing/2014/main" id="{4871E180-9AB2-4A1B-BEE6-43FA9DAE9FAE}"/>
              </a:ext>
            </a:extLst>
          </p:cNvPr>
          <p:cNvPicPr>
            <a:picLocks noChangeAspect="1"/>
          </p:cNvPicPr>
          <p:nvPr/>
        </p:nvPicPr>
        <p:blipFill>
          <a:blip r:embed="rId2"/>
          <a:stretch>
            <a:fillRect/>
          </a:stretch>
        </p:blipFill>
        <p:spPr>
          <a:xfrm>
            <a:off x="3723190" y="2273060"/>
            <a:ext cx="4745620" cy="2311879"/>
          </a:xfrm>
          <a:prstGeom prst="rect">
            <a:avLst/>
          </a:prstGeom>
        </p:spPr>
      </p:pic>
      <p:sp>
        <p:nvSpPr>
          <p:cNvPr id="8" name="TextBox 7">
            <a:extLst>
              <a:ext uri="{FF2B5EF4-FFF2-40B4-BE49-F238E27FC236}">
                <a16:creationId xmlns:a16="http://schemas.microsoft.com/office/drawing/2014/main" id="{082AE375-4134-4230-9599-8C471276CB59}"/>
              </a:ext>
            </a:extLst>
          </p:cNvPr>
          <p:cNvSpPr txBox="1"/>
          <p:nvPr/>
        </p:nvSpPr>
        <p:spPr>
          <a:xfrm>
            <a:off x="3990815" y="4842748"/>
            <a:ext cx="2615249" cy="369332"/>
          </a:xfrm>
          <a:prstGeom prst="rect">
            <a:avLst/>
          </a:prstGeom>
          <a:noFill/>
        </p:spPr>
        <p:txBody>
          <a:bodyPr wrap="square" rtlCol="0">
            <a:spAutoFit/>
          </a:bodyPr>
          <a:lstStyle/>
          <a:p>
            <a:r>
              <a:rPr lang="en-US" dirty="0" err="1"/>
              <a:t>fichier</a:t>
            </a:r>
            <a:r>
              <a:rPr lang="en-US" dirty="0"/>
              <a:t> </a:t>
            </a:r>
            <a:r>
              <a:rPr lang="en-US" dirty="0" err="1">
                <a:latin typeface="Consolas" panose="020B0609020204030204" pitchFamily="49" charset="0"/>
              </a:rPr>
              <a:t>resolv.conf</a:t>
            </a:r>
            <a:endParaRPr lang="fr-FR" dirty="0">
              <a:latin typeface="Consolas" panose="020B0609020204030204" pitchFamily="49" charset="0"/>
            </a:endParaRPr>
          </a:p>
        </p:txBody>
      </p:sp>
      <p:cxnSp>
        <p:nvCxnSpPr>
          <p:cNvPr id="10" name="Straight Arrow Connector 9">
            <a:extLst>
              <a:ext uri="{FF2B5EF4-FFF2-40B4-BE49-F238E27FC236}">
                <a16:creationId xmlns:a16="http://schemas.microsoft.com/office/drawing/2014/main" id="{E02DE26F-75DA-495A-B089-0AA9E22AA052}"/>
              </a:ext>
            </a:extLst>
          </p:cNvPr>
          <p:cNvCxnSpPr>
            <a:cxnSpLocks/>
          </p:cNvCxnSpPr>
          <p:nvPr/>
        </p:nvCxnSpPr>
        <p:spPr>
          <a:xfrm flipV="1">
            <a:off x="4947920" y="3881120"/>
            <a:ext cx="701040" cy="1046480"/>
          </a:xfrm>
          <a:prstGeom prst="straightConnector1">
            <a:avLst/>
          </a:prstGeom>
          <a:ln w="22225">
            <a:solidFill>
              <a:srgbClr val="FF000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E32397B-9113-49D6-AEEA-E763832F3ABC}"/>
              </a:ext>
            </a:extLst>
          </p:cNvPr>
          <p:cNvCxnSpPr>
            <a:cxnSpLocks/>
            <a:endCxn id="7" idx="1"/>
          </p:cNvCxnSpPr>
          <p:nvPr/>
        </p:nvCxnSpPr>
        <p:spPr>
          <a:xfrm flipV="1">
            <a:off x="2072640" y="3429000"/>
            <a:ext cx="1650550" cy="1498600"/>
          </a:xfrm>
          <a:prstGeom prst="straightConnector1">
            <a:avLst/>
          </a:prstGeom>
          <a:ln w="22225">
            <a:solidFill>
              <a:srgbClr val="FF0000"/>
            </a:solidFill>
            <a:tailEnd type="stealth" w="lg"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18BF08C-49CD-4A2C-A285-31476B89461F}"/>
              </a:ext>
            </a:extLst>
          </p:cNvPr>
          <p:cNvSpPr txBox="1"/>
          <p:nvPr/>
        </p:nvSpPr>
        <p:spPr>
          <a:xfrm>
            <a:off x="1138421" y="5212080"/>
            <a:ext cx="2615249" cy="923330"/>
          </a:xfrm>
          <a:prstGeom prst="rect">
            <a:avLst/>
          </a:prstGeom>
          <a:noFill/>
        </p:spPr>
        <p:txBody>
          <a:bodyPr wrap="square" rtlCol="0">
            <a:spAutoFit/>
          </a:bodyPr>
          <a:lstStyle/>
          <a:p>
            <a:r>
              <a:rPr lang="en-US" dirty="0"/>
              <a:t>Client DNS </a:t>
            </a:r>
          </a:p>
          <a:p>
            <a:r>
              <a:rPr lang="en-US" dirty="0">
                <a:latin typeface="+mj-lt"/>
              </a:rPr>
              <a:t>(qui </a:t>
            </a:r>
            <a:r>
              <a:rPr lang="en-US" dirty="0" err="1">
                <a:latin typeface="+mj-lt"/>
              </a:rPr>
              <a:t>peut</a:t>
            </a:r>
            <a:r>
              <a:rPr lang="en-US" dirty="0">
                <a:latin typeface="+mj-lt"/>
              </a:rPr>
              <a:t> </a:t>
            </a:r>
            <a:r>
              <a:rPr lang="en-US" dirty="0" err="1">
                <a:latin typeface="+mj-lt"/>
              </a:rPr>
              <a:t>être</a:t>
            </a:r>
            <a:r>
              <a:rPr lang="en-US" dirty="0">
                <a:latin typeface="+mj-lt"/>
              </a:rPr>
              <a:t> un </a:t>
            </a:r>
            <a:r>
              <a:rPr lang="en-US" dirty="0" err="1">
                <a:latin typeface="+mj-lt"/>
              </a:rPr>
              <a:t>serveur</a:t>
            </a:r>
            <a:r>
              <a:rPr lang="en-US" dirty="0">
                <a:latin typeface="+mj-lt"/>
              </a:rPr>
              <a:t> DNS)</a:t>
            </a:r>
            <a:endParaRPr lang="fr-FR" dirty="0">
              <a:latin typeface="+mj-lt"/>
            </a:endParaRPr>
          </a:p>
        </p:txBody>
      </p:sp>
      <p:sp>
        <p:nvSpPr>
          <p:cNvPr id="14" name="TextBox 13">
            <a:extLst>
              <a:ext uri="{FF2B5EF4-FFF2-40B4-BE49-F238E27FC236}">
                <a16:creationId xmlns:a16="http://schemas.microsoft.com/office/drawing/2014/main" id="{0B9C28EE-B152-4E21-A5E4-F7513C146B81}"/>
              </a:ext>
            </a:extLst>
          </p:cNvPr>
          <p:cNvSpPr txBox="1"/>
          <p:nvPr/>
        </p:nvSpPr>
        <p:spPr>
          <a:xfrm>
            <a:off x="10431663" y="485773"/>
            <a:ext cx="714375" cy="600164"/>
          </a:xfrm>
          <a:prstGeom prst="rect">
            <a:avLst/>
          </a:prstGeom>
          <a:noFill/>
        </p:spPr>
        <p:txBody>
          <a:bodyPr wrap="square" rtlCol="0">
            <a:spAutoFit/>
          </a:bodyPr>
          <a:lstStyle/>
          <a:p>
            <a:r>
              <a:rPr lang="en-US" sz="3300" dirty="0"/>
              <a:t>20</a:t>
            </a:r>
            <a:endParaRPr lang="fr-FR" sz="3300" dirty="0"/>
          </a:p>
        </p:txBody>
      </p:sp>
      <p:pic>
        <p:nvPicPr>
          <p:cNvPr id="16" name="Picture 15">
            <a:extLst>
              <a:ext uri="{FF2B5EF4-FFF2-40B4-BE49-F238E27FC236}">
                <a16:creationId xmlns:a16="http://schemas.microsoft.com/office/drawing/2014/main" id="{CF080ABA-5431-4FEC-9D9B-5A6D98451823}"/>
              </a:ext>
            </a:extLst>
          </p:cNvPr>
          <p:cNvPicPr>
            <a:picLocks noChangeAspect="1"/>
          </p:cNvPicPr>
          <p:nvPr/>
        </p:nvPicPr>
        <p:blipFill>
          <a:blip r:embed="rId3"/>
          <a:stretch>
            <a:fillRect/>
          </a:stretch>
        </p:blipFill>
        <p:spPr>
          <a:xfrm>
            <a:off x="4561840" y="5451051"/>
            <a:ext cx="6927224" cy="1082823"/>
          </a:xfrm>
          <a:prstGeom prst="rect">
            <a:avLst/>
          </a:prstGeom>
        </p:spPr>
      </p:pic>
    </p:spTree>
    <p:extLst>
      <p:ext uri="{BB962C8B-B14F-4D97-AF65-F5344CB8AC3E}">
        <p14:creationId xmlns:p14="http://schemas.microsoft.com/office/powerpoint/2010/main" val="4160741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C323E-8FC4-45F2-A35E-01F2B940A77E}"/>
              </a:ext>
            </a:extLst>
          </p:cNvPr>
          <p:cNvSpPr>
            <a:spLocks noGrp="1"/>
          </p:cNvSpPr>
          <p:nvPr>
            <p:ph type="title"/>
          </p:nvPr>
        </p:nvSpPr>
        <p:spPr/>
        <p:txBody>
          <a:bodyPr/>
          <a:lstStyle/>
          <a:p>
            <a:r>
              <a:rPr lang="en-US" dirty="0"/>
              <a:t>Les </a:t>
            </a:r>
            <a:r>
              <a:rPr lang="en-US" dirty="0" err="1"/>
              <a:t>serveurs</a:t>
            </a:r>
            <a:r>
              <a:rPr lang="en-US" dirty="0"/>
              <a:t> de nom</a:t>
            </a:r>
            <a:endParaRPr lang="fr-FR" dirty="0"/>
          </a:p>
        </p:txBody>
      </p:sp>
      <p:sp>
        <p:nvSpPr>
          <p:cNvPr id="3" name="Content Placeholder 2">
            <a:extLst>
              <a:ext uri="{FF2B5EF4-FFF2-40B4-BE49-F238E27FC236}">
                <a16:creationId xmlns:a16="http://schemas.microsoft.com/office/drawing/2014/main" id="{0855F519-2434-478A-9C69-B91BC482639D}"/>
              </a:ext>
            </a:extLst>
          </p:cNvPr>
          <p:cNvSpPr>
            <a:spLocks noGrp="1"/>
          </p:cNvSpPr>
          <p:nvPr>
            <p:ph idx="1"/>
          </p:nvPr>
        </p:nvSpPr>
        <p:spPr>
          <a:xfrm>
            <a:off x="1103312" y="2052918"/>
            <a:ext cx="9828848" cy="4195481"/>
          </a:xfrm>
        </p:spPr>
        <p:txBody>
          <a:bodyPr>
            <a:normAutofit lnSpcReduction="10000"/>
          </a:bodyPr>
          <a:lstStyle/>
          <a:p>
            <a:r>
              <a:rPr lang="en-US" dirty="0"/>
              <a:t>Les </a:t>
            </a:r>
            <a:r>
              <a:rPr lang="en-US" dirty="0" err="1"/>
              <a:t>recherches</a:t>
            </a:r>
            <a:r>
              <a:rPr lang="en-US" dirty="0"/>
              <a:t> DNS se font par des clients </a:t>
            </a:r>
            <a:r>
              <a:rPr lang="en-US" dirty="0" err="1"/>
              <a:t>auprès</a:t>
            </a:r>
            <a:r>
              <a:rPr lang="en-US" dirty="0"/>
              <a:t> des </a:t>
            </a:r>
            <a:r>
              <a:rPr lang="en-US" dirty="0" err="1">
                <a:latin typeface="Consolas" panose="020B0609020204030204" pitchFamily="49" charset="0"/>
              </a:rPr>
              <a:t>serveurs</a:t>
            </a:r>
            <a:r>
              <a:rPr lang="en-US" dirty="0">
                <a:latin typeface="Consolas" panose="020B0609020204030204" pitchFamily="49" charset="0"/>
              </a:rPr>
              <a:t> de nom</a:t>
            </a:r>
          </a:p>
          <a:p>
            <a:r>
              <a:rPr lang="en-US" dirty="0"/>
              <a:t>Un </a:t>
            </a:r>
            <a:r>
              <a:rPr lang="en-US" dirty="0" err="1"/>
              <a:t>serveur</a:t>
            </a:r>
            <a:r>
              <a:rPr lang="en-US" dirty="0"/>
              <a:t> de nom </a:t>
            </a:r>
            <a:r>
              <a:rPr lang="en-US" dirty="0">
                <a:latin typeface="Consolas" panose="020B0609020204030204" pitchFamily="49" charset="0"/>
              </a:rPr>
              <a:t>fait </a:t>
            </a:r>
            <a:r>
              <a:rPr lang="en-US" dirty="0" err="1">
                <a:latin typeface="Consolas" panose="020B0609020204030204" pitchFamily="49" charset="0"/>
              </a:rPr>
              <a:t>l'autorité</a:t>
            </a:r>
            <a:r>
              <a:rPr lang="en-US" dirty="0"/>
              <a:t> sur un </a:t>
            </a:r>
            <a:r>
              <a:rPr lang="en-US" dirty="0" err="1"/>
              <a:t>domaine</a:t>
            </a:r>
            <a:r>
              <a:rPr lang="en-US" dirty="0"/>
              <a:t> précis </a:t>
            </a:r>
          </a:p>
          <a:p>
            <a:pPr lvl="1"/>
            <a:r>
              <a:rPr lang="en-US" dirty="0" err="1"/>
              <a:t>S'il</a:t>
            </a:r>
            <a:r>
              <a:rPr lang="en-US" dirty="0"/>
              <a:t> a </a:t>
            </a:r>
            <a:r>
              <a:rPr lang="en-US" dirty="0" err="1"/>
              <a:t>une</a:t>
            </a:r>
            <a:r>
              <a:rPr lang="en-US" dirty="0"/>
              <a:t> </a:t>
            </a:r>
            <a:r>
              <a:rPr lang="en-US" dirty="0" err="1"/>
              <a:t>réquête</a:t>
            </a:r>
            <a:r>
              <a:rPr lang="en-US" dirty="0"/>
              <a:t> sur </a:t>
            </a:r>
            <a:r>
              <a:rPr lang="en-US" dirty="0" err="1"/>
              <a:t>ce</a:t>
            </a:r>
            <a:r>
              <a:rPr lang="en-US" dirty="0"/>
              <a:t> </a:t>
            </a:r>
            <a:r>
              <a:rPr lang="en-US" dirty="0" err="1"/>
              <a:t>domaine</a:t>
            </a:r>
            <a:r>
              <a:rPr lang="en-US" dirty="0"/>
              <a:t>, il </a:t>
            </a:r>
            <a:r>
              <a:rPr lang="en-US" dirty="0" err="1"/>
              <a:t>répondra</a:t>
            </a:r>
            <a:r>
              <a:rPr lang="en-US" dirty="0"/>
              <a:t> </a:t>
            </a:r>
            <a:r>
              <a:rPr lang="en-US" dirty="0" err="1"/>
              <a:t>en</a:t>
            </a:r>
            <a:r>
              <a:rPr lang="en-US" dirty="0"/>
              <a:t> </a:t>
            </a:r>
            <a:r>
              <a:rPr lang="en-US" dirty="0" err="1"/>
              <a:t>utilisant</a:t>
            </a:r>
            <a:r>
              <a:rPr lang="en-US" dirty="0"/>
              <a:t> </a:t>
            </a:r>
            <a:r>
              <a:rPr lang="en-US" dirty="0" err="1"/>
              <a:t>ses</a:t>
            </a:r>
            <a:r>
              <a:rPr lang="en-US" dirty="0"/>
              <a:t> </a:t>
            </a:r>
            <a:r>
              <a:rPr lang="en-US" dirty="0" err="1"/>
              <a:t>données</a:t>
            </a:r>
            <a:endParaRPr lang="en-US" dirty="0"/>
          </a:p>
          <a:p>
            <a:pPr lvl="1"/>
            <a:r>
              <a:rPr lang="en-US" dirty="0" err="1"/>
              <a:t>S'il</a:t>
            </a:r>
            <a:r>
              <a:rPr lang="en-US" dirty="0"/>
              <a:t> a </a:t>
            </a:r>
            <a:r>
              <a:rPr lang="en-US" dirty="0" err="1"/>
              <a:t>une</a:t>
            </a:r>
            <a:r>
              <a:rPr lang="en-US" dirty="0"/>
              <a:t> </a:t>
            </a:r>
            <a:r>
              <a:rPr lang="en-US" dirty="0" err="1"/>
              <a:t>réquête</a:t>
            </a:r>
            <a:r>
              <a:rPr lang="en-US" dirty="0"/>
              <a:t> sur un </a:t>
            </a:r>
            <a:r>
              <a:rPr lang="en-US" dirty="0" err="1"/>
              <a:t>autre</a:t>
            </a:r>
            <a:r>
              <a:rPr lang="en-US" dirty="0"/>
              <a:t> </a:t>
            </a:r>
            <a:r>
              <a:rPr lang="en-US" dirty="0" err="1"/>
              <a:t>domaine</a:t>
            </a:r>
            <a:r>
              <a:rPr lang="en-US" dirty="0"/>
              <a:t>, il </a:t>
            </a:r>
            <a:r>
              <a:rPr lang="en-US" dirty="0" err="1"/>
              <a:t>cherchera</a:t>
            </a:r>
            <a:r>
              <a:rPr lang="en-US" dirty="0"/>
              <a:t> la </a:t>
            </a:r>
            <a:r>
              <a:rPr lang="en-US" dirty="0" err="1"/>
              <a:t>réponse</a:t>
            </a:r>
            <a:r>
              <a:rPr lang="en-US" dirty="0"/>
              <a:t> </a:t>
            </a:r>
            <a:r>
              <a:rPr lang="en-US" dirty="0" err="1"/>
              <a:t>auprès</a:t>
            </a:r>
            <a:r>
              <a:rPr lang="en-US" dirty="0"/>
              <a:t> d'un </a:t>
            </a:r>
            <a:r>
              <a:rPr lang="en-US" dirty="0" err="1"/>
              <a:t>autre</a:t>
            </a:r>
            <a:r>
              <a:rPr lang="en-US" dirty="0"/>
              <a:t> </a:t>
            </a:r>
            <a:r>
              <a:rPr lang="en-US" dirty="0" err="1"/>
              <a:t>serveur</a:t>
            </a:r>
            <a:r>
              <a:rPr lang="en-US" dirty="0"/>
              <a:t>, qui -- quant à </a:t>
            </a:r>
            <a:r>
              <a:rPr lang="en-US" dirty="0" err="1"/>
              <a:t>lui</a:t>
            </a:r>
            <a:r>
              <a:rPr lang="en-US" dirty="0"/>
              <a:t> -- fait bien </a:t>
            </a:r>
            <a:r>
              <a:rPr lang="en-US" dirty="0" err="1"/>
              <a:t>l'autorité</a:t>
            </a:r>
            <a:r>
              <a:rPr lang="en-US" dirty="0"/>
              <a:t> sur </a:t>
            </a:r>
            <a:r>
              <a:rPr lang="en-US" dirty="0" err="1"/>
              <a:t>ce</a:t>
            </a:r>
            <a:r>
              <a:rPr lang="en-US" dirty="0"/>
              <a:t> </a:t>
            </a:r>
            <a:r>
              <a:rPr lang="en-US" dirty="0" err="1"/>
              <a:t>domaine</a:t>
            </a:r>
            <a:endParaRPr lang="en-US" dirty="0"/>
          </a:p>
          <a:p>
            <a:endParaRPr lang="fr-FR" dirty="0"/>
          </a:p>
          <a:p>
            <a:r>
              <a:rPr lang="fr-FR" dirty="0"/>
              <a:t>Serveur DNS le plus utilisé : bind9 (Berkeley Internet Name Domain)</a:t>
            </a:r>
          </a:p>
          <a:p>
            <a:pPr lvl="1"/>
            <a:r>
              <a:rPr lang="fr-FR" dirty="0"/>
              <a:t>Première configuration déclarant une zone d'autorité : fichier </a:t>
            </a:r>
            <a:r>
              <a:rPr lang="fr-FR" dirty="0" err="1"/>
              <a:t>named.conf</a:t>
            </a:r>
            <a:endParaRPr lang="fr-FR" dirty="0"/>
          </a:p>
          <a:p>
            <a:pPr lvl="1"/>
            <a:r>
              <a:rPr lang="fr-FR" dirty="0"/>
              <a:t>Deux fichiers principaux à configurer : </a:t>
            </a:r>
          </a:p>
          <a:p>
            <a:pPr lvl="2"/>
            <a:r>
              <a:rPr lang="fr-FR" dirty="0" err="1"/>
              <a:t>db</a:t>
            </a:r>
            <a:r>
              <a:rPr lang="fr-FR" dirty="0"/>
              <a:t>.&lt;</a:t>
            </a:r>
            <a:r>
              <a:rPr lang="fr-FR" dirty="0" err="1"/>
              <a:t>nom_de_domaine</a:t>
            </a:r>
            <a:r>
              <a:rPr lang="fr-FR" dirty="0"/>
              <a:t>&gt; pour la résolution directe</a:t>
            </a:r>
          </a:p>
          <a:p>
            <a:pPr lvl="2"/>
            <a:r>
              <a:rPr lang="fr-FR" dirty="0" err="1"/>
              <a:t>db</a:t>
            </a:r>
            <a:r>
              <a:rPr lang="fr-FR" dirty="0"/>
              <a:t>.&lt;</a:t>
            </a:r>
            <a:r>
              <a:rPr lang="fr-FR" dirty="0" err="1"/>
              <a:t>addresse</a:t>
            </a:r>
            <a:r>
              <a:rPr lang="fr-FR" dirty="0"/>
              <a:t> inversée&gt; pour la résolution inverse</a:t>
            </a:r>
          </a:p>
        </p:txBody>
      </p:sp>
      <p:sp>
        <p:nvSpPr>
          <p:cNvPr id="4" name="TextBox 3">
            <a:extLst>
              <a:ext uri="{FF2B5EF4-FFF2-40B4-BE49-F238E27FC236}">
                <a16:creationId xmlns:a16="http://schemas.microsoft.com/office/drawing/2014/main" id="{2344B2AC-76E8-4E77-B977-AE19087129AC}"/>
              </a:ext>
            </a:extLst>
          </p:cNvPr>
          <p:cNvSpPr txBox="1"/>
          <p:nvPr/>
        </p:nvSpPr>
        <p:spPr>
          <a:xfrm>
            <a:off x="10431663" y="485773"/>
            <a:ext cx="714375" cy="600164"/>
          </a:xfrm>
          <a:prstGeom prst="rect">
            <a:avLst/>
          </a:prstGeom>
          <a:noFill/>
        </p:spPr>
        <p:txBody>
          <a:bodyPr wrap="square" rtlCol="0">
            <a:spAutoFit/>
          </a:bodyPr>
          <a:lstStyle/>
          <a:p>
            <a:r>
              <a:rPr lang="en-US" sz="3300" dirty="0"/>
              <a:t>21</a:t>
            </a:r>
            <a:endParaRPr lang="fr-FR" sz="3300" dirty="0"/>
          </a:p>
        </p:txBody>
      </p:sp>
    </p:spTree>
    <p:extLst>
      <p:ext uri="{BB962C8B-B14F-4D97-AF65-F5344CB8AC3E}">
        <p14:creationId xmlns:p14="http://schemas.microsoft.com/office/powerpoint/2010/main" val="2137599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A1AD7-94B5-49EC-B7FB-2843B43EA465}"/>
              </a:ext>
            </a:extLst>
          </p:cNvPr>
          <p:cNvSpPr>
            <a:spLocks noGrp="1"/>
          </p:cNvSpPr>
          <p:nvPr>
            <p:ph type="title"/>
          </p:nvPr>
        </p:nvSpPr>
        <p:spPr/>
        <p:txBody>
          <a:bodyPr/>
          <a:lstStyle/>
          <a:p>
            <a:r>
              <a:rPr lang="en-US" dirty="0"/>
              <a:t>Les </a:t>
            </a:r>
            <a:r>
              <a:rPr lang="en-US" dirty="0" err="1"/>
              <a:t>ressources</a:t>
            </a:r>
            <a:r>
              <a:rPr lang="en-US" dirty="0"/>
              <a:t> record</a:t>
            </a:r>
            <a:endParaRPr lang="fr-FR" dirty="0"/>
          </a:p>
        </p:txBody>
      </p:sp>
      <p:sp>
        <p:nvSpPr>
          <p:cNvPr id="3" name="Content Placeholder 2">
            <a:extLst>
              <a:ext uri="{FF2B5EF4-FFF2-40B4-BE49-F238E27FC236}">
                <a16:creationId xmlns:a16="http://schemas.microsoft.com/office/drawing/2014/main" id="{86E3B06F-A733-4913-99AE-A3B5AFF521FE}"/>
              </a:ext>
            </a:extLst>
          </p:cNvPr>
          <p:cNvSpPr>
            <a:spLocks noGrp="1"/>
          </p:cNvSpPr>
          <p:nvPr>
            <p:ph idx="1"/>
          </p:nvPr>
        </p:nvSpPr>
        <p:spPr>
          <a:xfrm>
            <a:off x="1103312" y="2052918"/>
            <a:ext cx="10712768" cy="4195481"/>
          </a:xfrm>
        </p:spPr>
        <p:txBody>
          <a:bodyPr/>
          <a:lstStyle/>
          <a:p>
            <a:r>
              <a:rPr lang="en-US" dirty="0"/>
              <a:t>Un </a:t>
            </a:r>
            <a:r>
              <a:rPr lang="en-US" dirty="0" err="1"/>
              <a:t>serveur</a:t>
            </a:r>
            <a:r>
              <a:rPr lang="en-US" dirty="0"/>
              <a:t> de nom </a:t>
            </a:r>
            <a:r>
              <a:rPr lang="en-US" dirty="0" err="1"/>
              <a:t>peut</a:t>
            </a:r>
            <a:r>
              <a:rPr lang="en-US" dirty="0"/>
              <a:t> </a:t>
            </a:r>
            <a:r>
              <a:rPr lang="en-US" dirty="0" err="1"/>
              <a:t>inclure</a:t>
            </a:r>
            <a:r>
              <a:rPr lang="en-US" dirty="0"/>
              <a:t> des </a:t>
            </a:r>
            <a:r>
              <a:rPr lang="en-US" dirty="0" err="1"/>
              <a:t>informations</a:t>
            </a:r>
            <a:r>
              <a:rPr lang="en-US" dirty="0"/>
              <a:t> </a:t>
            </a:r>
            <a:r>
              <a:rPr lang="en-US" dirty="0" err="1"/>
              <a:t>portant</a:t>
            </a:r>
            <a:r>
              <a:rPr lang="en-US" dirty="0"/>
              <a:t> sur </a:t>
            </a:r>
            <a:r>
              <a:rPr lang="en-US" dirty="0" err="1"/>
              <a:t>plusieurs</a:t>
            </a:r>
            <a:r>
              <a:rPr lang="en-US" dirty="0"/>
              <a:t> </a:t>
            </a:r>
            <a:r>
              <a:rPr lang="en-US" dirty="0" err="1"/>
              <a:t>domaines</a:t>
            </a:r>
            <a:endParaRPr lang="en-US" dirty="0"/>
          </a:p>
          <a:p>
            <a:pPr lvl="1"/>
            <a:r>
              <a:rPr lang="fr-FR" dirty="0"/>
              <a:t>Ces informations </a:t>
            </a:r>
            <a:r>
              <a:rPr lang="fr-FR" dirty="0" err="1"/>
              <a:t>cararctérisent</a:t>
            </a:r>
            <a:r>
              <a:rPr lang="fr-FR" dirty="0"/>
              <a:t> les machines de ce domaine</a:t>
            </a:r>
          </a:p>
          <a:p>
            <a:pPr lvl="1"/>
            <a:r>
              <a:rPr lang="fr-FR" dirty="0"/>
              <a:t>Chaque information est stockée par un ressource record, qui peut avoir de divers types :</a:t>
            </a:r>
          </a:p>
          <a:p>
            <a:pPr lvl="2"/>
            <a:endParaRPr lang="fr-FR" dirty="0"/>
          </a:p>
          <a:p>
            <a:pPr lvl="1"/>
            <a:endParaRPr lang="fr-FR" dirty="0"/>
          </a:p>
          <a:p>
            <a:endParaRPr lang="fr-FR" dirty="0"/>
          </a:p>
          <a:p>
            <a:endParaRPr lang="fr-FR" dirty="0"/>
          </a:p>
          <a:p>
            <a:endParaRPr lang="fr-FR" dirty="0"/>
          </a:p>
          <a:p>
            <a:endParaRPr lang="fr-FR" dirty="0"/>
          </a:p>
        </p:txBody>
      </p:sp>
      <p:pic>
        <p:nvPicPr>
          <p:cNvPr id="5" name="Picture 4">
            <a:extLst>
              <a:ext uri="{FF2B5EF4-FFF2-40B4-BE49-F238E27FC236}">
                <a16:creationId xmlns:a16="http://schemas.microsoft.com/office/drawing/2014/main" id="{91C104C7-2200-4079-AEFD-B0658BB2C8D2}"/>
              </a:ext>
            </a:extLst>
          </p:cNvPr>
          <p:cNvPicPr>
            <a:picLocks noChangeAspect="1"/>
          </p:cNvPicPr>
          <p:nvPr/>
        </p:nvPicPr>
        <p:blipFill>
          <a:blip r:embed="rId2"/>
          <a:stretch>
            <a:fillRect/>
          </a:stretch>
        </p:blipFill>
        <p:spPr>
          <a:xfrm>
            <a:off x="3695796" y="3505200"/>
            <a:ext cx="5397452" cy="1801483"/>
          </a:xfrm>
          <a:prstGeom prst="rect">
            <a:avLst/>
          </a:prstGeom>
        </p:spPr>
      </p:pic>
      <p:sp>
        <p:nvSpPr>
          <p:cNvPr id="6" name="TextBox 5">
            <a:extLst>
              <a:ext uri="{FF2B5EF4-FFF2-40B4-BE49-F238E27FC236}">
                <a16:creationId xmlns:a16="http://schemas.microsoft.com/office/drawing/2014/main" id="{217D88A4-A299-4790-88E1-B58712D61315}"/>
              </a:ext>
            </a:extLst>
          </p:cNvPr>
          <p:cNvSpPr txBox="1"/>
          <p:nvPr/>
        </p:nvSpPr>
        <p:spPr>
          <a:xfrm>
            <a:off x="10431663" y="485773"/>
            <a:ext cx="714375" cy="600164"/>
          </a:xfrm>
          <a:prstGeom prst="rect">
            <a:avLst/>
          </a:prstGeom>
          <a:noFill/>
        </p:spPr>
        <p:txBody>
          <a:bodyPr wrap="square" rtlCol="0">
            <a:spAutoFit/>
          </a:bodyPr>
          <a:lstStyle/>
          <a:p>
            <a:r>
              <a:rPr lang="en-US" sz="3300" dirty="0"/>
              <a:t>22</a:t>
            </a:r>
            <a:endParaRPr lang="fr-FR" sz="3300" dirty="0"/>
          </a:p>
        </p:txBody>
      </p:sp>
    </p:spTree>
    <p:extLst>
      <p:ext uri="{BB962C8B-B14F-4D97-AF65-F5344CB8AC3E}">
        <p14:creationId xmlns:p14="http://schemas.microsoft.com/office/powerpoint/2010/main" val="1958544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1671-4933-4CAC-BF12-86384A0F2DBC}"/>
              </a:ext>
            </a:extLst>
          </p:cNvPr>
          <p:cNvSpPr>
            <a:spLocks noGrp="1"/>
          </p:cNvSpPr>
          <p:nvPr>
            <p:ph type="title"/>
          </p:nvPr>
        </p:nvSpPr>
        <p:spPr/>
        <p:txBody>
          <a:bodyPr/>
          <a:lstStyle/>
          <a:p>
            <a:r>
              <a:rPr lang="en-US" dirty="0" err="1"/>
              <a:t>Exemple</a:t>
            </a:r>
            <a:r>
              <a:rPr lang="en-US" dirty="0"/>
              <a:t> RR</a:t>
            </a:r>
            <a:endParaRPr lang="fr-FR" dirty="0"/>
          </a:p>
        </p:txBody>
      </p:sp>
      <p:sp>
        <p:nvSpPr>
          <p:cNvPr id="3" name="Content Placeholder 2">
            <a:extLst>
              <a:ext uri="{FF2B5EF4-FFF2-40B4-BE49-F238E27FC236}">
                <a16:creationId xmlns:a16="http://schemas.microsoft.com/office/drawing/2014/main" id="{862A9944-D2E8-4160-951E-C7BC8DAE85B8}"/>
              </a:ext>
            </a:extLst>
          </p:cNvPr>
          <p:cNvSpPr>
            <a:spLocks noGrp="1"/>
          </p:cNvSpPr>
          <p:nvPr>
            <p:ph idx="1"/>
          </p:nvPr>
        </p:nvSpPr>
        <p:spPr/>
        <p:txBody>
          <a:bodyPr/>
          <a:lstStyle/>
          <a:p>
            <a:endParaRPr lang="fr-FR"/>
          </a:p>
        </p:txBody>
      </p:sp>
      <p:pic>
        <p:nvPicPr>
          <p:cNvPr id="5" name="Picture 4">
            <a:extLst>
              <a:ext uri="{FF2B5EF4-FFF2-40B4-BE49-F238E27FC236}">
                <a16:creationId xmlns:a16="http://schemas.microsoft.com/office/drawing/2014/main" id="{869A929F-A0F1-450B-9019-3F8D979F87F7}"/>
              </a:ext>
            </a:extLst>
          </p:cNvPr>
          <p:cNvPicPr>
            <a:picLocks noChangeAspect="1"/>
          </p:cNvPicPr>
          <p:nvPr/>
        </p:nvPicPr>
        <p:blipFill>
          <a:blip r:embed="rId2"/>
          <a:stretch>
            <a:fillRect/>
          </a:stretch>
        </p:blipFill>
        <p:spPr>
          <a:xfrm>
            <a:off x="2509948" y="2618308"/>
            <a:ext cx="6450290" cy="2644572"/>
          </a:xfrm>
          <a:prstGeom prst="rect">
            <a:avLst/>
          </a:prstGeom>
        </p:spPr>
      </p:pic>
      <p:sp>
        <p:nvSpPr>
          <p:cNvPr id="6" name="TextBox 5">
            <a:extLst>
              <a:ext uri="{FF2B5EF4-FFF2-40B4-BE49-F238E27FC236}">
                <a16:creationId xmlns:a16="http://schemas.microsoft.com/office/drawing/2014/main" id="{A06A6D4A-349C-4783-AB6B-B3491980E234}"/>
              </a:ext>
            </a:extLst>
          </p:cNvPr>
          <p:cNvSpPr txBox="1"/>
          <p:nvPr/>
        </p:nvSpPr>
        <p:spPr>
          <a:xfrm>
            <a:off x="10431663" y="485773"/>
            <a:ext cx="714375" cy="600164"/>
          </a:xfrm>
          <a:prstGeom prst="rect">
            <a:avLst/>
          </a:prstGeom>
          <a:noFill/>
        </p:spPr>
        <p:txBody>
          <a:bodyPr wrap="square" rtlCol="0">
            <a:spAutoFit/>
          </a:bodyPr>
          <a:lstStyle/>
          <a:p>
            <a:r>
              <a:rPr lang="en-US" sz="3300" dirty="0"/>
              <a:t>23</a:t>
            </a:r>
            <a:endParaRPr lang="fr-FR" sz="3300" dirty="0"/>
          </a:p>
        </p:txBody>
      </p:sp>
    </p:spTree>
    <p:extLst>
      <p:ext uri="{BB962C8B-B14F-4D97-AF65-F5344CB8AC3E}">
        <p14:creationId xmlns:p14="http://schemas.microsoft.com/office/powerpoint/2010/main" val="3738863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21E28-AAB5-4092-8444-163B158DF08B}"/>
              </a:ext>
            </a:extLst>
          </p:cNvPr>
          <p:cNvSpPr>
            <a:spLocks noGrp="1"/>
          </p:cNvSpPr>
          <p:nvPr>
            <p:ph type="title"/>
          </p:nvPr>
        </p:nvSpPr>
        <p:spPr/>
        <p:txBody>
          <a:bodyPr/>
          <a:lstStyle/>
          <a:p>
            <a:r>
              <a:rPr lang="en-US" dirty="0" err="1"/>
              <a:t>Exemple</a:t>
            </a:r>
            <a:r>
              <a:rPr lang="en-US" dirty="0"/>
              <a:t> -- configuration db.&lt;</a:t>
            </a:r>
            <a:r>
              <a:rPr lang="en-US" dirty="0" err="1"/>
              <a:t>dom</a:t>
            </a:r>
            <a:r>
              <a:rPr lang="en-US" dirty="0"/>
              <a:t>&gt;</a:t>
            </a:r>
            <a:endParaRPr lang="fr-FR" dirty="0"/>
          </a:p>
        </p:txBody>
      </p:sp>
      <p:pic>
        <p:nvPicPr>
          <p:cNvPr id="5" name="Picture 4">
            <a:extLst>
              <a:ext uri="{FF2B5EF4-FFF2-40B4-BE49-F238E27FC236}">
                <a16:creationId xmlns:a16="http://schemas.microsoft.com/office/drawing/2014/main" id="{D04B0677-2D83-485A-A024-60262E8EFD9F}"/>
              </a:ext>
            </a:extLst>
          </p:cNvPr>
          <p:cNvPicPr>
            <a:picLocks noChangeAspect="1"/>
          </p:cNvPicPr>
          <p:nvPr/>
        </p:nvPicPr>
        <p:blipFill>
          <a:blip r:embed="rId2"/>
          <a:stretch>
            <a:fillRect/>
          </a:stretch>
        </p:blipFill>
        <p:spPr>
          <a:xfrm>
            <a:off x="2788804" y="2544696"/>
            <a:ext cx="5322991" cy="3216024"/>
          </a:xfrm>
          <a:prstGeom prst="rect">
            <a:avLst/>
          </a:prstGeom>
        </p:spPr>
      </p:pic>
      <p:sp>
        <p:nvSpPr>
          <p:cNvPr id="6" name="TextBox 5">
            <a:extLst>
              <a:ext uri="{FF2B5EF4-FFF2-40B4-BE49-F238E27FC236}">
                <a16:creationId xmlns:a16="http://schemas.microsoft.com/office/drawing/2014/main" id="{54CE8951-C283-4E69-8026-A364C194B12F}"/>
              </a:ext>
            </a:extLst>
          </p:cNvPr>
          <p:cNvSpPr txBox="1"/>
          <p:nvPr/>
        </p:nvSpPr>
        <p:spPr>
          <a:xfrm>
            <a:off x="10431663" y="485773"/>
            <a:ext cx="714375" cy="600164"/>
          </a:xfrm>
          <a:prstGeom prst="rect">
            <a:avLst/>
          </a:prstGeom>
          <a:noFill/>
        </p:spPr>
        <p:txBody>
          <a:bodyPr wrap="square" rtlCol="0">
            <a:spAutoFit/>
          </a:bodyPr>
          <a:lstStyle/>
          <a:p>
            <a:r>
              <a:rPr lang="en-US" sz="3300" dirty="0"/>
              <a:t>24</a:t>
            </a:r>
            <a:endParaRPr lang="fr-FR" sz="3300" dirty="0"/>
          </a:p>
        </p:txBody>
      </p:sp>
    </p:spTree>
    <p:extLst>
      <p:ext uri="{BB962C8B-B14F-4D97-AF65-F5344CB8AC3E}">
        <p14:creationId xmlns:p14="http://schemas.microsoft.com/office/powerpoint/2010/main" val="585422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2106-91B8-4FDC-824E-66653BE56141}"/>
              </a:ext>
            </a:extLst>
          </p:cNvPr>
          <p:cNvSpPr>
            <a:spLocks noGrp="1"/>
          </p:cNvSpPr>
          <p:nvPr>
            <p:ph type="title"/>
          </p:nvPr>
        </p:nvSpPr>
        <p:spPr/>
        <p:txBody>
          <a:bodyPr/>
          <a:lstStyle/>
          <a:p>
            <a:r>
              <a:rPr lang="en-US" dirty="0"/>
              <a:t>La </a:t>
            </a:r>
            <a:r>
              <a:rPr lang="en-US" dirty="0" err="1"/>
              <a:t>résolution</a:t>
            </a:r>
            <a:r>
              <a:rPr lang="en-US" dirty="0"/>
              <a:t> inverse</a:t>
            </a:r>
            <a:endParaRPr lang="fr-FR" dirty="0"/>
          </a:p>
        </p:txBody>
      </p:sp>
      <p:sp>
        <p:nvSpPr>
          <p:cNvPr id="3" name="Content Placeholder 2">
            <a:extLst>
              <a:ext uri="{FF2B5EF4-FFF2-40B4-BE49-F238E27FC236}">
                <a16:creationId xmlns:a16="http://schemas.microsoft.com/office/drawing/2014/main" id="{D09DBC72-9678-47D0-AD5B-737B6BFD8B5B}"/>
              </a:ext>
            </a:extLst>
          </p:cNvPr>
          <p:cNvSpPr>
            <a:spLocks noGrp="1"/>
          </p:cNvSpPr>
          <p:nvPr>
            <p:ph idx="1"/>
          </p:nvPr>
        </p:nvSpPr>
        <p:spPr/>
        <p:txBody>
          <a:bodyPr/>
          <a:lstStyle/>
          <a:p>
            <a:r>
              <a:rPr lang="en-US" dirty="0" err="1"/>
              <a:t>Prenons</a:t>
            </a:r>
            <a:r>
              <a:rPr lang="en-US" dirty="0"/>
              <a:t> la </a:t>
            </a:r>
            <a:r>
              <a:rPr lang="en-US" dirty="0" err="1"/>
              <a:t>résolution</a:t>
            </a:r>
            <a:r>
              <a:rPr lang="en-US" dirty="0"/>
              <a:t> inverse dans le </a:t>
            </a:r>
            <a:r>
              <a:rPr lang="en-US" dirty="0" err="1"/>
              <a:t>réseau</a:t>
            </a:r>
            <a:r>
              <a:rPr lang="en-US" dirty="0"/>
              <a:t> 25.35.0.0/16</a:t>
            </a:r>
          </a:p>
          <a:p>
            <a:r>
              <a:rPr lang="en-US" dirty="0"/>
              <a:t>Ce </a:t>
            </a:r>
            <a:r>
              <a:rPr lang="en-US" dirty="0" err="1"/>
              <a:t>domaine</a:t>
            </a:r>
            <a:r>
              <a:rPr lang="en-US" dirty="0"/>
              <a:t> doit </a:t>
            </a:r>
            <a:r>
              <a:rPr lang="en-US" dirty="0" err="1"/>
              <a:t>être</a:t>
            </a:r>
            <a:r>
              <a:rPr lang="en-US" dirty="0"/>
              <a:t> "</a:t>
            </a:r>
            <a:r>
              <a:rPr lang="en-US" dirty="0" err="1"/>
              <a:t>déclaré</a:t>
            </a:r>
            <a:r>
              <a:rPr lang="en-US" dirty="0"/>
              <a:t>" dans le </a:t>
            </a:r>
            <a:r>
              <a:rPr lang="en-US" dirty="0" err="1"/>
              <a:t>fichier</a:t>
            </a:r>
            <a:r>
              <a:rPr lang="en-US" dirty="0"/>
              <a:t> </a:t>
            </a:r>
            <a:r>
              <a:rPr lang="en-US" dirty="0" err="1"/>
              <a:t>named.conf</a:t>
            </a:r>
            <a:endParaRPr lang="en-US" dirty="0"/>
          </a:p>
          <a:p>
            <a:pPr lvl="1"/>
            <a:r>
              <a:rPr lang="en-US" dirty="0"/>
              <a:t>Avec un pointer </a:t>
            </a:r>
            <a:r>
              <a:rPr lang="en-US" dirty="0" err="1"/>
              <a:t>vers</a:t>
            </a:r>
            <a:r>
              <a:rPr lang="en-US" dirty="0"/>
              <a:t> le bon </a:t>
            </a:r>
            <a:r>
              <a:rPr lang="en-US" dirty="0" err="1"/>
              <a:t>fichier</a:t>
            </a:r>
            <a:r>
              <a:rPr lang="en-US" dirty="0"/>
              <a:t> </a:t>
            </a:r>
            <a:r>
              <a:rPr lang="en-US" dirty="0" err="1"/>
              <a:t>où</a:t>
            </a:r>
            <a:r>
              <a:rPr lang="en-US" dirty="0"/>
              <a:t> on aura la config</a:t>
            </a:r>
          </a:p>
          <a:p>
            <a:endParaRPr lang="fr-FR" dirty="0"/>
          </a:p>
          <a:p>
            <a:r>
              <a:rPr lang="fr-FR" dirty="0"/>
              <a:t>Le fichier de configuration est : db.35.25  (Attention ordre inversée)</a:t>
            </a:r>
          </a:p>
          <a:p>
            <a:pPr lvl="1"/>
            <a:r>
              <a:rPr lang="fr-FR" dirty="0"/>
              <a:t>il portera sur le domaine db.35.25.in-addr.arpa.</a:t>
            </a:r>
          </a:p>
          <a:p>
            <a:endParaRPr lang="fr-FR" dirty="0"/>
          </a:p>
        </p:txBody>
      </p:sp>
      <p:sp>
        <p:nvSpPr>
          <p:cNvPr id="4" name="TextBox 3">
            <a:extLst>
              <a:ext uri="{FF2B5EF4-FFF2-40B4-BE49-F238E27FC236}">
                <a16:creationId xmlns:a16="http://schemas.microsoft.com/office/drawing/2014/main" id="{2F695044-A4F4-4148-AE07-851766AC2EE8}"/>
              </a:ext>
            </a:extLst>
          </p:cNvPr>
          <p:cNvSpPr txBox="1"/>
          <p:nvPr/>
        </p:nvSpPr>
        <p:spPr>
          <a:xfrm>
            <a:off x="10431663" y="485773"/>
            <a:ext cx="714375" cy="600164"/>
          </a:xfrm>
          <a:prstGeom prst="rect">
            <a:avLst/>
          </a:prstGeom>
          <a:noFill/>
        </p:spPr>
        <p:txBody>
          <a:bodyPr wrap="square" rtlCol="0">
            <a:spAutoFit/>
          </a:bodyPr>
          <a:lstStyle/>
          <a:p>
            <a:r>
              <a:rPr lang="en-US" sz="3300" dirty="0"/>
              <a:t>25</a:t>
            </a:r>
            <a:endParaRPr lang="fr-FR" sz="3300" dirty="0"/>
          </a:p>
        </p:txBody>
      </p:sp>
    </p:spTree>
    <p:extLst>
      <p:ext uri="{BB962C8B-B14F-4D97-AF65-F5344CB8AC3E}">
        <p14:creationId xmlns:p14="http://schemas.microsoft.com/office/powerpoint/2010/main" val="3803648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C8A99-12DE-4CC0-B105-3A3AA4CC3ECB}"/>
              </a:ext>
            </a:extLst>
          </p:cNvPr>
          <p:cNvSpPr>
            <a:spLocks noGrp="1"/>
          </p:cNvSpPr>
          <p:nvPr>
            <p:ph type="title"/>
          </p:nvPr>
        </p:nvSpPr>
        <p:spPr/>
        <p:txBody>
          <a:bodyPr/>
          <a:lstStyle/>
          <a:p>
            <a:r>
              <a:rPr lang="en-US" dirty="0"/>
              <a:t>Les </a:t>
            </a:r>
            <a:r>
              <a:rPr lang="en-US" dirty="0" err="1"/>
              <a:t>commandes</a:t>
            </a:r>
            <a:r>
              <a:rPr lang="en-US" dirty="0"/>
              <a:t> </a:t>
            </a:r>
            <a:r>
              <a:rPr lang="en-US" dirty="0">
                <a:latin typeface="Consolas" panose="020B0609020204030204" pitchFamily="49" charset="0"/>
              </a:rPr>
              <a:t>dig</a:t>
            </a:r>
            <a:r>
              <a:rPr lang="en-US" dirty="0"/>
              <a:t> et </a:t>
            </a:r>
            <a:r>
              <a:rPr lang="en-US" dirty="0">
                <a:latin typeface="Consolas" panose="020B0609020204030204" pitchFamily="49" charset="0"/>
              </a:rPr>
              <a:t>host</a:t>
            </a:r>
            <a:endParaRPr lang="fr-FR" dirty="0">
              <a:latin typeface="Consolas" panose="020B0609020204030204" pitchFamily="49" charset="0"/>
            </a:endParaRPr>
          </a:p>
        </p:txBody>
      </p:sp>
      <p:sp>
        <p:nvSpPr>
          <p:cNvPr id="3" name="Content Placeholder 2">
            <a:extLst>
              <a:ext uri="{FF2B5EF4-FFF2-40B4-BE49-F238E27FC236}">
                <a16:creationId xmlns:a16="http://schemas.microsoft.com/office/drawing/2014/main" id="{D0457A40-1C51-44F5-8B17-CD16454A398C}"/>
              </a:ext>
            </a:extLst>
          </p:cNvPr>
          <p:cNvSpPr>
            <a:spLocks noGrp="1"/>
          </p:cNvSpPr>
          <p:nvPr>
            <p:ph idx="1"/>
          </p:nvPr>
        </p:nvSpPr>
        <p:spPr/>
        <p:txBody>
          <a:bodyPr/>
          <a:lstStyle/>
          <a:p>
            <a:r>
              <a:rPr lang="en-US" dirty="0"/>
              <a:t>La </a:t>
            </a:r>
            <a:r>
              <a:rPr lang="en-US" dirty="0" err="1"/>
              <a:t>commande</a:t>
            </a:r>
            <a:r>
              <a:rPr lang="en-US" dirty="0"/>
              <a:t> </a:t>
            </a:r>
            <a:r>
              <a:rPr lang="en-US" dirty="0">
                <a:latin typeface="Consolas" panose="020B0609020204030204" pitchFamily="49" charset="0"/>
              </a:rPr>
              <a:t>dig [</a:t>
            </a:r>
            <a:r>
              <a:rPr lang="en-US" dirty="0" err="1">
                <a:latin typeface="Consolas" panose="020B0609020204030204" pitchFamily="49" charset="0"/>
              </a:rPr>
              <a:t>serveur</a:t>
            </a:r>
            <a:r>
              <a:rPr lang="en-US" dirty="0">
                <a:latin typeface="Consolas" panose="020B0609020204030204" pitchFamily="49" charset="0"/>
              </a:rPr>
              <a:t>] [nom] [type]</a:t>
            </a:r>
          </a:p>
          <a:p>
            <a:pPr lvl="1"/>
            <a:r>
              <a:rPr lang="en-US" dirty="0"/>
              <a:t>[</a:t>
            </a:r>
            <a:r>
              <a:rPr lang="en-US" dirty="0" err="1"/>
              <a:t>serveur</a:t>
            </a:r>
            <a:r>
              <a:rPr lang="en-US" dirty="0"/>
              <a:t>] : à qui on </a:t>
            </a:r>
            <a:r>
              <a:rPr lang="en-US" dirty="0" err="1"/>
              <a:t>demande</a:t>
            </a:r>
            <a:endParaRPr lang="en-US" dirty="0"/>
          </a:p>
          <a:p>
            <a:pPr lvl="1"/>
            <a:r>
              <a:rPr lang="en-US" dirty="0"/>
              <a:t>[nom] : le nom de la </a:t>
            </a:r>
            <a:r>
              <a:rPr lang="en-US" dirty="0" err="1"/>
              <a:t>ressource</a:t>
            </a:r>
            <a:r>
              <a:rPr lang="en-US" dirty="0"/>
              <a:t> </a:t>
            </a:r>
            <a:r>
              <a:rPr lang="en-US" dirty="0" err="1"/>
              <a:t>cherchée</a:t>
            </a:r>
            <a:endParaRPr lang="en-US" dirty="0"/>
          </a:p>
          <a:p>
            <a:pPr lvl="1"/>
            <a:r>
              <a:rPr lang="en-US" dirty="0"/>
              <a:t>[type] : le type de RR (MX, A, etc.)</a:t>
            </a:r>
          </a:p>
          <a:p>
            <a:endParaRPr lang="fr-FR" dirty="0"/>
          </a:p>
          <a:p>
            <a:r>
              <a:rPr lang="fr-FR" dirty="0"/>
              <a:t>La commande host :</a:t>
            </a:r>
          </a:p>
          <a:p>
            <a:pPr lvl="1"/>
            <a:r>
              <a:rPr lang="fr-FR" dirty="0"/>
              <a:t>Commande plus simple pour le </a:t>
            </a:r>
            <a:r>
              <a:rPr lang="fr-FR" dirty="0" err="1"/>
              <a:t>lookup</a:t>
            </a:r>
            <a:r>
              <a:rPr lang="fr-FR" dirty="0"/>
              <a:t> direct ou inverse</a:t>
            </a:r>
          </a:p>
          <a:p>
            <a:endParaRPr lang="fr-FR" dirty="0"/>
          </a:p>
        </p:txBody>
      </p:sp>
      <p:sp>
        <p:nvSpPr>
          <p:cNvPr id="4" name="TextBox 3">
            <a:extLst>
              <a:ext uri="{FF2B5EF4-FFF2-40B4-BE49-F238E27FC236}">
                <a16:creationId xmlns:a16="http://schemas.microsoft.com/office/drawing/2014/main" id="{9F581D60-34ED-42AC-9D0D-70E46B2B4B4F}"/>
              </a:ext>
            </a:extLst>
          </p:cNvPr>
          <p:cNvSpPr txBox="1"/>
          <p:nvPr/>
        </p:nvSpPr>
        <p:spPr>
          <a:xfrm>
            <a:off x="10431663" y="485773"/>
            <a:ext cx="714375" cy="600164"/>
          </a:xfrm>
          <a:prstGeom prst="rect">
            <a:avLst/>
          </a:prstGeom>
          <a:noFill/>
        </p:spPr>
        <p:txBody>
          <a:bodyPr wrap="square" rtlCol="0">
            <a:spAutoFit/>
          </a:bodyPr>
          <a:lstStyle/>
          <a:p>
            <a:r>
              <a:rPr lang="en-US" sz="3300" dirty="0"/>
              <a:t>26</a:t>
            </a:r>
            <a:endParaRPr lang="fr-FR" sz="3300" dirty="0"/>
          </a:p>
        </p:txBody>
      </p:sp>
    </p:spTree>
    <p:extLst>
      <p:ext uri="{BB962C8B-B14F-4D97-AF65-F5344CB8AC3E}">
        <p14:creationId xmlns:p14="http://schemas.microsoft.com/office/powerpoint/2010/main" val="858811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BBCAC5-3C24-49DE-98C2-6C61AF83A32E}"/>
              </a:ext>
            </a:extLst>
          </p:cNvPr>
          <p:cNvSpPr>
            <a:spLocks noGrp="1"/>
          </p:cNvSpPr>
          <p:nvPr>
            <p:ph type="title"/>
          </p:nvPr>
        </p:nvSpPr>
        <p:spPr>
          <a:xfrm>
            <a:off x="1154956" y="2861733"/>
            <a:ext cx="8984724" cy="1915647"/>
          </a:xfrm>
        </p:spPr>
        <p:txBody>
          <a:bodyPr/>
          <a:lstStyle/>
          <a:p>
            <a:r>
              <a:rPr lang="en-US" dirty="0"/>
              <a:t>DHCP : </a:t>
            </a:r>
            <a:r>
              <a:rPr lang="en-US" dirty="0" err="1"/>
              <a:t>l'adressage</a:t>
            </a:r>
            <a:r>
              <a:rPr lang="en-US" dirty="0"/>
              <a:t> </a:t>
            </a:r>
            <a:r>
              <a:rPr lang="en-US" dirty="0" err="1"/>
              <a:t>dynamique</a:t>
            </a:r>
            <a:endParaRPr lang="fr-FR" dirty="0"/>
          </a:p>
        </p:txBody>
      </p:sp>
      <p:sp>
        <p:nvSpPr>
          <p:cNvPr id="5" name="Text Placeholder 4">
            <a:extLst>
              <a:ext uri="{FF2B5EF4-FFF2-40B4-BE49-F238E27FC236}">
                <a16:creationId xmlns:a16="http://schemas.microsoft.com/office/drawing/2014/main" id="{3EF3E702-CD02-4237-A6DF-1144F01113BC}"/>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033602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16C1-487A-407D-A7E4-8F6907A9BAD5}"/>
              </a:ext>
            </a:extLst>
          </p:cNvPr>
          <p:cNvSpPr>
            <a:spLocks noGrp="1"/>
          </p:cNvSpPr>
          <p:nvPr>
            <p:ph type="title"/>
          </p:nvPr>
        </p:nvSpPr>
        <p:spPr/>
        <p:txBody>
          <a:bodyPr/>
          <a:lstStyle/>
          <a:p>
            <a:r>
              <a:rPr lang="en-US" dirty="0" err="1"/>
              <a:t>Problématique</a:t>
            </a:r>
            <a:endParaRPr lang="fr-FR" dirty="0"/>
          </a:p>
        </p:txBody>
      </p:sp>
      <p:sp>
        <p:nvSpPr>
          <p:cNvPr id="3" name="Content Placeholder 2">
            <a:extLst>
              <a:ext uri="{FF2B5EF4-FFF2-40B4-BE49-F238E27FC236}">
                <a16:creationId xmlns:a16="http://schemas.microsoft.com/office/drawing/2014/main" id="{9A74EFF5-C8F4-423F-A385-B1551F9471AC}"/>
              </a:ext>
            </a:extLst>
          </p:cNvPr>
          <p:cNvSpPr>
            <a:spLocks noGrp="1"/>
          </p:cNvSpPr>
          <p:nvPr>
            <p:ph idx="1"/>
          </p:nvPr>
        </p:nvSpPr>
        <p:spPr>
          <a:xfrm>
            <a:off x="1103312" y="2052918"/>
            <a:ext cx="9404723" cy="4195481"/>
          </a:xfrm>
        </p:spPr>
        <p:txBody>
          <a:bodyPr/>
          <a:lstStyle/>
          <a:p>
            <a:r>
              <a:rPr lang="en-US" dirty="0"/>
              <a:t>On arrive </a:t>
            </a:r>
            <a:r>
              <a:rPr lang="en-US" dirty="0" err="1"/>
              <a:t>dans</a:t>
            </a:r>
            <a:r>
              <a:rPr lang="en-US" dirty="0"/>
              <a:t> un nouveau </a:t>
            </a:r>
            <a:r>
              <a:rPr lang="en-US" dirty="0" err="1"/>
              <a:t>environnement</a:t>
            </a:r>
            <a:r>
              <a:rPr lang="en-US" dirty="0"/>
              <a:t> </a:t>
            </a:r>
          </a:p>
          <a:p>
            <a:pPr lvl="1"/>
            <a:r>
              <a:rPr lang="en-US" dirty="0"/>
              <a:t>Un </a:t>
            </a:r>
            <a:r>
              <a:rPr lang="en-US" dirty="0" err="1"/>
              <a:t>autre</a:t>
            </a:r>
            <a:r>
              <a:rPr lang="en-US" dirty="0"/>
              <a:t> campus, un </a:t>
            </a:r>
            <a:r>
              <a:rPr lang="en-US" dirty="0" err="1"/>
              <a:t>hôtel</a:t>
            </a:r>
            <a:r>
              <a:rPr lang="en-US" dirty="0"/>
              <a:t>, la </a:t>
            </a:r>
            <a:r>
              <a:rPr lang="en-US" dirty="0" err="1"/>
              <a:t>maison</a:t>
            </a:r>
            <a:r>
              <a:rPr lang="en-US" dirty="0"/>
              <a:t> d'un </a:t>
            </a:r>
            <a:r>
              <a:rPr lang="en-US" dirty="0" err="1"/>
              <a:t>ami</a:t>
            </a:r>
            <a:endParaRPr lang="en-US" dirty="0"/>
          </a:p>
          <a:p>
            <a:endParaRPr lang="en-US" dirty="0"/>
          </a:p>
          <a:p>
            <a:r>
              <a:rPr lang="en-US" dirty="0"/>
              <a:t>O</a:t>
            </a:r>
            <a:r>
              <a:rPr lang="fr-FR" dirty="0"/>
              <a:t>n veut se connecter à son réseau</a:t>
            </a:r>
          </a:p>
          <a:p>
            <a:pPr lvl="1"/>
            <a:r>
              <a:rPr lang="en-US" dirty="0"/>
              <a:t>Une </a:t>
            </a:r>
            <a:r>
              <a:rPr lang="en-US" dirty="0" err="1"/>
              <a:t>fois</a:t>
            </a:r>
            <a:r>
              <a:rPr lang="en-US" dirty="0"/>
              <a:t> </a:t>
            </a:r>
            <a:r>
              <a:rPr lang="en-US" dirty="0" err="1"/>
              <a:t>connectés</a:t>
            </a:r>
            <a:r>
              <a:rPr lang="en-US" dirty="0"/>
              <a:t>, nous </a:t>
            </a:r>
            <a:r>
              <a:rPr lang="en-US" dirty="0" err="1"/>
              <a:t>allons</a:t>
            </a:r>
            <a:r>
              <a:rPr lang="en-US" dirty="0"/>
              <a:t> faire </a:t>
            </a:r>
            <a:r>
              <a:rPr lang="en-US" dirty="0" err="1"/>
              <a:t>partie</a:t>
            </a:r>
            <a:r>
              <a:rPr lang="en-US" dirty="0"/>
              <a:t> de son </a:t>
            </a:r>
            <a:r>
              <a:rPr lang="en-US" dirty="0" err="1"/>
              <a:t>réseau</a:t>
            </a:r>
            <a:endParaRPr lang="en-US" dirty="0"/>
          </a:p>
          <a:p>
            <a:pPr lvl="1"/>
            <a:r>
              <a:rPr lang="en-US" dirty="0" err="1"/>
              <a:t>L'adresse</a:t>
            </a:r>
            <a:r>
              <a:rPr lang="en-US" dirty="0"/>
              <a:t> MAC ne change pas, </a:t>
            </a:r>
            <a:r>
              <a:rPr lang="en-US" dirty="0" err="1"/>
              <a:t>mais</a:t>
            </a:r>
            <a:r>
              <a:rPr lang="en-US" dirty="0"/>
              <a:t> nous </a:t>
            </a:r>
            <a:r>
              <a:rPr lang="en-US" dirty="0" err="1"/>
              <a:t>aurons</a:t>
            </a:r>
            <a:r>
              <a:rPr lang="en-US" dirty="0"/>
              <a:t> </a:t>
            </a:r>
            <a:r>
              <a:rPr lang="en-US" dirty="0" err="1"/>
              <a:t>une</a:t>
            </a:r>
            <a:r>
              <a:rPr lang="en-US" dirty="0"/>
              <a:t> nouvelle </a:t>
            </a:r>
            <a:r>
              <a:rPr lang="en-US" dirty="0" err="1"/>
              <a:t>adresse</a:t>
            </a:r>
            <a:r>
              <a:rPr lang="en-US" dirty="0"/>
              <a:t> IP</a:t>
            </a:r>
          </a:p>
          <a:p>
            <a:r>
              <a:rPr lang="en-US" dirty="0"/>
              <a:t>Pour la </a:t>
            </a:r>
            <a:r>
              <a:rPr lang="en-US" dirty="0" err="1"/>
              <a:t>plupart</a:t>
            </a:r>
            <a:r>
              <a:rPr lang="en-US" dirty="0"/>
              <a:t> on </a:t>
            </a:r>
            <a:r>
              <a:rPr lang="en-US" dirty="0" err="1"/>
              <a:t>choisit</a:t>
            </a:r>
            <a:r>
              <a:rPr lang="en-US" dirty="0"/>
              <a:t> de le faire </a:t>
            </a:r>
            <a:r>
              <a:rPr lang="en-US" dirty="0" err="1"/>
              <a:t>automatiquement</a:t>
            </a:r>
            <a:r>
              <a:rPr lang="en-US" dirty="0"/>
              <a:t> </a:t>
            </a:r>
            <a:endParaRPr lang="fr-FR" dirty="0"/>
          </a:p>
        </p:txBody>
      </p:sp>
      <p:pic>
        <p:nvPicPr>
          <p:cNvPr id="6" name="Picture 5">
            <a:extLst>
              <a:ext uri="{FF2B5EF4-FFF2-40B4-BE49-F238E27FC236}">
                <a16:creationId xmlns:a16="http://schemas.microsoft.com/office/drawing/2014/main" id="{5A8A7D5B-E14C-433B-A574-81D4D7E813B9}"/>
              </a:ext>
            </a:extLst>
          </p:cNvPr>
          <p:cNvPicPr>
            <a:picLocks noChangeAspect="1"/>
          </p:cNvPicPr>
          <p:nvPr/>
        </p:nvPicPr>
        <p:blipFill>
          <a:blip r:embed="rId3"/>
          <a:stretch>
            <a:fillRect/>
          </a:stretch>
        </p:blipFill>
        <p:spPr>
          <a:xfrm>
            <a:off x="2842948" y="5105299"/>
            <a:ext cx="3791479" cy="1448002"/>
          </a:xfrm>
          <a:prstGeom prst="rect">
            <a:avLst/>
          </a:prstGeom>
        </p:spPr>
      </p:pic>
      <p:sp>
        <p:nvSpPr>
          <p:cNvPr id="8" name="TextBox 7">
            <a:extLst>
              <a:ext uri="{FF2B5EF4-FFF2-40B4-BE49-F238E27FC236}">
                <a16:creationId xmlns:a16="http://schemas.microsoft.com/office/drawing/2014/main" id="{AC2C7A9F-A218-425E-AF00-2CB739E89ACB}"/>
              </a:ext>
            </a:extLst>
          </p:cNvPr>
          <p:cNvSpPr txBox="1"/>
          <p:nvPr/>
        </p:nvSpPr>
        <p:spPr>
          <a:xfrm>
            <a:off x="10431663" y="485773"/>
            <a:ext cx="714375" cy="600164"/>
          </a:xfrm>
          <a:prstGeom prst="rect">
            <a:avLst/>
          </a:prstGeom>
          <a:noFill/>
        </p:spPr>
        <p:txBody>
          <a:bodyPr wrap="square" rtlCol="0">
            <a:spAutoFit/>
          </a:bodyPr>
          <a:lstStyle/>
          <a:p>
            <a:r>
              <a:rPr lang="en-US" sz="3300" dirty="0"/>
              <a:t>28</a:t>
            </a:r>
            <a:endParaRPr lang="fr-FR" sz="3300" dirty="0"/>
          </a:p>
        </p:txBody>
      </p:sp>
    </p:spTree>
    <p:extLst>
      <p:ext uri="{BB962C8B-B14F-4D97-AF65-F5344CB8AC3E}">
        <p14:creationId xmlns:p14="http://schemas.microsoft.com/office/powerpoint/2010/main" val="3268495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5240-E930-49AA-9CEE-F0C73F37257A}"/>
              </a:ext>
            </a:extLst>
          </p:cNvPr>
          <p:cNvSpPr>
            <a:spLocks noGrp="1"/>
          </p:cNvSpPr>
          <p:nvPr>
            <p:ph type="title"/>
          </p:nvPr>
        </p:nvSpPr>
        <p:spPr/>
        <p:txBody>
          <a:bodyPr/>
          <a:lstStyle/>
          <a:p>
            <a:r>
              <a:rPr lang="en-US" dirty="0"/>
              <a:t>Rappel : la </a:t>
            </a:r>
            <a:r>
              <a:rPr lang="en-US" dirty="0" err="1"/>
              <a:t>couche</a:t>
            </a:r>
            <a:r>
              <a:rPr lang="en-US" dirty="0"/>
              <a:t> transport</a:t>
            </a:r>
            <a:endParaRPr lang="fr-FR" dirty="0"/>
          </a:p>
        </p:txBody>
      </p:sp>
      <p:pic>
        <p:nvPicPr>
          <p:cNvPr id="4" name="Content Placeholder 6">
            <a:extLst>
              <a:ext uri="{FF2B5EF4-FFF2-40B4-BE49-F238E27FC236}">
                <a16:creationId xmlns:a16="http://schemas.microsoft.com/office/drawing/2014/main" id="{10EC1376-2A30-4604-8580-C4AD0C5E2F89}"/>
              </a:ext>
            </a:extLst>
          </p:cNvPr>
          <p:cNvPicPr>
            <a:picLocks noChangeAspect="1"/>
          </p:cNvPicPr>
          <p:nvPr/>
        </p:nvPicPr>
        <p:blipFill>
          <a:blip r:embed="rId3"/>
          <a:stretch>
            <a:fillRect/>
          </a:stretch>
        </p:blipFill>
        <p:spPr>
          <a:xfrm>
            <a:off x="4100660" y="1980378"/>
            <a:ext cx="6269273" cy="4424904"/>
          </a:xfrm>
          <a:prstGeom prst="rect">
            <a:avLst/>
          </a:prstGeom>
        </p:spPr>
      </p:pic>
      <p:sp>
        <p:nvSpPr>
          <p:cNvPr id="5" name="TextBox 4">
            <a:extLst>
              <a:ext uri="{FF2B5EF4-FFF2-40B4-BE49-F238E27FC236}">
                <a16:creationId xmlns:a16="http://schemas.microsoft.com/office/drawing/2014/main" id="{69964F61-560C-46A6-B219-7340B85513DC}"/>
              </a:ext>
            </a:extLst>
          </p:cNvPr>
          <p:cNvSpPr txBox="1"/>
          <p:nvPr/>
        </p:nvSpPr>
        <p:spPr>
          <a:xfrm>
            <a:off x="433633" y="5288438"/>
            <a:ext cx="2200586" cy="369332"/>
          </a:xfrm>
          <a:prstGeom prst="rect">
            <a:avLst/>
          </a:prstGeom>
          <a:noFill/>
        </p:spPr>
        <p:txBody>
          <a:bodyPr wrap="square" rtlCol="0">
            <a:spAutoFit/>
          </a:bodyPr>
          <a:lstStyle/>
          <a:p>
            <a:r>
              <a:rPr lang="en-US" dirty="0">
                <a:solidFill>
                  <a:schemeClr val="bg1"/>
                </a:solidFill>
                <a:highlight>
                  <a:srgbClr val="00FFFF"/>
                </a:highlight>
              </a:rPr>
              <a:t> </a:t>
            </a:r>
            <a:r>
              <a:rPr lang="en-US" dirty="0" err="1">
                <a:solidFill>
                  <a:schemeClr val="bg1"/>
                </a:solidFill>
                <a:highlight>
                  <a:srgbClr val="00FFFF"/>
                </a:highlight>
              </a:rPr>
              <a:t>trame</a:t>
            </a:r>
            <a:r>
              <a:rPr lang="en-US" dirty="0">
                <a:solidFill>
                  <a:schemeClr val="bg1"/>
                </a:solidFill>
                <a:highlight>
                  <a:srgbClr val="00FFFF"/>
                </a:highlight>
              </a:rPr>
              <a:t> (Ethernet)</a:t>
            </a:r>
            <a:endParaRPr lang="fr-FR" dirty="0">
              <a:solidFill>
                <a:schemeClr val="bg1"/>
              </a:solidFill>
              <a:highlight>
                <a:srgbClr val="00FFFF"/>
              </a:highlight>
            </a:endParaRPr>
          </a:p>
        </p:txBody>
      </p:sp>
      <p:sp>
        <p:nvSpPr>
          <p:cNvPr id="6" name="TextBox 5">
            <a:extLst>
              <a:ext uri="{FF2B5EF4-FFF2-40B4-BE49-F238E27FC236}">
                <a16:creationId xmlns:a16="http://schemas.microsoft.com/office/drawing/2014/main" id="{5FA6A3FC-3544-4CB4-A688-8CD0D4BD8F87}"/>
              </a:ext>
            </a:extLst>
          </p:cNvPr>
          <p:cNvSpPr txBox="1"/>
          <p:nvPr/>
        </p:nvSpPr>
        <p:spPr>
          <a:xfrm>
            <a:off x="957818" y="5753774"/>
            <a:ext cx="1534999" cy="369332"/>
          </a:xfrm>
          <a:prstGeom prst="rect">
            <a:avLst/>
          </a:prstGeom>
          <a:noFill/>
        </p:spPr>
        <p:txBody>
          <a:bodyPr wrap="square" rtlCol="0">
            <a:spAutoFit/>
          </a:bodyPr>
          <a:lstStyle/>
          <a:p>
            <a:r>
              <a:rPr lang="en-US" b="1" dirty="0">
                <a:solidFill>
                  <a:srgbClr val="FF0000"/>
                </a:solidFill>
                <a:highlight>
                  <a:srgbClr val="C0C0C0"/>
                </a:highlight>
              </a:rPr>
              <a:t> bits (0 </a:t>
            </a:r>
            <a:r>
              <a:rPr lang="en-US" b="1" dirty="0" err="1">
                <a:solidFill>
                  <a:srgbClr val="FF0000"/>
                </a:solidFill>
                <a:highlight>
                  <a:srgbClr val="C0C0C0"/>
                </a:highlight>
              </a:rPr>
              <a:t>ou</a:t>
            </a:r>
            <a:r>
              <a:rPr lang="en-US" b="1" dirty="0">
                <a:solidFill>
                  <a:srgbClr val="FF0000"/>
                </a:solidFill>
                <a:highlight>
                  <a:srgbClr val="C0C0C0"/>
                </a:highlight>
              </a:rPr>
              <a:t> 1)</a:t>
            </a:r>
            <a:endParaRPr lang="fr-FR" b="1" dirty="0">
              <a:solidFill>
                <a:srgbClr val="FF0000"/>
              </a:solidFill>
              <a:highlight>
                <a:srgbClr val="C0C0C0"/>
              </a:highlight>
            </a:endParaRPr>
          </a:p>
        </p:txBody>
      </p:sp>
      <p:sp>
        <p:nvSpPr>
          <p:cNvPr id="7" name="TextBox 6">
            <a:extLst>
              <a:ext uri="{FF2B5EF4-FFF2-40B4-BE49-F238E27FC236}">
                <a16:creationId xmlns:a16="http://schemas.microsoft.com/office/drawing/2014/main" id="{D77D08D0-B765-4942-B3C4-DE491C6C3971}"/>
              </a:ext>
            </a:extLst>
          </p:cNvPr>
          <p:cNvSpPr txBox="1"/>
          <p:nvPr/>
        </p:nvSpPr>
        <p:spPr>
          <a:xfrm>
            <a:off x="1038520" y="4871104"/>
            <a:ext cx="2200586" cy="369332"/>
          </a:xfrm>
          <a:prstGeom prst="rect">
            <a:avLst/>
          </a:prstGeom>
          <a:noFill/>
        </p:spPr>
        <p:txBody>
          <a:bodyPr wrap="square" rtlCol="0">
            <a:spAutoFit/>
          </a:bodyPr>
          <a:lstStyle/>
          <a:p>
            <a:r>
              <a:rPr lang="en-US" dirty="0">
                <a:solidFill>
                  <a:schemeClr val="bg1"/>
                </a:solidFill>
                <a:highlight>
                  <a:srgbClr val="FF00FF"/>
                </a:highlight>
              </a:rPr>
              <a:t> </a:t>
            </a:r>
            <a:r>
              <a:rPr lang="en-US" dirty="0" err="1">
                <a:solidFill>
                  <a:schemeClr val="bg1"/>
                </a:solidFill>
                <a:highlight>
                  <a:srgbClr val="FF00FF"/>
                </a:highlight>
              </a:rPr>
              <a:t>paquet</a:t>
            </a:r>
            <a:r>
              <a:rPr lang="en-US" dirty="0">
                <a:solidFill>
                  <a:schemeClr val="bg1"/>
                </a:solidFill>
                <a:highlight>
                  <a:srgbClr val="FF00FF"/>
                </a:highlight>
              </a:rPr>
              <a:t> (IP)</a:t>
            </a:r>
            <a:endParaRPr lang="fr-FR" dirty="0">
              <a:solidFill>
                <a:schemeClr val="bg1"/>
              </a:solidFill>
              <a:highlight>
                <a:srgbClr val="FF00FF"/>
              </a:highlight>
            </a:endParaRPr>
          </a:p>
        </p:txBody>
      </p:sp>
      <p:sp>
        <p:nvSpPr>
          <p:cNvPr id="8" name="TextBox 7">
            <a:extLst>
              <a:ext uri="{FF2B5EF4-FFF2-40B4-BE49-F238E27FC236}">
                <a16:creationId xmlns:a16="http://schemas.microsoft.com/office/drawing/2014/main" id="{43F9A031-58E3-4BA2-905C-116F7102633E}"/>
              </a:ext>
            </a:extLst>
          </p:cNvPr>
          <p:cNvSpPr txBox="1"/>
          <p:nvPr/>
        </p:nvSpPr>
        <p:spPr>
          <a:xfrm>
            <a:off x="1272619" y="4477771"/>
            <a:ext cx="2200586" cy="369332"/>
          </a:xfrm>
          <a:prstGeom prst="rect">
            <a:avLst/>
          </a:prstGeom>
          <a:noFill/>
        </p:spPr>
        <p:txBody>
          <a:bodyPr wrap="square" rtlCol="0">
            <a:spAutoFit/>
          </a:bodyPr>
          <a:lstStyle/>
          <a:p>
            <a:r>
              <a:rPr lang="en-US" dirty="0">
                <a:solidFill>
                  <a:schemeClr val="bg1"/>
                </a:solidFill>
                <a:highlight>
                  <a:srgbClr val="FFFF00"/>
                </a:highlight>
              </a:rPr>
              <a:t> </a:t>
            </a:r>
            <a:r>
              <a:rPr lang="en-US" b="1" dirty="0">
                <a:solidFill>
                  <a:srgbClr val="FF0000"/>
                </a:solidFill>
                <a:highlight>
                  <a:srgbClr val="FFFF00"/>
                </a:highlight>
              </a:rPr>
              <a:t>segment</a:t>
            </a:r>
            <a:r>
              <a:rPr lang="en-US" b="1" dirty="0">
                <a:solidFill>
                  <a:srgbClr val="FF0000"/>
                </a:solidFill>
                <a:highlight>
                  <a:srgbClr val="00FFFF"/>
                </a:highlight>
              </a:rPr>
              <a:t> </a:t>
            </a:r>
            <a:endParaRPr lang="fr-FR" b="1" dirty="0">
              <a:solidFill>
                <a:srgbClr val="FF0000"/>
              </a:solidFill>
              <a:highlight>
                <a:srgbClr val="00FFFF"/>
              </a:highlight>
            </a:endParaRPr>
          </a:p>
        </p:txBody>
      </p:sp>
      <p:sp>
        <p:nvSpPr>
          <p:cNvPr id="9" name="Arrow: Left-Right 8">
            <a:extLst>
              <a:ext uri="{FF2B5EF4-FFF2-40B4-BE49-F238E27FC236}">
                <a16:creationId xmlns:a16="http://schemas.microsoft.com/office/drawing/2014/main" id="{4DC6A738-0FB9-4696-8A0B-7E2DB8F069DE}"/>
              </a:ext>
            </a:extLst>
          </p:cNvPr>
          <p:cNvSpPr/>
          <p:nvPr/>
        </p:nvSpPr>
        <p:spPr>
          <a:xfrm>
            <a:off x="2592048" y="4538989"/>
            <a:ext cx="1294115" cy="246896"/>
          </a:xfrm>
          <a:prstGeom prst="lef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10" name="Arrow: Left-Right 9">
            <a:extLst>
              <a:ext uri="{FF2B5EF4-FFF2-40B4-BE49-F238E27FC236}">
                <a16:creationId xmlns:a16="http://schemas.microsoft.com/office/drawing/2014/main" id="{AD475D9B-5BF7-4893-93BB-32032D63B0E8}"/>
              </a:ext>
            </a:extLst>
          </p:cNvPr>
          <p:cNvSpPr/>
          <p:nvPr/>
        </p:nvSpPr>
        <p:spPr>
          <a:xfrm>
            <a:off x="2592048" y="4945538"/>
            <a:ext cx="1294115" cy="246896"/>
          </a:xfrm>
          <a:prstGeom prst="lef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11" name="Arrow: Left-Right 10">
            <a:extLst>
              <a:ext uri="{FF2B5EF4-FFF2-40B4-BE49-F238E27FC236}">
                <a16:creationId xmlns:a16="http://schemas.microsoft.com/office/drawing/2014/main" id="{1B0BFC6B-2F36-4361-90B8-42917215CB53}"/>
              </a:ext>
            </a:extLst>
          </p:cNvPr>
          <p:cNvSpPr/>
          <p:nvPr/>
        </p:nvSpPr>
        <p:spPr>
          <a:xfrm>
            <a:off x="2594940" y="5420302"/>
            <a:ext cx="1294115" cy="246896"/>
          </a:xfrm>
          <a:prstGeom prst="lef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12" name="Arrow: Left-Right 11">
            <a:extLst>
              <a:ext uri="{FF2B5EF4-FFF2-40B4-BE49-F238E27FC236}">
                <a16:creationId xmlns:a16="http://schemas.microsoft.com/office/drawing/2014/main" id="{457D6BA1-A41D-4687-AA3F-ADF380A2D05E}"/>
              </a:ext>
            </a:extLst>
          </p:cNvPr>
          <p:cNvSpPr/>
          <p:nvPr/>
        </p:nvSpPr>
        <p:spPr>
          <a:xfrm>
            <a:off x="2592048" y="5847064"/>
            <a:ext cx="1294115" cy="246896"/>
          </a:xfrm>
          <a:prstGeom prst="lef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13" name="TextBox 12">
            <a:extLst>
              <a:ext uri="{FF2B5EF4-FFF2-40B4-BE49-F238E27FC236}">
                <a16:creationId xmlns:a16="http://schemas.microsoft.com/office/drawing/2014/main" id="{23909337-E8CE-47AA-9F92-2C4E902B40A6}"/>
              </a:ext>
            </a:extLst>
          </p:cNvPr>
          <p:cNvSpPr txBox="1"/>
          <p:nvPr/>
        </p:nvSpPr>
        <p:spPr>
          <a:xfrm>
            <a:off x="10572749" y="542947"/>
            <a:ext cx="714375" cy="600164"/>
          </a:xfrm>
          <a:prstGeom prst="rect">
            <a:avLst/>
          </a:prstGeom>
          <a:noFill/>
        </p:spPr>
        <p:txBody>
          <a:bodyPr wrap="square" rtlCol="0">
            <a:spAutoFit/>
          </a:bodyPr>
          <a:lstStyle/>
          <a:p>
            <a:r>
              <a:rPr lang="en-US" sz="3300" dirty="0"/>
              <a:t>3</a:t>
            </a:r>
            <a:endParaRPr lang="fr-FR" sz="3300" dirty="0"/>
          </a:p>
        </p:txBody>
      </p:sp>
    </p:spTree>
    <p:extLst>
      <p:ext uri="{BB962C8B-B14F-4D97-AF65-F5344CB8AC3E}">
        <p14:creationId xmlns:p14="http://schemas.microsoft.com/office/powerpoint/2010/main" val="2519122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6C496-C026-40BB-BC39-FA2B9F9D41B3}"/>
              </a:ext>
            </a:extLst>
          </p:cNvPr>
          <p:cNvSpPr>
            <a:spLocks noGrp="1"/>
          </p:cNvSpPr>
          <p:nvPr>
            <p:ph type="title"/>
          </p:nvPr>
        </p:nvSpPr>
        <p:spPr/>
        <p:txBody>
          <a:bodyPr/>
          <a:lstStyle/>
          <a:p>
            <a:r>
              <a:rPr lang="en-US" dirty="0"/>
              <a:t>DHCP </a:t>
            </a:r>
            <a:r>
              <a:rPr lang="en-US" sz="3200" dirty="0"/>
              <a:t>(Dynamic host configuration protocol)</a:t>
            </a:r>
            <a:endParaRPr lang="fr-FR" sz="3200" dirty="0"/>
          </a:p>
        </p:txBody>
      </p:sp>
      <p:sp>
        <p:nvSpPr>
          <p:cNvPr id="3" name="Content Placeholder 2">
            <a:extLst>
              <a:ext uri="{FF2B5EF4-FFF2-40B4-BE49-F238E27FC236}">
                <a16:creationId xmlns:a16="http://schemas.microsoft.com/office/drawing/2014/main" id="{2C42E08A-DC59-4938-8380-C058C08B72C1}"/>
              </a:ext>
            </a:extLst>
          </p:cNvPr>
          <p:cNvSpPr>
            <a:spLocks noGrp="1"/>
          </p:cNvSpPr>
          <p:nvPr>
            <p:ph idx="1"/>
          </p:nvPr>
        </p:nvSpPr>
        <p:spPr/>
        <p:txBody>
          <a:bodyPr/>
          <a:lstStyle/>
          <a:p>
            <a:r>
              <a:rPr lang="en-US" dirty="0"/>
              <a:t>Un </a:t>
            </a:r>
            <a:r>
              <a:rPr lang="en-US" dirty="0" err="1"/>
              <a:t>serveur</a:t>
            </a:r>
            <a:r>
              <a:rPr lang="en-US" dirty="0"/>
              <a:t> DHCP </a:t>
            </a:r>
            <a:r>
              <a:rPr lang="en-US" dirty="0" err="1"/>
              <a:t>distribue</a:t>
            </a:r>
            <a:r>
              <a:rPr lang="en-US" dirty="0"/>
              <a:t> </a:t>
            </a:r>
            <a:r>
              <a:rPr lang="en-US" dirty="0" err="1"/>
              <a:t>automatiquement</a:t>
            </a:r>
            <a:r>
              <a:rPr lang="en-US" dirty="0"/>
              <a:t> la configuration IP :</a:t>
            </a:r>
          </a:p>
          <a:p>
            <a:pPr lvl="1"/>
            <a:r>
              <a:rPr lang="en-US" dirty="0" err="1"/>
              <a:t>Adresse</a:t>
            </a:r>
            <a:r>
              <a:rPr lang="en-US" dirty="0"/>
              <a:t> IP + masque </a:t>
            </a:r>
            <a:r>
              <a:rPr lang="en-US" dirty="0" err="1"/>
              <a:t>réseau</a:t>
            </a:r>
            <a:endParaRPr lang="en-US" dirty="0"/>
          </a:p>
          <a:p>
            <a:pPr lvl="1"/>
            <a:r>
              <a:rPr lang="en-US" dirty="0"/>
              <a:t>Une </a:t>
            </a:r>
            <a:r>
              <a:rPr lang="en-US" dirty="0" err="1"/>
              <a:t>passerelle</a:t>
            </a:r>
            <a:r>
              <a:rPr lang="en-US" dirty="0"/>
              <a:t> par </a:t>
            </a:r>
            <a:r>
              <a:rPr lang="en-US" dirty="0" err="1"/>
              <a:t>défaut</a:t>
            </a:r>
            <a:r>
              <a:rPr lang="en-US" dirty="0"/>
              <a:t> pour le </a:t>
            </a:r>
            <a:r>
              <a:rPr lang="en-US" dirty="0" err="1"/>
              <a:t>routage</a:t>
            </a:r>
            <a:endParaRPr lang="en-US" dirty="0"/>
          </a:p>
          <a:p>
            <a:pPr lvl="1"/>
            <a:r>
              <a:rPr lang="en-US" dirty="0" err="1"/>
              <a:t>Mise</a:t>
            </a:r>
            <a:r>
              <a:rPr lang="en-US" dirty="0"/>
              <a:t> à jour du </a:t>
            </a:r>
            <a:r>
              <a:rPr lang="en-US" dirty="0" err="1"/>
              <a:t>serveur</a:t>
            </a:r>
            <a:r>
              <a:rPr lang="en-US" dirty="0"/>
              <a:t> DNS</a:t>
            </a:r>
          </a:p>
          <a:p>
            <a:endParaRPr lang="en-US" dirty="0"/>
          </a:p>
          <a:p>
            <a:r>
              <a:rPr lang="en-US" dirty="0" err="1"/>
              <a:t>C'est</a:t>
            </a:r>
            <a:r>
              <a:rPr lang="en-US" dirty="0"/>
              <a:t> </a:t>
            </a:r>
            <a:r>
              <a:rPr lang="en-US" dirty="0" err="1"/>
              <a:t>l'ISP</a:t>
            </a:r>
            <a:r>
              <a:rPr lang="en-US" dirty="0"/>
              <a:t> qui </a:t>
            </a:r>
            <a:r>
              <a:rPr lang="en-US" dirty="0" err="1"/>
              <a:t>s'en</a:t>
            </a:r>
            <a:r>
              <a:rPr lang="en-US" dirty="0"/>
              <a:t> </a:t>
            </a:r>
            <a:r>
              <a:rPr lang="en-US" dirty="0" err="1"/>
              <a:t>occupe</a:t>
            </a:r>
            <a:endParaRPr lang="en-US" dirty="0"/>
          </a:p>
          <a:p>
            <a:pPr lvl="1"/>
            <a:r>
              <a:rPr lang="en-US" dirty="0" err="1"/>
              <a:t>Ceci</a:t>
            </a:r>
            <a:r>
              <a:rPr lang="en-US" dirty="0"/>
              <a:t> </a:t>
            </a:r>
            <a:r>
              <a:rPr lang="en-US" dirty="0" err="1"/>
              <a:t>marche</a:t>
            </a:r>
            <a:r>
              <a:rPr lang="en-US" dirty="0"/>
              <a:t> </a:t>
            </a:r>
            <a:r>
              <a:rPr lang="en-US" dirty="0" err="1"/>
              <a:t>dans</a:t>
            </a:r>
            <a:r>
              <a:rPr lang="en-US" dirty="0"/>
              <a:t> tout </a:t>
            </a:r>
            <a:r>
              <a:rPr lang="en-US" dirty="0" err="1"/>
              <a:t>réseau</a:t>
            </a:r>
            <a:r>
              <a:rPr lang="en-US" dirty="0"/>
              <a:t> locale </a:t>
            </a:r>
          </a:p>
          <a:p>
            <a:pPr lvl="1"/>
            <a:r>
              <a:rPr lang="en-US" dirty="0"/>
              <a:t>Gestion </a:t>
            </a:r>
            <a:r>
              <a:rPr lang="en-US" dirty="0" err="1"/>
              <a:t>centralisée</a:t>
            </a:r>
            <a:r>
              <a:rPr lang="en-US" dirty="0"/>
              <a:t> du </a:t>
            </a:r>
            <a:r>
              <a:rPr lang="en-US" dirty="0" err="1"/>
              <a:t>réseau</a:t>
            </a:r>
            <a:endParaRPr lang="en-US" dirty="0"/>
          </a:p>
          <a:p>
            <a:endParaRPr lang="en-US" dirty="0"/>
          </a:p>
          <a:p>
            <a:r>
              <a:rPr lang="en-US" dirty="0"/>
              <a:t>4</a:t>
            </a:r>
            <a:r>
              <a:rPr lang="fr-FR" dirty="0"/>
              <a:t> étapes </a:t>
            </a:r>
          </a:p>
        </p:txBody>
      </p:sp>
      <p:pic>
        <p:nvPicPr>
          <p:cNvPr id="8" name="Picture 7">
            <a:extLst>
              <a:ext uri="{FF2B5EF4-FFF2-40B4-BE49-F238E27FC236}">
                <a16:creationId xmlns:a16="http://schemas.microsoft.com/office/drawing/2014/main" id="{D40B1206-4DEA-49EC-B3DC-49A6FE550183}"/>
              </a:ext>
            </a:extLst>
          </p:cNvPr>
          <p:cNvPicPr>
            <a:picLocks noChangeAspect="1"/>
          </p:cNvPicPr>
          <p:nvPr/>
        </p:nvPicPr>
        <p:blipFill>
          <a:blip r:embed="rId3"/>
          <a:stretch>
            <a:fillRect/>
          </a:stretch>
        </p:blipFill>
        <p:spPr>
          <a:xfrm>
            <a:off x="6871954" y="3257354"/>
            <a:ext cx="4763165" cy="2800741"/>
          </a:xfrm>
          <a:prstGeom prst="rect">
            <a:avLst/>
          </a:prstGeom>
        </p:spPr>
      </p:pic>
      <p:sp>
        <p:nvSpPr>
          <p:cNvPr id="6" name="TextBox 5">
            <a:extLst>
              <a:ext uri="{FF2B5EF4-FFF2-40B4-BE49-F238E27FC236}">
                <a16:creationId xmlns:a16="http://schemas.microsoft.com/office/drawing/2014/main" id="{40226BF6-39C0-4BF4-922D-857C89415E51}"/>
              </a:ext>
            </a:extLst>
          </p:cNvPr>
          <p:cNvSpPr txBox="1"/>
          <p:nvPr/>
        </p:nvSpPr>
        <p:spPr>
          <a:xfrm>
            <a:off x="10431663" y="485773"/>
            <a:ext cx="714375" cy="600164"/>
          </a:xfrm>
          <a:prstGeom prst="rect">
            <a:avLst/>
          </a:prstGeom>
          <a:noFill/>
        </p:spPr>
        <p:txBody>
          <a:bodyPr wrap="square" rtlCol="0">
            <a:spAutoFit/>
          </a:bodyPr>
          <a:lstStyle/>
          <a:p>
            <a:r>
              <a:rPr lang="en-US" sz="3300" dirty="0"/>
              <a:t>29</a:t>
            </a:r>
            <a:endParaRPr lang="fr-FR" sz="3300" dirty="0"/>
          </a:p>
        </p:txBody>
      </p:sp>
    </p:spTree>
    <p:extLst>
      <p:ext uri="{BB962C8B-B14F-4D97-AF65-F5344CB8AC3E}">
        <p14:creationId xmlns:p14="http://schemas.microsoft.com/office/powerpoint/2010/main" val="2481249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F7E66-2183-4E15-8CDE-1A67EF305C9D}"/>
              </a:ext>
            </a:extLst>
          </p:cNvPr>
          <p:cNvSpPr>
            <a:spLocks noGrp="1"/>
          </p:cNvSpPr>
          <p:nvPr>
            <p:ph type="title"/>
          </p:nvPr>
        </p:nvSpPr>
        <p:spPr/>
        <p:txBody>
          <a:bodyPr/>
          <a:lstStyle/>
          <a:p>
            <a:r>
              <a:rPr lang="en-US" dirty="0" err="1"/>
              <a:t>Etape</a:t>
            </a:r>
            <a:r>
              <a:rPr lang="en-US" dirty="0"/>
              <a:t> 1 : Discover</a:t>
            </a:r>
            <a:endParaRPr lang="fr-FR" dirty="0"/>
          </a:p>
        </p:txBody>
      </p:sp>
      <p:sp>
        <p:nvSpPr>
          <p:cNvPr id="3" name="Content Placeholder 2">
            <a:extLst>
              <a:ext uri="{FF2B5EF4-FFF2-40B4-BE49-F238E27FC236}">
                <a16:creationId xmlns:a16="http://schemas.microsoft.com/office/drawing/2014/main" id="{F0E526E4-F54E-4B36-B5D5-9C19A022DCDC}"/>
              </a:ext>
            </a:extLst>
          </p:cNvPr>
          <p:cNvSpPr>
            <a:spLocks noGrp="1"/>
          </p:cNvSpPr>
          <p:nvPr>
            <p:ph idx="1"/>
          </p:nvPr>
        </p:nvSpPr>
        <p:spPr/>
        <p:txBody>
          <a:bodyPr/>
          <a:lstStyle/>
          <a:p>
            <a:r>
              <a:rPr lang="en-US" dirty="0"/>
              <a:t>Le nouveau </a:t>
            </a:r>
            <a:r>
              <a:rPr lang="en-US" dirty="0" err="1"/>
              <a:t>ordinateur</a:t>
            </a:r>
            <a:r>
              <a:rPr lang="en-US" dirty="0"/>
              <a:t> </a:t>
            </a:r>
            <a:r>
              <a:rPr lang="en-US" dirty="0" err="1"/>
              <a:t>veut</a:t>
            </a:r>
            <a:r>
              <a:rPr lang="en-US" dirty="0"/>
              <a:t> </a:t>
            </a:r>
            <a:r>
              <a:rPr lang="en-US" dirty="0" err="1"/>
              <a:t>recevoir</a:t>
            </a:r>
            <a:r>
              <a:rPr lang="en-US" dirty="0"/>
              <a:t> </a:t>
            </a:r>
            <a:r>
              <a:rPr lang="en-US" dirty="0" err="1"/>
              <a:t>une</a:t>
            </a:r>
            <a:r>
              <a:rPr lang="en-US" dirty="0"/>
              <a:t> </a:t>
            </a:r>
            <a:r>
              <a:rPr lang="en-US" dirty="0" err="1"/>
              <a:t>adresse</a:t>
            </a:r>
            <a:r>
              <a:rPr lang="en-US" dirty="0"/>
              <a:t> IP</a:t>
            </a:r>
          </a:p>
          <a:p>
            <a:pPr lvl="1"/>
            <a:r>
              <a:rPr lang="en-US" dirty="0"/>
              <a:t>Il ne </a:t>
            </a:r>
            <a:r>
              <a:rPr lang="en-US" dirty="0" err="1"/>
              <a:t>connaît</a:t>
            </a:r>
            <a:r>
              <a:rPr lang="en-US" dirty="0"/>
              <a:t> pas son </a:t>
            </a:r>
            <a:r>
              <a:rPr lang="en-US" dirty="0" err="1"/>
              <a:t>adresse</a:t>
            </a:r>
            <a:r>
              <a:rPr lang="en-US" dirty="0"/>
              <a:t> IP</a:t>
            </a:r>
          </a:p>
          <a:p>
            <a:pPr lvl="1"/>
            <a:r>
              <a:rPr lang="en-US" dirty="0"/>
              <a:t>Il fait un broadcast</a:t>
            </a:r>
          </a:p>
          <a:p>
            <a:endParaRPr lang="fr-FR" dirty="0"/>
          </a:p>
        </p:txBody>
      </p:sp>
      <p:pic>
        <p:nvPicPr>
          <p:cNvPr id="6" name="Picture 5">
            <a:extLst>
              <a:ext uri="{FF2B5EF4-FFF2-40B4-BE49-F238E27FC236}">
                <a16:creationId xmlns:a16="http://schemas.microsoft.com/office/drawing/2014/main" id="{22D923E5-F1B3-4009-AB5C-47DD7D4B790B}"/>
              </a:ext>
            </a:extLst>
          </p:cNvPr>
          <p:cNvPicPr>
            <a:picLocks noChangeAspect="1"/>
          </p:cNvPicPr>
          <p:nvPr/>
        </p:nvPicPr>
        <p:blipFill>
          <a:blip r:embed="rId3"/>
          <a:stretch>
            <a:fillRect/>
          </a:stretch>
        </p:blipFill>
        <p:spPr>
          <a:xfrm>
            <a:off x="1711680" y="3662654"/>
            <a:ext cx="9015647" cy="2333751"/>
          </a:xfrm>
          <a:prstGeom prst="rect">
            <a:avLst/>
          </a:prstGeom>
        </p:spPr>
      </p:pic>
      <p:sp>
        <p:nvSpPr>
          <p:cNvPr id="8" name="TextBox 7">
            <a:extLst>
              <a:ext uri="{FF2B5EF4-FFF2-40B4-BE49-F238E27FC236}">
                <a16:creationId xmlns:a16="http://schemas.microsoft.com/office/drawing/2014/main" id="{2A5BA7B7-2973-4964-BC91-32A5C5A65B4E}"/>
              </a:ext>
            </a:extLst>
          </p:cNvPr>
          <p:cNvSpPr txBox="1"/>
          <p:nvPr/>
        </p:nvSpPr>
        <p:spPr>
          <a:xfrm>
            <a:off x="10431663" y="485773"/>
            <a:ext cx="714375" cy="600164"/>
          </a:xfrm>
          <a:prstGeom prst="rect">
            <a:avLst/>
          </a:prstGeom>
          <a:noFill/>
        </p:spPr>
        <p:txBody>
          <a:bodyPr wrap="square" rtlCol="0">
            <a:spAutoFit/>
          </a:bodyPr>
          <a:lstStyle/>
          <a:p>
            <a:r>
              <a:rPr lang="en-US" sz="3300" dirty="0"/>
              <a:t>30</a:t>
            </a:r>
            <a:endParaRPr lang="fr-FR" sz="3300" dirty="0"/>
          </a:p>
        </p:txBody>
      </p:sp>
    </p:spTree>
    <p:extLst>
      <p:ext uri="{BB962C8B-B14F-4D97-AF65-F5344CB8AC3E}">
        <p14:creationId xmlns:p14="http://schemas.microsoft.com/office/powerpoint/2010/main" val="1738001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6D7DF-4A41-4047-BA1C-9B34F3B4FB63}"/>
              </a:ext>
            </a:extLst>
          </p:cNvPr>
          <p:cNvSpPr>
            <a:spLocks noGrp="1"/>
          </p:cNvSpPr>
          <p:nvPr>
            <p:ph type="title"/>
          </p:nvPr>
        </p:nvSpPr>
        <p:spPr/>
        <p:txBody>
          <a:bodyPr/>
          <a:lstStyle/>
          <a:p>
            <a:r>
              <a:rPr lang="en-US" dirty="0" err="1"/>
              <a:t>Etape</a:t>
            </a:r>
            <a:r>
              <a:rPr lang="en-US" dirty="0"/>
              <a:t> 2 : Offer</a:t>
            </a:r>
            <a:endParaRPr lang="fr-FR" dirty="0"/>
          </a:p>
        </p:txBody>
      </p:sp>
      <p:sp>
        <p:nvSpPr>
          <p:cNvPr id="3" name="Content Placeholder 2">
            <a:extLst>
              <a:ext uri="{FF2B5EF4-FFF2-40B4-BE49-F238E27FC236}">
                <a16:creationId xmlns:a16="http://schemas.microsoft.com/office/drawing/2014/main" id="{AB3212E9-133C-418D-AED7-3A57AE170939}"/>
              </a:ext>
            </a:extLst>
          </p:cNvPr>
          <p:cNvSpPr>
            <a:spLocks noGrp="1"/>
          </p:cNvSpPr>
          <p:nvPr>
            <p:ph idx="1"/>
          </p:nvPr>
        </p:nvSpPr>
        <p:spPr/>
        <p:txBody>
          <a:bodyPr/>
          <a:lstStyle/>
          <a:p>
            <a:r>
              <a:rPr lang="en-US" dirty="0"/>
              <a:t>Le </a:t>
            </a:r>
            <a:r>
              <a:rPr lang="en-US" dirty="0" err="1"/>
              <a:t>serveur</a:t>
            </a:r>
            <a:r>
              <a:rPr lang="en-US" dirty="0"/>
              <a:t> DHCP a </a:t>
            </a:r>
            <a:r>
              <a:rPr lang="en-US" dirty="0" err="1"/>
              <a:t>reçu</a:t>
            </a:r>
            <a:r>
              <a:rPr lang="en-US" dirty="0"/>
              <a:t> son message et </a:t>
            </a:r>
            <a:r>
              <a:rPr lang="en-US" dirty="0" err="1"/>
              <a:t>lui</a:t>
            </a:r>
            <a:r>
              <a:rPr lang="en-US" dirty="0"/>
              <a:t> propose </a:t>
            </a:r>
            <a:r>
              <a:rPr lang="en-US" dirty="0" err="1"/>
              <a:t>une</a:t>
            </a:r>
            <a:r>
              <a:rPr lang="en-US" dirty="0"/>
              <a:t> </a:t>
            </a:r>
            <a:r>
              <a:rPr lang="en-US" dirty="0" err="1"/>
              <a:t>adresse</a:t>
            </a:r>
            <a:r>
              <a:rPr lang="en-US" dirty="0"/>
              <a:t> IP</a:t>
            </a:r>
          </a:p>
          <a:p>
            <a:pPr lvl="1"/>
            <a:r>
              <a:rPr lang="en-US" dirty="0" err="1"/>
              <a:t>Cette</a:t>
            </a:r>
            <a:r>
              <a:rPr lang="en-US" dirty="0"/>
              <a:t> </a:t>
            </a:r>
            <a:r>
              <a:rPr lang="en-US" dirty="0" err="1"/>
              <a:t>offerte</a:t>
            </a:r>
            <a:r>
              <a:rPr lang="en-US" dirty="0"/>
              <a:t> </a:t>
            </a:r>
            <a:r>
              <a:rPr lang="en-US" dirty="0" err="1"/>
              <a:t>est</a:t>
            </a:r>
            <a:r>
              <a:rPr lang="en-US" dirty="0"/>
              <a:t> </a:t>
            </a:r>
            <a:r>
              <a:rPr lang="en-US" dirty="0" err="1"/>
              <a:t>limitée</a:t>
            </a:r>
            <a:r>
              <a:rPr lang="en-US" dirty="0"/>
              <a:t> pour un </a:t>
            </a:r>
            <a:r>
              <a:rPr lang="en-US" dirty="0" err="1"/>
              <a:t>nombre</a:t>
            </a:r>
            <a:r>
              <a:rPr lang="en-US" dirty="0"/>
              <a:t> de minutes </a:t>
            </a:r>
            <a:r>
              <a:rPr lang="en-US" dirty="0" err="1"/>
              <a:t>initialement</a:t>
            </a:r>
            <a:r>
              <a:rPr lang="en-US" dirty="0"/>
              <a:t> </a:t>
            </a:r>
          </a:p>
          <a:p>
            <a:endParaRPr lang="en-US" dirty="0"/>
          </a:p>
          <a:p>
            <a:endParaRPr lang="en-US" dirty="0"/>
          </a:p>
          <a:p>
            <a:endParaRPr lang="en-US" dirty="0"/>
          </a:p>
          <a:p>
            <a:endParaRPr lang="fr-FR" dirty="0"/>
          </a:p>
        </p:txBody>
      </p:sp>
      <p:pic>
        <p:nvPicPr>
          <p:cNvPr id="7" name="Picture 6">
            <a:extLst>
              <a:ext uri="{FF2B5EF4-FFF2-40B4-BE49-F238E27FC236}">
                <a16:creationId xmlns:a16="http://schemas.microsoft.com/office/drawing/2014/main" id="{3927EEA0-6DE6-4F0A-83E3-B077788B3509}"/>
              </a:ext>
            </a:extLst>
          </p:cNvPr>
          <p:cNvPicPr>
            <a:picLocks noChangeAspect="1"/>
          </p:cNvPicPr>
          <p:nvPr/>
        </p:nvPicPr>
        <p:blipFill>
          <a:blip r:embed="rId3"/>
          <a:stretch>
            <a:fillRect/>
          </a:stretch>
        </p:blipFill>
        <p:spPr>
          <a:xfrm>
            <a:off x="1547988" y="3014657"/>
            <a:ext cx="8501865" cy="3543305"/>
          </a:xfrm>
          <a:prstGeom prst="rect">
            <a:avLst/>
          </a:prstGeom>
        </p:spPr>
      </p:pic>
      <p:sp>
        <p:nvSpPr>
          <p:cNvPr id="6" name="TextBox 5">
            <a:extLst>
              <a:ext uri="{FF2B5EF4-FFF2-40B4-BE49-F238E27FC236}">
                <a16:creationId xmlns:a16="http://schemas.microsoft.com/office/drawing/2014/main" id="{ACD34A58-5155-43FB-9A35-3AB3D26C7683}"/>
              </a:ext>
            </a:extLst>
          </p:cNvPr>
          <p:cNvSpPr txBox="1"/>
          <p:nvPr/>
        </p:nvSpPr>
        <p:spPr>
          <a:xfrm>
            <a:off x="10431663" y="485773"/>
            <a:ext cx="714375" cy="600164"/>
          </a:xfrm>
          <a:prstGeom prst="rect">
            <a:avLst/>
          </a:prstGeom>
          <a:noFill/>
        </p:spPr>
        <p:txBody>
          <a:bodyPr wrap="square" rtlCol="0">
            <a:spAutoFit/>
          </a:bodyPr>
          <a:lstStyle/>
          <a:p>
            <a:r>
              <a:rPr lang="en-US" sz="3300" dirty="0"/>
              <a:t>31</a:t>
            </a:r>
            <a:endParaRPr lang="fr-FR" sz="3300" dirty="0"/>
          </a:p>
        </p:txBody>
      </p:sp>
    </p:spTree>
    <p:extLst>
      <p:ext uri="{BB962C8B-B14F-4D97-AF65-F5344CB8AC3E}">
        <p14:creationId xmlns:p14="http://schemas.microsoft.com/office/powerpoint/2010/main" val="1226955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F0D9E-E22D-4B11-A8C0-C8168B600361}"/>
              </a:ext>
            </a:extLst>
          </p:cNvPr>
          <p:cNvSpPr>
            <a:spLocks noGrp="1"/>
          </p:cNvSpPr>
          <p:nvPr>
            <p:ph type="title"/>
          </p:nvPr>
        </p:nvSpPr>
        <p:spPr/>
        <p:txBody>
          <a:bodyPr/>
          <a:lstStyle/>
          <a:p>
            <a:r>
              <a:rPr lang="en-US" dirty="0" err="1"/>
              <a:t>Etape</a:t>
            </a:r>
            <a:r>
              <a:rPr lang="en-US" dirty="0"/>
              <a:t> 3 : Request</a:t>
            </a:r>
            <a:endParaRPr lang="fr-FR" dirty="0"/>
          </a:p>
        </p:txBody>
      </p:sp>
      <p:sp>
        <p:nvSpPr>
          <p:cNvPr id="3" name="Content Placeholder 2">
            <a:extLst>
              <a:ext uri="{FF2B5EF4-FFF2-40B4-BE49-F238E27FC236}">
                <a16:creationId xmlns:a16="http://schemas.microsoft.com/office/drawing/2014/main" id="{E70A798D-0107-46B8-BAB5-0656D1F96394}"/>
              </a:ext>
            </a:extLst>
          </p:cNvPr>
          <p:cNvSpPr>
            <a:spLocks noGrp="1"/>
          </p:cNvSpPr>
          <p:nvPr>
            <p:ph idx="1"/>
          </p:nvPr>
        </p:nvSpPr>
        <p:spPr>
          <a:xfrm>
            <a:off x="1103312" y="2052918"/>
            <a:ext cx="9640888" cy="4195481"/>
          </a:xfrm>
        </p:spPr>
        <p:txBody>
          <a:bodyPr/>
          <a:lstStyle/>
          <a:p>
            <a:r>
              <a:rPr lang="en-US" dirty="0"/>
              <a:t>Le </a:t>
            </a:r>
            <a:r>
              <a:rPr lang="en-US" dirty="0" err="1"/>
              <a:t>nouvel</a:t>
            </a:r>
            <a:r>
              <a:rPr lang="en-US" dirty="0"/>
              <a:t> </a:t>
            </a:r>
            <a:r>
              <a:rPr lang="en-US" dirty="0" err="1"/>
              <a:t>ordinateur</a:t>
            </a:r>
            <a:r>
              <a:rPr lang="en-US" dirty="0"/>
              <a:t> </a:t>
            </a:r>
            <a:r>
              <a:rPr lang="en-US" dirty="0" err="1"/>
              <a:t>choisit</a:t>
            </a:r>
            <a:r>
              <a:rPr lang="en-US" dirty="0"/>
              <a:t> de demander </a:t>
            </a:r>
            <a:r>
              <a:rPr lang="en-US" dirty="0" err="1"/>
              <a:t>l'adresse</a:t>
            </a:r>
            <a:r>
              <a:rPr lang="en-US" dirty="0"/>
              <a:t> </a:t>
            </a:r>
            <a:r>
              <a:rPr lang="en-US" dirty="0" err="1"/>
              <a:t>qu'on</a:t>
            </a:r>
            <a:r>
              <a:rPr lang="en-US" dirty="0"/>
              <a:t> </a:t>
            </a:r>
            <a:r>
              <a:rPr lang="en-US" dirty="0" err="1"/>
              <a:t>lui</a:t>
            </a:r>
            <a:r>
              <a:rPr lang="en-US" dirty="0"/>
              <a:t> a </a:t>
            </a:r>
            <a:r>
              <a:rPr lang="en-US" dirty="0" err="1"/>
              <a:t>donné</a:t>
            </a:r>
            <a:endParaRPr lang="en-US" dirty="0"/>
          </a:p>
          <a:p>
            <a:pPr lvl="1"/>
            <a:r>
              <a:rPr lang="en-US" dirty="0" err="1"/>
              <a:t>L'adresse</a:t>
            </a:r>
            <a:r>
              <a:rPr lang="en-US" dirty="0"/>
              <a:t> ne </a:t>
            </a:r>
            <a:r>
              <a:rPr lang="en-US" dirty="0" err="1"/>
              <a:t>va</a:t>
            </a:r>
            <a:r>
              <a:rPr lang="en-US" dirty="0"/>
              <a:t> plus expirer</a:t>
            </a:r>
            <a:endParaRPr lang="fr-FR" dirty="0"/>
          </a:p>
        </p:txBody>
      </p:sp>
      <p:pic>
        <p:nvPicPr>
          <p:cNvPr id="6" name="Picture 5">
            <a:extLst>
              <a:ext uri="{FF2B5EF4-FFF2-40B4-BE49-F238E27FC236}">
                <a16:creationId xmlns:a16="http://schemas.microsoft.com/office/drawing/2014/main" id="{1FEC5D14-2796-408A-B8EC-0DFE46E5BD1E}"/>
              </a:ext>
            </a:extLst>
          </p:cNvPr>
          <p:cNvPicPr>
            <a:picLocks noChangeAspect="1"/>
          </p:cNvPicPr>
          <p:nvPr/>
        </p:nvPicPr>
        <p:blipFill>
          <a:blip r:embed="rId3"/>
          <a:stretch>
            <a:fillRect/>
          </a:stretch>
        </p:blipFill>
        <p:spPr>
          <a:xfrm>
            <a:off x="1558886" y="3043237"/>
            <a:ext cx="9074228" cy="3533774"/>
          </a:xfrm>
          <a:prstGeom prst="rect">
            <a:avLst/>
          </a:prstGeom>
        </p:spPr>
      </p:pic>
      <p:sp>
        <p:nvSpPr>
          <p:cNvPr id="8" name="TextBox 7">
            <a:extLst>
              <a:ext uri="{FF2B5EF4-FFF2-40B4-BE49-F238E27FC236}">
                <a16:creationId xmlns:a16="http://schemas.microsoft.com/office/drawing/2014/main" id="{DD396062-465D-4609-B436-F6B1EC4F1451}"/>
              </a:ext>
            </a:extLst>
          </p:cNvPr>
          <p:cNvSpPr txBox="1"/>
          <p:nvPr/>
        </p:nvSpPr>
        <p:spPr>
          <a:xfrm>
            <a:off x="10431663" y="485773"/>
            <a:ext cx="714375" cy="600164"/>
          </a:xfrm>
          <a:prstGeom prst="rect">
            <a:avLst/>
          </a:prstGeom>
          <a:noFill/>
        </p:spPr>
        <p:txBody>
          <a:bodyPr wrap="square" rtlCol="0">
            <a:spAutoFit/>
          </a:bodyPr>
          <a:lstStyle/>
          <a:p>
            <a:r>
              <a:rPr lang="en-US" sz="3300" dirty="0"/>
              <a:t>32</a:t>
            </a:r>
            <a:endParaRPr lang="fr-FR" sz="3300" dirty="0"/>
          </a:p>
        </p:txBody>
      </p:sp>
    </p:spTree>
    <p:extLst>
      <p:ext uri="{BB962C8B-B14F-4D97-AF65-F5344CB8AC3E}">
        <p14:creationId xmlns:p14="http://schemas.microsoft.com/office/powerpoint/2010/main" val="3373498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AD941-3C50-423A-9C81-AB186C68D126}"/>
              </a:ext>
            </a:extLst>
          </p:cNvPr>
          <p:cNvSpPr>
            <a:spLocks noGrp="1"/>
          </p:cNvSpPr>
          <p:nvPr>
            <p:ph type="title"/>
          </p:nvPr>
        </p:nvSpPr>
        <p:spPr/>
        <p:txBody>
          <a:bodyPr/>
          <a:lstStyle/>
          <a:p>
            <a:r>
              <a:rPr lang="en-US" dirty="0" err="1"/>
              <a:t>Etape</a:t>
            </a:r>
            <a:r>
              <a:rPr lang="en-US" dirty="0"/>
              <a:t> 4 : Acknowledgement</a:t>
            </a:r>
            <a:endParaRPr lang="fr-FR" dirty="0"/>
          </a:p>
        </p:txBody>
      </p:sp>
      <p:sp>
        <p:nvSpPr>
          <p:cNvPr id="3" name="Content Placeholder 2">
            <a:extLst>
              <a:ext uri="{FF2B5EF4-FFF2-40B4-BE49-F238E27FC236}">
                <a16:creationId xmlns:a16="http://schemas.microsoft.com/office/drawing/2014/main" id="{7E19D631-9494-422B-BC11-2A6B5F82BA5B}"/>
              </a:ext>
            </a:extLst>
          </p:cNvPr>
          <p:cNvSpPr>
            <a:spLocks noGrp="1"/>
          </p:cNvSpPr>
          <p:nvPr>
            <p:ph idx="1"/>
          </p:nvPr>
        </p:nvSpPr>
        <p:spPr/>
        <p:txBody>
          <a:bodyPr/>
          <a:lstStyle/>
          <a:p>
            <a:r>
              <a:rPr lang="en-US" dirty="0"/>
              <a:t>Le </a:t>
            </a:r>
            <a:r>
              <a:rPr lang="en-US" dirty="0" err="1"/>
              <a:t>serveur</a:t>
            </a:r>
            <a:r>
              <a:rPr lang="en-US" dirty="0"/>
              <a:t> </a:t>
            </a:r>
            <a:r>
              <a:rPr lang="en-US" dirty="0" err="1"/>
              <a:t>confirme</a:t>
            </a:r>
            <a:r>
              <a:rPr lang="en-US" dirty="0"/>
              <a:t> </a:t>
            </a:r>
            <a:r>
              <a:rPr lang="en-US" dirty="0" err="1"/>
              <a:t>l'allocation</a:t>
            </a:r>
            <a:r>
              <a:rPr lang="en-US" dirty="0"/>
              <a:t> de la nouvelle config. IP</a:t>
            </a:r>
            <a:endParaRPr lang="fr-FR" dirty="0"/>
          </a:p>
        </p:txBody>
      </p:sp>
      <p:pic>
        <p:nvPicPr>
          <p:cNvPr id="6" name="Picture 5">
            <a:extLst>
              <a:ext uri="{FF2B5EF4-FFF2-40B4-BE49-F238E27FC236}">
                <a16:creationId xmlns:a16="http://schemas.microsoft.com/office/drawing/2014/main" id="{B355720D-D682-4689-853F-A3C716F800DA}"/>
              </a:ext>
            </a:extLst>
          </p:cNvPr>
          <p:cNvPicPr>
            <a:picLocks noChangeAspect="1"/>
          </p:cNvPicPr>
          <p:nvPr/>
        </p:nvPicPr>
        <p:blipFill>
          <a:blip r:embed="rId3"/>
          <a:stretch>
            <a:fillRect/>
          </a:stretch>
        </p:blipFill>
        <p:spPr>
          <a:xfrm>
            <a:off x="1317655" y="2914651"/>
            <a:ext cx="9556690" cy="2981474"/>
          </a:xfrm>
          <a:prstGeom prst="rect">
            <a:avLst/>
          </a:prstGeom>
        </p:spPr>
      </p:pic>
      <p:sp>
        <p:nvSpPr>
          <p:cNvPr id="7" name="TextBox 6">
            <a:extLst>
              <a:ext uri="{FF2B5EF4-FFF2-40B4-BE49-F238E27FC236}">
                <a16:creationId xmlns:a16="http://schemas.microsoft.com/office/drawing/2014/main" id="{28D9A75B-7AF5-4257-83AE-1C9B39798D87}"/>
              </a:ext>
            </a:extLst>
          </p:cNvPr>
          <p:cNvSpPr txBox="1"/>
          <p:nvPr/>
        </p:nvSpPr>
        <p:spPr>
          <a:xfrm>
            <a:off x="10451983" y="485773"/>
            <a:ext cx="714375" cy="600164"/>
          </a:xfrm>
          <a:prstGeom prst="rect">
            <a:avLst/>
          </a:prstGeom>
          <a:noFill/>
        </p:spPr>
        <p:txBody>
          <a:bodyPr wrap="square" rtlCol="0">
            <a:spAutoFit/>
          </a:bodyPr>
          <a:lstStyle/>
          <a:p>
            <a:r>
              <a:rPr lang="en-US" sz="3300" dirty="0"/>
              <a:t>33</a:t>
            </a:r>
            <a:endParaRPr lang="fr-FR" sz="3300" dirty="0"/>
          </a:p>
        </p:txBody>
      </p:sp>
    </p:spTree>
    <p:extLst>
      <p:ext uri="{BB962C8B-B14F-4D97-AF65-F5344CB8AC3E}">
        <p14:creationId xmlns:p14="http://schemas.microsoft.com/office/powerpoint/2010/main" val="640736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E6325-D78E-4487-AB3E-E77E0F2CEA7E}"/>
              </a:ext>
            </a:extLst>
          </p:cNvPr>
          <p:cNvSpPr>
            <a:spLocks noGrp="1"/>
          </p:cNvSpPr>
          <p:nvPr>
            <p:ph type="title"/>
          </p:nvPr>
        </p:nvSpPr>
        <p:spPr/>
        <p:txBody>
          <a:bodyPr/>
          <a:lstStyle/>
          <a:p>
            <a:r>
              <a:rPr lang="en-US" dirty="0" err="1"/>
              <a:t>Configurer</a:t>
            </a:r>
            <a:r>
              <a:rPr lang="en-US" dirty="0"/>
              <a:t> un </a:t>
            </a:r>
            <a:r>
              <a:rPr lang="en-US" dirty="0" err="1"/>
              <a:t>serveur</a:t>
            </a:r>
            <a:r>
              <a:rPr lang="en-US" dirty="0"/>
              <a:t> DHCP</a:t>
            </a:r>
            <a:endParaRPr lang="fr-FR" dirty="0"/>
          </a:p>
        </p:txBody>
      </p:sp>
      <p:sp>
        <p:nvSpPr>
          <p:cNvPr id="3" name="Content Placeholder 2">
            <a:extLst>
              <a:ext uri="{FF2B5EF4-FFF2-40B4-BE49-F238E27FC236}">
                <a16:creationId xmlns:a16="http://schemas.microsoft.com/office/drawing/2014/main" id="{FBA97882-6AD4-4DBE-8D5B-5DD5CFC970BD}"/>
              </a:ext>
            </a:extLst>
          </p:cNvPr>
          <p:cNvSpPr>
            <a:spLocks noGrp="1"/>
          </p:cNvSpPr>
          <p:nvPr>
            <p:ph idx="1"/>
          </p:nvPr>
        </p:nvSpPr>
        <p:spPr>
          <a:xfrm>
            <a:off x="1103312" y="2052918"/>
            <a:ext cx="10250488" cy="4195481"/>
          </a:xfrm>
        </p:spPr>
        <p:txBody>
          <a:bodyPr/>
          <a:lstStyle/>
          <a:p>
            <a:r>
              <a:rPr lang="en-US" dirty="0"/>
              <a:t>Installation sous Linux :</a:t>
            </a:r>
          </a:p>
          <a:p>
            <a:pPr lvl="1"/>
            <a:r>
              <a:rPr lang="en-US" dirty="0" err="1"/>
              <a:t>paquet</a:t>
            </a:r>
            <a:r>
              <a:rPr lang="en-US" dirty="0"/>
              <a:t> à installer : </a:t>
            </a:r>
            <a:r>
              <a:rPr lang="en-US" dirty="0" err="1"/>
              <a:t>isc</a:t>
            </a:r>
            <a:r>
              <a:rPr lang="en-US" dirty="0"/>
              <a:t>-</a:t>
            </a:r>
            <a:r>
              <a:rPr lang="en-US" dirty="0" err="1"/>
              <a:t>dhcp</a:t>
            </a:r>
            <a:r>
              <a:rPr lang="en-US" dirty="0"/>
              <a:t>-server</a:t>
            </a:r>
          </a:p>
          <a:p>
            <a:pPr lvl="1"/>
            <a:r>
              <a:rPr lang="en-US" dirty="0"/>
              <a:t>pour </a:t>
            </a:r>
            <a:r>
              <a:rPr lang="en-US" dirty="0" err="1"/>
              <a:t>configurer</a:t>
            </a:r>
            <a:r>
              <a:rPr lang="en-US" dirty="0"/>
              <a:t> le service DHCP il faut modifier le </a:t>
            </a:r>
            <a:r>
              <a:rPr lang="en-US" dirty="0" err="1"/>
              <a:t>fichier</a:t>
            </a:r>
            <a:r>
              <a:rPr lang="en-US" dirty="0"/>
              <a:t> </a:t>
            </a:r>
            <a:r>
              <a:rPr lang="en-US" dirty="0">
                <a:latin typeface="Consolas" panose="020B0609020204030204" pitchFamily="49" charset="0"/>
              </a:rPr>
              <a:t>/</a:t>
            </a:r>
            <a:r>
              <a:rPr lang="en-US" dirty="0" err="1">
                <a:latin typeface="Consolas" panose="020B0609020204030204" pitchFamily="49" charset="0"/>
              </a:rPr>
              <a:t>etc</a:t>
            </a:r>
            <a:r>
              <a:rPr lang="en-US" dirty="0">
                <a:latin typeface="Consolas" panose="020B0609020204030204" pitchFamily="49" charset="0"/>
              </a:rPr>
              <a:t>/</a:t>
            </a:r>
            <a:r>
              <a:rPr lang="en-US" dirty="0" err="1">
                <a:latin typeface="Consolas" panose="020B0609020204030204" pitchFamily="49" charset="0"/>
              </a:rPr>
              <a:t>dhcp</a:t>
            </a:r>
            <a:r>
              <a:rPr lang="en-US" dirty="0">
                <a:latin typeface="Consolas" panose="020B0609020204030204" pitchFamily="49" charset="0"/>
              </a:rPr>
              <a:t>/</a:t>
            </a:r>
            <a:r>
              <a:rPr lang="en-US" dirty="0" err="1">
                <a:latin typeface="Consolas" panose="020B0609020204030204" pitchFamily="49" charset="0"/>
              </a:rPr>
              <a:t>dhcpd.conf</a:t>
            </a:r>
            <a:endParaRPr lang="en-US" dirty="0">
              <a:latin typeface="Consolas" panose="020B0609020204030204" pitchFamily="49" charset="0"/>
            </a:endParaRPr>
          </a:p>
          <a:p>
            <a:endParaRPr lang="fr-FR" dirty="0"/>
          </a:p>
          <a:p>
            <a:r>
              <a:rPr lang="fr-FR" dirty="0"/>
              <a:t>Dans le fichier </a:t>
            </a:r>
            <a:r>
              <a:rPr lang="fr-FR" dirty="0" err="1"/>
              <a:t>dhcpd.conf</a:t>
            </a:r>
            <a:r>
              <a:rPr lang="fr-FR" dirty="0"/>
              <a:t> nous allons indiquer : </a:t>
            </a:r>
          </a:p>
          <a:p>
            <a:pPr lvl="1"/>
            <a:r>
              <a:rPr lang="fr-FR" dirty="0"/>
              <a:t>la plage d'adresses à utiliser</a:t>
            </a:r>
          </a:p>
          <a:p>
            <a:pPr lvl="1"/>
            <a:r>
              <a:rPr lang="fr-FR" dirty="0"/>
              <a:t>la durée de chaque attribution d'adresse</a:t>
            </a:r>
          </a:p>
          <a:p>
            <a:pPr lvl="1"/>
            <a:r>
              <a:rPr lang="fr-FR" dirty="0"/>
              <a:t>les routeurs et les serveurs DNS</a:t>
            </a:r>
          </a:p>
          <a:p>
            <a:pPr lvl="1"/>
            <a:r>
              <a:rPr lang="fr-FR" dirty="0"/>
              <a:t>autres options (par exemple domaine, etc.)</a:t>
            </a:r>
          </a:p>
          <a:p>
            <a:pPr lvl="1"/>
            <a:endParaRPr lang="fr-FR" dirty="0"/>
          </a:p>
          <a:p>
            <a:endParaRPr lang="fr-FR" dirty="0"/>
          </a:p>
        </p:txBody>
      </p:sp>
      <p:sp>
        <p:nvSpPr>
          <p:cNvPr id="4" name="TextBox 3">
            <a:extLst>
              <a:ext uri="{FF2B5EF4-FFF2-40B4-BE49-F238E27FC236}">
                <a16:creationId xmlns:a16="http://schemas.microsoft.com/office/drawing/2014/main" id="{B223B4B5-D8C5-4468-A2BF-984D73C5184D}"/>
              </a:ext>
            </a:extLst>
          </p:cNvPr>
          <p:cNvSpPr txBox="1"/>
          <p:nvPr/>
        </p:nvSpPr>
        <p:spPr>
          <a:xfrm>
            <a:off x="10431663" y="485773"/>
            <a:ext cx="714375" cy="600164"/>
          </a:xfrm>
          <a:prstGeom prst="rect">
            <a:avLst/>
          </a:prstGeom>
          <a:noFill/>
        </p:spPr>
        <p:txBody>
          <a:bodyPr wrap="square" rtlCol="0">
            <a:spAutoFit/>
          </a:bodyPr>
          <a:lstStyle/>
          <a:p>
            <a:r>
              <a:rPr lang="en-US" sz="3300" dirty="0"/>
              <a:t>34</a:t>
            </a:r>
            <a:endParaRPr lang="fr-FR" sz="3300" dirty="0"/>
          </a:p>
        </p:txBody>
      </p:sp>
    </p:spTree>
    <p:extLst>
      <p:ext uri="{BB962C8B-B14F-4D97-AF65-F5344CB8AC3E}">
        <p14:creationId xmlns:p14="http://schemas.microsoft.com/office/powerpoint/2010/main" val="2440705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4AEF-C59A-41B5-8B82-A3F22A4874EB}"/>
              </a:ext>
            </a:extLst>
          </p:cNvPr>
          <p:cNvSpPr>
            <a:spLocks noGrp="1"/>
          </p:cNvSpPr>
          <p:nvPr>
            <p:ph type="title"/>
          </p:nvPr>
        </p:nvSpPr>
        <p:spPr/>
        <p:txBody>
          <a:bodyPr/>
          <a:lstStyle/>
          <a:p>
            <a:r>
              <a:rPr lang="en-US" dirty="0" err="1"/>
              <a:t>Exemple</a:t>
            </a:r>
            <a:r>
              <a:rPr lang="en-US" dirty="0"/>
              <a:t> de configuration</a:t>
            </a:r>
            <a:endParaRPr lang="fr-FR" dirty="0"/>
          </a:p>
        </p:txBody>
      </p:sp>
      <p:pic>
        <p:nvPicPr>
          <p:cNvPr id="5" name="Picture 4">
            <a:extLst>
              <a:ext uri="{FF2B5EF4-FFF2-40B4-BE49-F238E27FC236}">
                <a16:creationId xmlns:a16="http://schemas.microsoft.com/office/drawing/2014/main" id="{B89C9066-2714-43FC-A5AA-EBF44A09752D}"/>
              </a:ext>
            </a:extLst>
          </p:cNvPr>
          <p:cNvPicPr>
            <a:picLocks noChangeAspect="1"/>
          </p:cNvPicPr>
          <p:nvPr/>
        </p:nvPicPr>
        <p:blipFill>
          <a:blip r:embed="rId2"/>
          <a:stretch>
            <a:fillRect/>
          </a:stretch>
        </p:blipFill>
        <p:spPr>
          <a:xfrm>
            <a:off x="4313498" y="2796660"/>
            <a:ext cx="3565003" cy="3174521"/>
          </a:xfrm>
          <a:prstGeom prst="rect">
            <a:avLst/>
          </a:prstGeom>
        </p:spPr>
      </p:pic>
      <p:sp>
        <p:nvSpPr>
          <p:cNvPr id="6" name="TextBox 5">
            <a:extLst>
              <a:ext uri="{FF2B5EF4-FFF2-40B4-BE49-F238E27FC236}">
                <a16:creationId xmlns:a16="http://schemas.microsoft.com/office/drawing/2014/main" id="{9098DF19-B900-455E-AA90-65416B533A44}"/>
              </a:ext>
            </a:extLst>
          </p:cNvPr>
          <p:cNvSpPr txBox="1"/>
          <p:nvPr/>
        </p:nvSpPr>
        <p:spPr>
          <a:xfrm>
            <a:off x="863601" y="2157136"/>
            <a:ext cx="2997200" cy="369332"/>
          </a:xfrm>
          <a:prstGeom prst="rect">
            <a:avLst/>
          </a:prstGeom>
          <a:noFill/>
        </p:spPr>
        <p:txBody>
          <a:bodyPr wrap="square" rtlCol="0">
            <a:spAutoFit/>
          </a:bodyPr>
          <a:lstStyle/>
          <a:p>
            <a:r>
              <a:rPr lang="en-US" dirty="0"/>
              <a:t>subnet = sous-</a:t>
            </a:r>
            <a:r>
              <a:rPr lang="en-US" dirty="0" err="1"/>
              <a:t>réseau</a:t>
            </a:r>
            <a:endParaRPr lang="fr-FR" dirty="0"/>
          </a:p>
        </p:txBody>
      </p:sp>
      <p:cxnSp>
        <p:nvCxnSpPr>
          <p:cNvPr id="8" name="Straight Arrow Connector 7">
            <a:extLst>
              <a:ext uri="{FF2B5EF4-FFF2-40B4-BE49-F238E27FC236}">
                <a16:creationId xmlns:a16="http://schemas.microsoft.com/office/drawing/2014/main" id="{376432D0-2AFA-4F4E-A3A7-6A40E39A7473}"/>
              </a:ext>
            </a:extLst>
          </p:cNvPr>
          <p:cNvCxnSpPr>
            <a:cxnSpLocks/>
          </p:cNvCxnSpPr>
          <p:nvPr/>
        </p:nvCxnSpPr>
        <p:spPr>
          <a:xfrm>
            <a:off x="2143760" y="2526468"/>
            <a:ext cx="2000250" cy="715487"/>
          </a:xfrm>
          <a:prstGeom prst="straightConnector1">
            <a:avLst/>
          </a:prstGeom>
          <a:ln w="15875">
            <a:solidFill>
              <a:srgbClr val="FFFF00"/>
            </a:solidFill>
            <a:tailEnd type="stealth" w="lg"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2FF6D08-C81B-4013-8D5E-3060428D0431}"/>
              </a:ext>
            </a:extLst>
          </p:cNvPr>
          <p:cNvSpPr txBox="1"/>
          <p:nvPr/>
        </p:nvSpPr>
        <p:spPr>
          <a:xfrm>
            <a:off x="487680" y="3031615"/>
            <a:ext cx="2997200" cy="369332"/>
          </a:xfrm>
          <a:prstGeom prst="rect">
            <a:avLst/>
          </a:prstGeom>
          <a:noFill/>
        </p:spPr>
        <p:txBody>
          <a:bodyPr wrap="square" rtlCol="0">
            <a:spAutoFit/>
          </a:bodyPr>
          <a:lstStyle/>
          <a:p>
            <a:r>
              <a:rPr lang="en-US" dirty="0"/>
              <a:t>range = </a:t>
            </a:r>
            <a:r>
              <a:rPr lang="en-US" dirty="0" err="1"/>
              <a:t>plage</a:t>
            </a:r>
            <a:r>
              <a:rPr lang="en-US" dirty="0"/>
              <a:t> </a:t>
            </a:r>
            <a:r>
              <a:rPr lang="en-US" dirty="0" err="1"/>
              <a:t>d'adresses</a:t>
            </a:r>
            <a:endParaRPr lang="fr-FR" dirty="0"/>
          </a:p>
        </p:txBody>
      </p:sp>
      <p:cxnSp>
        <p:nvCxnSpPr>
          <p:cNvPr id="11" name="Straight Arrow Connector 10">
            <a:extLst>
              <a:ext uri="{FF2B5EF4-FFF2-40B4-BE49-F238E27FC236}">
                <a16:creationId xmlns:a16="http://schemas.microsoft.com/office/drawing/2014/main" id="{39B93B42-1726-47EE-8AF6-3C6CDE60CB26}"/>
              </a:ext>
            </a:extLst>
          </p:cNvPr>
          <p:cNvCxnSpPr>
            <a:cxnSpLocks/>
          </p:cNvCxnSpPr>
          <p:nvPr/>
        </p:nvCxnSpPr>
        <p:spPr>
          <a:xfrm>
            <a:off x="2059886" y="3400947"/>
            <a:ext cx="2084124" cy="210341"/>
          </a:xfrm>
          <a:prstGeom prst="straightConnector1">
            <a:avLst/>
          </a:prstGeom>
          <a:ln w="15875">
            <a:solidFill>
              <a:srgbClr val="FFFF00"/>
            </a:solidFill>
            <a:tailEnd type="stealth" w="lg"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84FE42F-5E12-4180-A6D9-4F3DDAC36E43}"/>
              </a:ext>
            </a:extLst>
          </p:cNvPr>
          <p:cNvSpPr txBox="1"/>
          <p:nvPr/>
        </p:nvSpPr>
        <p:spPr>
          <a:xfrm>
            <a:off x="8633514" y="3040263"/>
            <a:ext cx="2997200" cy="369332"/>
          </a:xfrm>
          <a:prstGeom prst="rect">
            <a:avLst/>
          </a:prstGeom>
          <a:noFill/>
        </p:spPr>
        <p:txBody>
          <a:bodyPr wrap="square" rtlCol="0">
            <a:spAutoFit/>
          </a:bodyPr>
          <a:lstStyle/>
          <a:p>
            <a:r>
              <a:rPr lang="en-US" dirty="0"/>
              <a:t>par </a:t>
            </a:r>
            <a:r>
              <a:rPr lang="en-US" dirty="0" err="1"/>
              <a:t>défaut</a:t>
            </a:r>
            <a:r>
              <a:rPr lang="en-US" dirty="0"/>
              <a:t> 21600 s = 6 </a:t>
            </a:r>
            <a:r>
              <a:rPr lang="en-US" dirty="0" err="1"/>
              <a:t>hrs</a:t>
            </a:r>
            <a:endParaRPr lang="fr-FR" dirty="0"/>
          </a:p>
        </p:txBody>
      </p:sp>
      <p:cxnSp>
        <p:nvCxnSpPr>
          <p:cNvPr id="14" name="Straight Arrow Connector 13">
            <a:extLst>
              <a:ext uri="{FF2B5EF4-FFF2-40B4-BE49-F238E27FC236}">
                <a16:creationId xmlns:a16="http://schemas.microsoft.com/office/drawing/2014/main" id="{F3AE427D-1371-4A89-B0D9-1AE5C74805F1}"/>
              </a:ext>
            </a:extLst>
          </p:cNvPr>
          <p:cNvCxnSpPr>
            <a:cxnSpLocks/>
          </p:cNvCxnSpPr>
          <p:nvPr/>
        </p:nvCxnSpPr>
        <p:spPr>
          <a:xfrm flipH="1">
            <a:off x="8047989" y="3400947"/>
            <a:ext cx="2084125" cy="366570"/>
          </a:xfrm>
          <a:prstGeom prst="straightConnector1">
            <a:avLst/>
          </a:prstGeom>
          <a:ln w="15875">
            <a:solidFill>
              <a:srgbClr val="FFFF00"/>
            </a:solidFill>
            <a:tailEnd type="stealth" w="lg"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C185E83-5E4C-43BF-AD1C-34382FF75EFC}"/>
              </a:ext>
            </a:extLst>
          </p:cNvPr>
          <p:cNvSpPr txBox="1"/>
          <p:nvPr/>
        </p:nvSpPr>
        <p:spPr>
          <a:xfrm>
            <a:off x="8707119" y="4199254"/>
            <a:ext cx="2997200" cy="369332"/>
          </a:xfrm>
          <a:prstGeom prst="rect">
            <a:avLst/>
          </a:prstGeom>
          <a:noFill/>
        </p:spPr>
        <p:txBody>
          <a:bodyPr wrap="square" rtlCol="0">
            <a:spAutoFit/>
          </a:bodyPr>
          <a:lstStyle/>
          <a:p>
            <a:r>
              <a:rPr lang="en-US" dirty="0"/>
              <a:t>max 43200 s = 12 </a:t>
            </a:r>
            <a:r>
              <a:rPr lang="en-US" dirty="0" err="1"/>
              <a:t>hrs</a:t>
            </a:r>
            <a:endParaRPr lang="fr-FR" dirty="0"/>
          </a:p>
        </p:txBody>
      </p:sp>
      <p:cxnSp>
        <p:nvCxnSpPr>
          <p:cNvPr id="17" name="Straight Arrow Connector 16">
            <a:extLst>
              <a:ext uri="{FF2B5EF4-FFF2-40B4-BE49-F238E27FC236}">
                <a16:creationId xmlns:a16="http://schemas.microsoft.com/office/drawing/2014/main" id="{36F912C4-7711-4B16-A8F1-9218579B6E64}"/>
              </a:ext>
            </a:extLst>
          </p:cNvPr>
          <p:cNvCxnSpPr>
            <a:cxnSpLocks/>
          </p:cNvCxnSpPr>
          <p:nvPr/>
        </p:nvCxnSpPr>
        <p:spPr>
          <a:xfrm flipH="1" flipV="1">
            <a:off x="8047989" y="3923748"/>
            <a:ext cx="1573531" cy="275507"/>
          </a:xfrm>
          <a:prstGeom prst="straightConnector1">
            <a:avLst/>
          </a:prstGeom>
          <a:ln w="15875">
            <a:solidFill>
              <a:srgbClr val="FFFF00"/>
            </a:solidFill>
            <a:tailEnd type="stealth" w="lg"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0D8D56B-2C4F-427C-96CA-6312EB9DAA90}"/>
              </a:ext>
            </a:extLst>
          </p:cNvPr>
          <p:cNvSpPr txBox="1"/>
          <p:nvPr/>
        </p:nvSpPr>
        <p:spPr>
          <a:xfrm>
            <a:off x="472441" y="3980620"/>
            <a:ext cx="2997200" cy="923330"/>
          </a:xfrm>
          <a:prstGeom prst="rect">
            <a:avLst/>
          </a:prstGeom>
          <a:noFill/>
        </p:spPr>
        <p:txBody>
          <a:bodyPr wrap="square" rtlCol="0">
            <a:spAutoFit/>
          </a:bodyPr>
          <a:lstStyle/>
          <a:p>
            <a:r>
              <a:rPr lang="en-US" dirty="0"/>
              <a:t>options : </a:t>
            </a:r>
            <a:r>
              <a:rPr lang="en-US" dirty="0" err="1"/>
              <a:t>routeurs</a:t>
            </a:r>
            <a:endParaRPr lang="en-US" dirty="0"/>
          </a:p>
          <a:p>
            <a:r>
              <a:rPr lang="en-US" dirty="0"/>
              <a:t>               </a:t>
            </a:r>
            <a:r>
              <a:rPr lang="en-US" dirty="0" err="1"/>
              <a:t>domaine</a:t>
            </a:r>
            <a:endParaRPr lang="en-US" dirty="0"/>
          </a:p>
          <a:p>
            <a:r>
              <a:rPr lang="en-US" dirty="0"/>
              <a:t>               </a:t>
            </a:r>
            <a:r>
              <a:rPr lang="en-US" dirty="0" err="1"/>
              <a:t>serveurs</a:t>
            </a:r>
            <a:r>
              <a:rPr lang="en-US" dirty="0"/>
              <a:t> DNS</a:t>
            </a:r>
            <a:endParaRPr lang="fr-FR" dirty="0"/>
          </a:p>
        </p:txBody>
      </p:sp>
      <p:cxnSp>
        <p:nvCxnSpPr>
          <p:cNvPr id="22" name="Straight Arrow Connector 21">
            <a:extLst>
              <a:ext uri="{FF2B5EF4-FFF2-40B4-BE49-F238E27FC236}">
                <a16:creationId xmlns:a16="http://schemas.microsoft.com/office/drawing/2014/main" id="{3ECEFBDE-EA29-4CDA-9756-26B58EBCE167}"/>
              </a:ext>
            </a:extLst>
          </p:cNvPr>
          <p:cNvCxnSpPr>
            <a:cxnSpLocks/>
          </p:cNvCxnSpPr>
          <p:nvPr/>
        </p:nvCxnSpPr>
        <p:spPr>
          <a:xfrm>
            <a:off x="2699966" y="4383920"/>
            <a:ext cx="1428805" cy="36402"/>
          </a:xfrm>
          <a:prstGeom prst="straightConnector1">
            <a:avLst/>
          </a:prstGeom>
          <a:ln w="15875">
            <a:solidFill>
              <a:srgbClr val="FFFF0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FED778A-742A-4E80-8633-5BEABB5BA153}"/>
              </a:ext>
            </a:extLst>
          </p:cNvPr>
          <p:cNvCxnSpPr>
            <a:cxnSpLocks/>
          </p:cNvCxnSpPr>
          <p:nvPr/>
        </p:nvCxnSpPr>
        <p:spPr>
          <a:xfrm flipV="1">
            <a:off x="2143760" y="5145764"/>
            <a:ext cx="2000250" cy="337859"/>
          </a:xfrm>
          <a:prstGeom prst="straightConnector1">
            <a:avLst/>
          </a:prstGeom>
          <a:ln w="15875">
            <a:solidFill>
              <a:srgbClr val="FFFF00"/>
            </a:solidFill>
            <a:tailEnd type="stealth" w="lg"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671AED7-1D73-48E5-8A18-E2C91F8508B1}"/>
              </a:ext>
            </a:extLst>
          </p:cNvPr>
          <p:cNvSpPr txBox="1"/>
          <p:nvPr/>
        </p:nvSpPr>
        <p:spPr>
          <a:xfrm>
            <a:off x="863601" y="5444726"/>
            <a:ext cx="2997200" cy="369332"/>
          </a:xfrm>
          <a:prstGeom prst="rect">
            <a:avLst/>
          </a:prstGeom>
          <a:noFill/>
        </p:spPr>
        <p:txBody>
          <a:bodyPr wrap="square" rtlCol="0">
            <a:spAutoFit/>
          </a:bodyPr>
          <a:lstStyle/>
          <a:p>
            <a:r>
              <a:rPr lang="en-US" dirty="0"/>
              <a:t>host = machine </a:t>
            </a:r>
            <a:r>
              <a:rPr lang="en-US" dirty="0" err="1"/>
              <a:t>précise</a:t>
            </a:r>
            <a:endParaRPr lang="fr-FR" dirty="0"/>
          </a:p>
        </p:txBody>
      </p:sp>
      <p:cxnSp>
        <p:nvCxnSpPr>
          <p:cNvPr id="28" name="Straight Arrow Connector 27">
            <a:extLst>
              <a:ext uri="{FF2B5EF4-FFF2-40B4-BE49-F238E27FC236}">
                <a16:creationId xmlns:a16="http://schemas.microsoft.com/office/drawing/2014/main" id="{10756435-CF95-4783-BCD2-EE58363CBED7}"/>
              </a:ext>
            </a:extLst>
          </p:cNvPr>
          <p:cNvCxnSpPr>
            <a:cxnSpLocks/>
          </p:cNvCxnSpPr>
          <p:nvPr/>
        </p:nvCxnSpPr>
        <p:spPr>
          <a:xfrm flipH="1" flipV="1">
            <a:off x="7920353" y="5538551"/>
            <a:ext cx="1573531" cy="275507"/>
          </a:xfrm>
          <a:prstGeom prst="straightConnector1">
            <a:avLst/>
          </a:prstGeom>
          <a:ln w="15875">
            <a:solidFill>
              <a:srgbClr val="FFFF00"/>
            </a:solidFill>
            <a:tailEnd type="stealth" w="lg"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E48D306-BB74-4A95-BA19-15EE4537FD67}"/>
              </a:ext>
            </a:extLst>
          </p:cNvPr>
          <p:cNvSpPr txBox="1"/>
          <p:nvPr/>
        </p:nvSpPr>
        <p:spPr>
          <a:xfrm>
            <a:off x="8063228" y="5872119"/>
            <a:ext cx="3718558" cy="646331"/>
          </a:xfrm>
          <a:prstGeom prst="rect">
            <a:avLst/>
          </a:prstGeom>
          <a:noFill/>
        </p:spPr>
        <p:txBody>
          <a:bodyPr wrap="square" rtlCol="0">
            <a:spAutoFit/>
          </a:bodyPr>
          <a:lstStyle/>
          <a:p>
            <a:r>
              <a:rPr lang="en-US" dirty="0"/>
              <a:t>fixed address : la machine aura </a:t>
            </a:r>
            <a:r>
              <a:rPr lang="en-US" dirty="0" err="1"/>
              <a:t>toujours</a:t>
            </a:r>
            <a:r>
              <a:rPr lang="en-US" dirty="0"/>
              <a:t> la </a:t>
            </a:r>
            <a:r>
              <a:rPr lang="en-US" dirty="0" err="1"/>
              <a:t>même</a:t>
            </a:r>
            <a:r>
              <a:rPr lang="en-US" dirty="0"/>
              <a:t> @ IP</a:t>
            </a:r>
            <a:endParaRPr lang="fr-FR" dirty="0"/>
          </a:p>
        </p:txBody>
      </p:sp>
      <p:cxnSp>
        <p:nvCxnSpPr>
          <p:cNvPr id="30" name="Straight Arrow Connector 29">
            <a:extLst>
              <a:ext uri="{FF2B5EF4-FFF2-40B4-BE49-F238E27FC236}">
                <a16:creationId xmlns:a16="http://schemas.microsoft.com/office/drawing/2014/main" id="{597B586E-6F4C-4B8E-AD26-65C844D5C836}"/>
              </a:ext>
            </a:extLst>
          </p:cNvPr>
          <p:cNvCxnSpPr>
            <a:cxnSpLocks/>
          </p:cNvCxnSpPr>
          <p:nvPr/>
        </p:nvCxnSpPr>
        <p:spPr>
          <a:xfrm flipV="1">
            <a:off x="4030289" y="5338446"/>
            <a:ext cx="222250" cy="856838"/>
          </a:xfrm>
          <a:prstGeom prst="straightConnector1">
            <a:avLst/>
          </a:prstGeom>
          <a:ln w="15875">
            <a:solidFill>
              <a:srgbClr val="FFFF00"/>
            </a:solidFill>
            <a:tailEnd type="stealth"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0560BAF-4D41-4E12-B0FD-5E6BE0E8A421}"/>
              </a:ext>
            </a:extLst>
          </p:cNvPr>
          <p:cNvSpPr txBox="1"/>
          <p:nvPr/>
        </p:nvSpPr>
        <p:spPr>
          <a:xfrm>
            <a:off x="2630170" y="6253760"/>
            <a:ext cx="3565003" cy="369332"/>
          </a:xfrm>
          <a:prstGeom prst="rect">
            <a:avLst/>
          </a:prstGeom>
          <a:noFill/>
        </p:spPr>
        <p:txBody>
          <a:bodyPr wrap="square" rtlCol="0">
            <a:spAutoFit/>
          </a:bodyPr>
          <a:lstStyle/>
          <a:p>
            <a:r>
              <a:rPr lang="en-US" dirty="0"/>
              <a:t>hardware ethernet = @ MAC</a:t>
            </a:r>
            <a:endParaRPr lang="fr-FR" dirty="0"/>
          </a:p>
        </p:txBody>
      </p:sp>
      <p:sp>
        <p:nvSpPr>
          <p:cNvPr id="33" name="TextBox 32">
            <a:extLst>
              <a:ext uri="{FF2B5EF4-FFF2-40B4-BE49-F238E27FC236}">
                <a16:creationId xmlns:a16="http://schemas.microsoft.com/office/drawing/2014/main" id="{CDD107C3-2294-41E1-80C1-9AA25FFBEFE5}"/>
              </a:ext>
            </a:extLst>
          </p:cNvPr>
          <p:cNvSpPr txBox="1"/>
          <p:nvPr/>
        </p:nvSpPr>
        <p:spPr>
          <a:xfrm>
            <a:off x="10431663" y="485773"/>
            <a:ext cx="714375" cy="600164"/>
          </a:xfrm>
          <a:prstGeom prst="rect">
            <a:avLst/>
          </a:prstGeom>
          <a:noFill/>
        </p:spPr>
        <p:txBody>
          <a:bodyPr wrap="square" rtlCol="0">
            <a:spAutoFit/>
          </a:bodyPr>
          <a:lstStyle/>
          <a:p>
            <a:r>
              <a:rPr lang="en-US" sz="3300" dirty="0"/>
              <a:t>35</a:t>
            </a:r>
            <a:endParaRPr lang="fr-FR" sz="3300" dirty="0"/>
          </a:p>
        </p:txBody>
      </p:sp>
    </p:spTree>
    <p:extLst>
      <p:ext uri="{BB962C8B-B14F-4D97-AF65-F5344CB8AC3E}">
        <p14:creationId xmlns:p14="http://schemas.microsoft.com/office/powerpoint/2010/main" val="4104287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ADF02-8E5D-4DAC-84CC-FEF1BF041FC3}"/>
              </a:ext>
            </a:extLst>
          </p:cNvPr>
          <p:cNvSpPr>
            <a:spLocks noGrp="1"/>
          </p:cNvSpPr>
          <p:nvPr>
            <p:ph type="title"/>
          </p:nvPr>
        </p:nvSpPr>
        <p:spPr/>
        <p:txBody>
          <a:bodyPr/>
          <a:lstStyle/>
          <a:p>
            <a:r>
              <a:rPr lang="en-US" dirty="0" err="1"/>
              <a:t>Commandes</a:t>
            </a:r>
            <a:r>
              <a:rPr lang="en-US" dirty="0"/>
              <a:t> DHCP</a:t>
            </a:r>
            <a:endParaRPr lang="fr-FR" dirty="0"/>
          </a:p>
        </p:txBody>
      </p:sp>
      <p:sp>
        <p:nvSpPr>
          <p:cNvPr id="3" name="Content Placeholder 2">
            <a:extLst>
              <a:ext uri="{FF2B5EF4-FFF2-40B4-BE49-F238E27FC236}">
                <a16:creationId xmlns:a16="http://schemas.microsoft.com/office/drawing/2014/main" id="{DAAEAAEF-D1F4-4B3B-B477-E7518A7734FE}"/>
              </a:ext>
            </a:extLst>
          </p:cNvPr>
          <p:cNvSpPr>
            <a:spLocks noGrp="1"/>
          </p:cNvSpPr>
          <p:nvPr>
            <p:ph idx="1"/>
          </p:nvPr>
        </p:nvSpPr>
        <p:spPr>
          <a:xfrm>
            <a:off x="1103312" y="2052918"/>
            <a:ext cx="10508117" cy="4195481"/>
          </a:xfrm>
        </p:spPr>
        <p:txBody>
          <a:bodyPr/>
          <a:lstStyle/>
          <a:p>
            <a:endParaRPr lang="en-US" dirty="0"/>
          </a:p>
          <a:p>
            <a:pPr marL="0" indent="0">
              <a:buNone/>
            </a:pPr>
            <a:endParaRPr lang="en-US" dirty="0"/>
          </a:p>
          <a:p>
            <a:r>
              <a:rPr lang="en-US" dirty="0" err="1">
                <a:latin typeface="Consolas" panose="020B0609020204030204" pitchFamily="49" charset="0"/>
              </a:rPr>
              <a:t>dhcpd</a:t>
            </a:r>
            <a:r>
              <a:rPr lang="en-US" dirty="0">
                <a:latin typeface="Consolas" panose="020B0609020204030204" pitchFamily="49" charset="0"/>
              </a:rPr>
              <a:t> -t</a:t>
            </a:r>
            <a:r>
              <a:rPr lang="en-US" dirty="0"/>
              <a:t>  : </a:t>
            </a:r>
            <a:r>
              <a:rPr lang="en-US" dirty="0" err="1"/>
              <a:t>vérifie</a:t>
            </a:r>
            <a:r>
              <a:rPr lang="en-US" dirty="0"/>
              <a:t>, sans lancer, la configuration du </a:t>
            </a:r>
            <a:r>
              <a:rPr lang="en-US" dirty="0" err="1"/>
              <a:t>serveur</a:t>
            </a:r>
            <a:r>
              <a:rPr lang="en-US" dirty="0"/>
              <a:t> DHCP</a:t>
            </a:r>
          </a:p>
          <a:p>
            <a:r>
              <a:rPr lang="en-US" dirty="0" err="1">
                <a:latin typeface="Consolas" panose="020B0609020204030204" pitchFamily="49" charset="0"/>
              </a:rPr>
              <a:t>dhclient</a:t>
            </a:r>
            <a:r>
              <a:rPr lang="en-US" dirty="0">
                <a:latin typeface="Consolas" panose="020B0609020204030204" pitchFamily="49" charset="0"/>
              </a:rPr>
              <a:t> &lt;interface&gt; </a:t>
            </a:r>
            <a:r>
              <a:rPr lang="en-US" dirty="0"/>
              <a:t>: </a:t>
            </a:r>
            <a:r>
              <a:rPr lang="en-US" dirty="0" err="1"/>
              <a:t>donne</a:t>
            </a:r>
            <a:r>
              <a:rPr lang="en-US" dirty="0"/>
              <a:t> </a:t>
            </a:r>
            <a:r>
              <a:rPr lang="en-US" dirty="0" err="1"/>
              <a:t>une</a:t>
            </a:r>
            <a:r>
              <a:rPr lang="en-US" dirty="0"/>
              <a:t> nouvelle </a:t>
            </a:r>
            <a:r>
              <a:rPr lang="en-US" dirty="0" err="1"/>
              <a:t>adresse</a:t>
            </a:r>
            <a:r>
              <a:rPr lang="en-US" dirty="0"/>
              <a:t> pour </a:t>
            </a:r>
            <a:r>
              <a:rPr lang="en-US" dirty="0" err="1"/>
              <a:t>l'interface</a:t>
            </a:r>
            <a:r>
              <a:rPr lang="en-US" dirty="0"/>
              <a:t> </a:t>
            </a:r>
            <a:r>
              <a:rPr lang="en-US" dirty="0" err="1"/>
              <a:t>en</a:t>
            </a:r>
            <a:r>
              <a:rPr lang="en-US" dirty="0"/>
              <a:t> question</a:t>
            </a:r>
          </a:p>
          <a:p>
            <a:r>
              <a:rPr lang="en-US" dirty="0" err="1">
                <a:latin typeface="Consolas" panose="020B0609020204030204" pitchFamily="49" charset="0"/>
              </a:rPr>
              <a:t>dhclient</a:t>
            </a:r>
            <a:r>
              <a:rPr lang="en-US" dirty="0">
                <a:latin typeface="Consolas" panose="020B0609020204030204" pitchFamily="49" charset="0"/>
              </a:rPr>
              <a:t> -r &lt;interface&gt;</a:t>
            </a:r>
            <a:r>
              <a:rPr lang="en-US" dirty="0"/>
              <a:t> : </a:t>
            </a:r>
            <a:r>
              <a:rPr lang="en-US" dirty="0" err="1"/>
              <a:t>renoncer</a:t>
            </a:r>
            <a:r>
              <a:rPr lang="en-US" dirty="0"/>
              <a:t> à </a:t>
            </a:r>
            <a:r>
              <a:rPr lang="en-US" dirty="0" err="1"/>
              <a:t>une</a:t>
            </a:r>
            <a:r>
              <a:rPr lang="en-US" dirty="0"/>
              <a:t> </a:t>
            </a:r>
            <a:r>
              <a:rPr lang="en-US" dirty="0" err="1"/>
              <a:t>adresse</a:t>
            </a:r>
            <a:r>
              <a:rPr lang="en-US" dirty="0"/>
              <a:t> IP</a:t>
            </a:r>
          </a:p>
          <a:p>
            <a:r>
              <a:rPr lang="en-US" dirty="0" err="1">
                <a:latin typeface="Consolas" panose="020B0609020204030204" pitchFamily="49" charset="0"/>
              </a:rPr>
              <a:t>dhclient</a:t>
            </a:r>
            <a:r>
              <a:rPr lang="en-US" dirty="0">
                <a:latin typeface="Consolas" panose="020B0609020204030204" pitchFamily="49" charset="0"/>
              </a:rPr>
              <a:t> -v &lt;interface&gt; </a:t>
            </a:r>
            <a:r>
              <a:rPr lang="en-US" dirty="0"/>
              <a:t>: </a:t>
            </a:r>
            <a:r>
              <a:rPr lang="en-US" dirty="0" err="1"/>
              <a:t>refaire</a:t>
            </a:r>
            <a:r>
              <a:rPr lang="en-US" dirty="0"/>
              <a:t> </a:t>
            </a:r>
            <a:r>
              <a:rPr lang="en-US" dirty="0" err="1"/>
              <a:t>une</a:t>
            </a:r>
            <a:r>
              <a:rPr lang="en-US" dirty="0"/>
              <a:t> </a:t>
            </a:r>
            <a:r>
              <a:rPr lang="en-US" dirty="0" err="1"/>
              <a:t>demande</a:t>
            </a:r>
            <a:endParaRPr lang="fr-FR" dirty="0"/>
          </a:p>
        </p:txBody>
      </p:sp>
      <p:sp>
        <p:nvSpPr>
          <p:cNvPr id="4" name="TextBox 3">
            <a:extLst>
              <a:ext uri="{FF2B5EF4-FFF2-40B4-BE49-F238E27FC236}">
                <a16:creationId xmlns:a16="http://schemas.microsoft.com/office/drawing/2014/main" id="{21DADA6D-4F23-4277-A37D-B657FC0D6405}"/>
              </a:ext>
            </a:extLst>
          </p:cNvPr>
          <p:cNvSpPr txBox="1"/>
          <p:nvPr/>
        </p:nvSpPr>
        <p:spPr>
          <a:xfrm>
            <a:off x="10431663" y="485773"/>
            <a:ext cx="714375" cy="600164"/>
          </a:xfrm>
          <a:prstGeom prst="rect">
            <a:avLst/>
          </a:prstGeom>
          <a:noFill/>
        </p:spPr>
        <p:txBody>
          <a:bodyPr wrap="square" rtlCol="0">
            <a:spAutoFit/>
          </a:bodyPr>
          <a:lstStyle/>
          <a:p>
            <a:r>
              <a:rPr lang="en-US" sz="3300" dirty="0"/>
              <a:t>36</a:t>
            </a:r>
            <a:endParaRPr lang="fr-FR" sz="3300" dirty="0"/>
          </a:p>
        </p:txBody>
      </p:sp>
    </p:spTree>
    <p:extLst>
      <p:ext uri="{BB962C8B-B14F-4D97-AF65-F5344CB8AC3E}">
        <p14:creationId xmlns:p14="http://schemas.microsoft.com/office/powerpoint/2010/main" val="803597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BBCAC5-3C24-49DE-98C2-6C61AF83A32E}"/>
              </a:ext>
            </a:extLst>
          </p:cNvPr>
          <p:cNvSpPr>
            <a:spLocks noGrp="1"/>
          </p:cNvSpPr>
          <p:nvPr>
            <p:ph type="title"/>
          </p:nvPr>
        </p:nvSpPr>
        <p:spPr>
          <a:xfrm>
            <a:off x="1154956" y="2861733"/>
            <a:ext cx="8984724" cy="1915647"/>
          </a:xfrm>
        </p:spPr>
        <p:txBody>
          <a:bodyPr/>
          <a:lstStyle/>
          <a:p>
            <a:r>
              <a:rPr lang="en-US" dirty="0"/>
              <a:t>SMTP(S) : la </a:t>
            </a:r>
            <a:r>
              <a:rPr lang="en-US"/>
              <a:t>messagerie</a:t>
            </a:r>
            <a:endParaRPr lang="fr-FR" dirty="0"/>
          </a:p>
        </p:txBody>
      </p:sp>
      <p:sp>
        <p:nvSpPr>
          <p:cNvPr id="5" name="Text Placeholder 4">
            <a:extLst>
              <a:ext uri="{FF2B5EF4-FFF2-40B4-BE49-F238E27FC236}">
                <a16:creationId xmlns:a16="http://schemas.microsoft.com/office/drawing/2014/main" id="{3EF3E702-CD02-4237-A6DF-1144F01113BC}"/>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590670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28154-0DB2-4717-B39A-2C32C7D88107}"/>
              </a:ext>
            </a:extLst>
          </p:cNvPr>
          <p:cNvSpPr>
            <a:spLocks noGrp="1"/>
          </p:cNvSpPr>
          <p:nvPr>
            <p:ph type="title"/>
          </p:nvPr>
        </p:nvSpPr>
        <p:spPr/>
        <p:txBody>
          <a:bodyPr/>
          <a:lstStyle/>
          <a:p>
            <a:r>
              <a:rPr lang="en-US" dirty="0"/>
              <a:t>Les </a:t>
            </a:r>
            <a:r>
              <a:rPr lang="en-US" dirty="0" err="1"/>
              <a:t>serveurs</a:t>
            </a:r>
            <a:r>
              <a:rPr lang="en-US" dirty="0"/>
              <a:t> mail</a:t>
            </a:r>
            <a:endParaRPr lang="fr-FR" dirty="0"/>
          </a:p>
        </p:txBody>
      </p:sp>
      <p:sp>
        <p:nvSpPr>
          <p:cNvPr id="3" name="Content Placeholder 2">
            <a:extLst>
              <a:ext uri="{FF2B5EF4-FFF2-40B4-BE49-F238E27FC236}">
                <a16:creationId xmlns:a16="http://schemas.microsoft.com/office/drawing/2014/main" id="{E1BD4989-01CA-42A0-84FE-92470DDB446F}"/>
              </a:ext>
            </a:extLst>
          </p:cNvPr>
          <p:cNvSpPr>
            <a:spLocks noGrp="1"/>
          </p:cNvSpPr>
          <p:nvPr>
            <p:ph idx="1"/>
          </p:nvPr>
        </p:nvSpPr>
        <p:spPr>
          <a:xfrm>
            <a:off x="1103312" y="4508222"/>
            <a:ext cx="10293000" cy="1740177"/>
          </a:xfrm>
        </p:spPr>
        <p:txBody>
          <a:bodyPr/>
          <a:lstStyle/>
          <a:p>
            <a:r>
              <a:rPr lang="en-US" dirty="0"/>
              <a:t>Un </a:t>
            </a:r>
            <a:r>
              <a:rPr lang="en-US" dirty="0" err="1"/>
              <a:t>utilisateur</a:t>
            </a:r>
            <a:r>
              <a:rPr lang="en-US" dirty="0"/>
              <a:t> (client mail) </a:t>
            </a:r>
            <a:r>
              <a:rPr lang="en-US" dirty="0" err="1"/>
              <a:t>consulte</a:t>
            </a:r>
            <a:r>
              <a:rPr lang="en-US" dirty="0"/>
              <a:t> </a:t>
            </a:r>
            <a:r>
              <a:rPr lang="en-US" dirty="0" err="1"/>
              <a:t>ses</a:t>
            </a:r>
            <a:r>
              <a:rPr lang="en-US" dirty="0"/>
              <a:t> mails sur un </a:t>
            </a:r>
            <a:r>
              <a:rPr lang="en-US" dirty="0" err="1"/>
              <a:t>serveur</a:t>
            </a:r>
            <a:r>
              <a:rPr lang="en-US" dirty="0"/>
              <a:t> mail</a:t>
            </a:r>
          </a:p>
          <a:p>
            <a:r>
              <a:rPr lang="en-US" dirty="0"/>
              <a:t>Les emails </a:t>
            </a:r>
            <a:r>
              <a:rPr lang="en-US" dirty="0" err="1"/>
              <a:t>écrites</a:t>
            </a:r>
            <a:r>
              <a:rPr lang="en-US" dirty="0"/>
              <a:t> par le client </a:t>
            </a:r>
            <a:r>
              <a:rPr lang="en-US" dirty="0" err="1"/>
              <a:t>sont</a:t>
            </a:r>
            <a:r>
              <a:rPr lang="en-US" dirty="0"/>
              <a:t> </a:t>
            </a:r>
            <a:r>
              <a:rPr lang="en-US" dirty="0" err="1"/>
              <a:t>stockés</a:t>
            </a:r>
            <a:r>
              <a:rPr lang="en-US" dirty="0"/>
              <a:t> par le </a:t>
            </a:r>
            <a:r>
              <a:rPr lang="en-US" dirty="0" err="1"/>
              <a:t>serveur</a:t>
            </a:r>
            <a:r>
              <a:rPr lang="en-US" dirty="0"/>
              <a:t>, et livres à un </a:t>
            </a:r>
            <a:r>
              <a:rPr lang="en-US" dirty="0" err="1"/>
              <a:t>autre</a:t>
            </a:r>
            <a:r>
              <a:rPr lang="en-US" dirty="0"/>
              <a:t> </a:t>
            </a:r>
            <a:r>
              <a:rPr lang="en-US" dirty="0" err="1"/>
              <a:t>serveur</a:t>
            </a:r>
            <a:r>
              <a:rPr lang="en-US" dirty="0"/>
              <a:t> mail </a:t>
            </a:r>
          </a:p>
          <a:p>
            <a:r>
              <a:rPr lang="en-US" dirty="0"/>
              <a:t>Le </a:t>
            </a:r>
            <a:r>
              <a:rPr lang="en-US" dirty="0" err="1"/>
              <a:t>recepteur</a:t>
            </a:r>
            <a:r>
              <a:rPr lang="en-US" dirty="0"/>
              <a:t> </a:t>
            </a:r>
            <a:r>
              <a:rPr lang="en-US" dirty="0" err="1"/>
              <a:t>consulte</a:t>
            </a:r>
            <a:r>
              <a:rPr lang="en-US" dirty="0"/>
              <a:t> son </a:t>
            </a:r>
            <a:r>
              <a:rPr lang="en-US" dirty="0" err="1"/>
              <a:t>propre</a:t>
            </a:r>
            <a:r>
              <a:rPr lang="en-US" dirty="0"/>
              <a:t> </a:t>
            </a:r>
            <a:r>
              <a:rPr lang="en-US" dirty="0" err="1"/>
              <a:t>serveur</a:t>
            </a:r>
            <a:r>
              <a:rPr lang="en-US" dirty="0"/>
              <a:t> pour </a:t>
            </a:r>
            <a:r>
              <a:rPr lang="en-US" dirty="0" err="1"/>
              <a:t>retrouver</a:t>
            </a:r>
            <a:r>
              <a:rPr lang="en-US" dirty="0"/>
              <a:t> </a:t>
            </a:r>
            <a:r>
              <a:rPr lang="en-US" dirty="0" err="1"/>
              <a:t>ses</a:t>
            </a:r>
            <a:r>
              <a:rPr lang="en-US" dirty="0"/>
              <a:t> messages</a:t>
            </a:r>
            <a:endParaRPr lang="fr-FR" dirty="0"/>
          </a:p>
        </p:txBody>
      </p:sp>
      <p:pic>
        <p:nvPicPr>
          <p:cNvPr id="4" name="Picture 3">
            <a:extLst>
              <a:ext uri="{FF2B5EF4-FFF2-40B4-BE49-F238E27FC236}">
                <a16:creationId xmlns:a16="http://schemas.microsoft.com/office/drawing/2014/main" id="{A1F8CF83-3AF8-4A40-9D35-9BDC1D41F40B}"/>
              </a:ext>
            </a:extLst>
          </p:cNvPr>
          <p:cNvPicPr>
            <a:picLocks noChangeAspect="1"/>
          </p:cNvPicPr>
          <p:nvPr/>
        </p:nvPicPr>
        <p:blipFill>
          <a:blip r:embed="rId3"/>
          <a:stretch>
            <a:fillRect/>
          </a:stretch>
        </p:blipFill>
        <p:spPr>
          <a:xfrm>
            <a:off x="966078" y="3428999"/>
            <a:ext cx="1239047" cy="878757"/>
          </a:xfrm>
          <a:prstGeom prst="rect">
            <a:avLst/>
          </a:prstGeom>
        </p:spPr>
      </p:pic>
      <p:pic>
        <p:nvPicPr>
          <p:cNvPr id="5" name="Graphic 4">
            <a:extLst>
              <a:ext uri="{FF2B5EF4-FFF2-40B4-BE49-F238E27FC236}">
                <a16:creationId xmlns:a16="http://schemas.microsoft.com/office/drawing/2014/main" id="{34DB6586-1411-4A3D-B971-D3B94ED52FD0}"/>
              </a:ext>
            </a:extLst>
          </p:cNvPr>
          <p:cNvPicPr>
            <a:picLocks noChangeAspect="1"/>
          </p:cNvPicPr>
          <p:nvPr/>
        </p:nvPicPr>
        <p:blipFill>
          <a:blip r:embed="rId4">
            <a:lum bright="-20000" contrast="40000"/>
            <a:extLst>
              <a:ext uri="{96DAC541-7B7A-43D3-8B79-37D633B846F1}">
                <asvg:svgBlip xmlns:asvg="http://schemas.microsoft.com/office/drawing/2016/SVG/main" r:embed="rId5"/>
              </a:ext>
            </a:extLst>
          </a:blip>
          <a:stretch>
            <a:fillRect/>
          </a:stretch>
        </p:blipFill>
        <p:spPr>
          <a:xfrm>
            <a:off x="3372763" y="1874772"/>
            <a:ext cx="737073" cy="1057699"/>
          </a:xfrm>
          <a:prstGeom prst="rect">
            <a:avLst/>
          </a:prstGeom>
        </p:spPr>
      </p:pic>
      <p:pic>
        <p:nvPicPr>
          <p:cNvPr id="6" name="Graphic 5">
            <a:extLst>
              <a:ext uri="{FF2B5EF4-FFF2-40B4-BE49-F238E27FC236}">
                <a16:creationId xmlns:a16="http://schemas.microsoft.com/office/drawing/2014/main" id="{8740BA21-3CF0-4C8D-AC47-B25D68DF1231}"/>
              </a:ext>
            </a:extLst>
          </p:cNvPr>
          <p:cNvPicPr>
            <a:picLocks noChangeAspect="1"/>
          </p:cNvPicPr>
          <p:nvPr/>
        </p:nvPicPr>
        <p:blipFill>
          <a:blip r:embed="rId4">
            <a:lum bright="-20000" contrast="40000"/>
            <a:extLst>
              <a:ext uri="{96DAC541-7B7A-43D3-8B79-37D633B846F1}">
                <asvg:svgBlip xmlns:asvg="http://schemas.microsoft.com/office/drawing/2016/SVG/main" r:embed="rId5"/>
              </a:ext>
            </a:extLst>
          </a:blip>
          <a:stretch>
            <a:fillRect/>
          </a:stretch>
        </p:blipFill>
        <p:spPr>
          <a:xfrm>
            <a:off x="7207060" y="1874772"/>
            <a:ext cx="737073" cy="1057699"/>
          </a:xfrm>
          <a:prstGeom prst="rect">
            <a:avLst/>
          </a:prstGeom>
          <a:scene3d>
            <a:camera prst="orthographicFront">
              <a:rot lat="0" lon="10799999" rev="0"/>
            </a:camera>
            <a:lightRig rig="threePt" dir="t"/>
          </a:scene3d>
        </p:spPr>
      </p:pic>
      <p:pic>
        <p:nvPicPr>
          <p:cNvPr id="7" name="Picture 6">
            <a:extLst>
              <a:ext uri="{FF2B5EF4-FFF2-40B4-BE49-F238E27FC236}">
                <a16:creationId xmlns:a16="http://schemas.microsoft.com/office/drawing/2014/main" id="{8BBBBB49-3278-4B0D-9CE3-9A39F2790E3A}"/>
              </a:ext>
            </a:extLst>
          </p:cNvPr>
          <p:cNvPicPr>
            <a:picLocks noChangeAspect="1"/>
          </p:cNvPicPr>
          <p:nvPr/>
        </p:nvPicPr>
        <p:blipFill>
          <a:blip r:embed="rId3"/>
          <a:stretch>
            <a:fillRect/>
          </a:stretch>
        </p:blipFill>
        <p:spPr>
          <a:xfrm>
            <a:off x="8817352" y="3429000"/>
            <a:ext cx="1239047" cy="878757"/>
          </a:xfrm>
          <a:prstGeom prst="rect">
            <a:avLst/>
          </a:prstGeom>
          <a:scene3d>
            <a:camera prst="orthographicFront">
              <a:rot lat="0" lon="10799999" rev="0"/>
            </a:camera>
            <a:lightRig rig="threePt" dir="t"/>
          </a:scene3d>
        </p:spPr>
      </p:pic>
      <p:pic>
        <p:nvPicPr>
          <p:cNvPr id="11" name="Picture 10">
            <a:extLst>
              <a:ext uri="{FF2B5EF4-FFF2-40B4-BE49-F238E27FC236}">
                <a16:creationId xmlns:a16="http://schemas.microsoft.com/office/drawing/2014/main" id="{5E28B06E-058F-4602-B79C-ECC9E6127673}"/>
              </a:ext>
            </a:extLst>
          </p:cNvPr>
          <p:cNvPicPr>
            <a:picLocks noChangeAspect="1"/>
          </p:cNvPicPr>
          <p:nvPr/>
        </p:nvPicPr>
        <p:blipFill>
          <a:blip r:embed="rId6"/>
          <a:stretch>
            <a:fillRect/>
          </a:stretch>
        </p:blipFill>
        <p:spPr>
          <a:xfrm>
            <a:off x="2060133" y="3365693"/>
            <a:ext cx="557938" cy="557938"/>
          </a:xfrm>
          <a:prstGeom prst="rect">
            <a:avLst/>
          </a:prstGeom>
        </p:spPr>
      </p:pic>
      <p:pic>
        <p:nvPicPr>
          <p:cNvPr id="12" name="Picture 11">
            <a:extLst>
              <a:ext uri="{FF2B5EF4-FFF2-40B4-BE49-F238E27FC236}">
                <a16:creationId xmlns:a16="http://schemas.microsoft.com/office/drawing/2014/main" id="{09A1C967-AD28-465D-AAD4-BD8ADE9D661B}"/>
              </a:ext>
            </a:extLst>
          </p:cNvPr>
          <p:cNvPicPr>
            <a:picLocks noChangeAspect="1"/>
          </p:cNvPicPr>
          <p:nvPr/>
        </p:nvPicPr>
        <p:blipFill>
          <a:blip r:embed="rId6"/>
          <a:stretch>
            <a:fillRect/>
          </a:stretch>
        </p:blipFill>
        <p:spPr>
          <a:xfrm>
            <a:off x="3093794" y="1914647"/>
            <a:ext cx="557938" cy="557938"/>
          </a:xfrm>
          <a:prstGeom prst="rect">
            <a:avLst/>
          </a:prstGeom>
        </p:spPr>
      </p:pic>
      <p:pic>
        <p:nvPicPr>
          <p:cNvPr id="13" name="Picture 12">
            <a:extLst>
              <a:ext uri="{FF2B5EF4-FFF2-40B4-BE49-F238E27FC236}">
                <a16:creationId xmlns:a16="http://schemas.microsoft.com/office/drawing/2014/main" id="{7C493802-5BEF-4B0C-BE0A-0A90805D9D91}"/>
              </a:ext>
            </a:extLst>
          </p:cNvPr>
          <p:cNvPicPr>
            <a:picLocks noChangeAspect="1"/>
          </p:cNvPicPr>
          <p:nvPr/>
        </p:nvPicPr>
        <p:blipFill>
          <a:blip r:embed="rId6"/>
          <a:stretch>
            <a:fillRect/>
          </a:stretch>
        </p:blipFill>
        <p:spPr>
          <a:xfrm>
            <a:off x="7477552" y="1914647"/>
            <a:ext cx="557938" cy="557938"/>
          </a:xfrm>
          <a:prstGeom prst="rect">
            <a:avLst/>
          </a:prstGeom>
        </p:spPr>
      </p:pic>
      <p:pic>
        <p:nvPicPr>
          <p:cNvPr id="14" name="Picture 13">
            <a:extLst>
              <a:ext uri="{FF2B5EF4-FFF2-40B4-BE49-F238E27FC236}">
                <a16:creationId xmlns:a16="http://schemas.microsoft.com/office/drawing/2014/main" id="{6865EBD5-0F59-4D7B-9A73-FFC1F530366E}"/>
              </a:ext>
            </a:extLst>
          </p:cNvPr>
          <p:cNvPicPr>
            <a:picLocks noChangeAspect="1"/>
          </p:cNvPicPr>
          <p:nvPr/>
        </p:nvPicPr>
        <p:blipFill>
          <a:blip r:embed="rId6"/>
          <a:stretch>
            <a:fillRect/>
          </a:stretch>
        </p:blipFill>
        <p:spPr>
          <a:xfrm>
            <a:off x="8441630" y="3310439"/>
            <a:ext cx="557938" cy="557938"/>
          </a:xfrm>
          <a:prstGeom prst="rect">
            <a:avLst/>
          </a:prstGeom>
        </p:spPr>
      </p:pic>
      <p:sp>
        <p:nvSpPr>
          <p:cNvPr id="15" name="Arrow: Left-Right 14">
            <a:extLst>
              <a:ext uri="{FF2B5EF4-FFF2-40B4-BE49-F238E27FC236}">
                <a16:creationId xmlns:a16="http://schemas.microsoft.com/office/drawing/2014/main" id="{0917563B-084A-4ADD-93F0-824D8A770EC9}"/>
              </a:ext>
            </a:extLst>
          </p:cNvPr>
          <p:cNvSpPr/>
          <p:nvPr/>
        </p:nvSpPr>
        <p:spPr>
          <a:xfrm rot="19474190">
            <a:off x="1939491" y="2814877"/>
            <a:ext cx="1357162" cy="17648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rrow: Left-Right 15">
            <a:extLst>
              <a:ext uri="{FF2B5EF4-FFF2-40B4-BE49-F238E27FC236}">
                <a16:creationId xmlns:a16="http://schemas.microsoft.com/office/drawing/2014/main" id="{814EF8BB-ECE3-4435-840D-5A59E4A2E7BA}"/>
              </a:ext>
            </a:extLst>
          </p:cNvPr>
          <p:cNvSpPr/>
          <p:nvPr/>
        </p:nvSpPr>
        <p:spPr>
          <a:xfrm rot="2176453">
            <a:off x="8002864" y="2782815"/>
            <a:ext cx="1357162" cy="17648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Arrow: Left-Right 16">
            <a:extLst>
              <a:ext uri="{FF2B5EF4-FFF2-40B4-BE49-F238E27FC236}">
                <a16:creationId xmlns:a16="http://schemas.microsoft.com/office/drawing/2014/main" id="{3D7099A1-64C7-4373-A236-5A7411558F5D}"/>
              </a:ext>
            </a:extLst>
          </p:cNvPr>
          <p:cNvSpPr/>
          <p:nvPr/>
        </p:nvSpPr>
        <p:spPr>
          <a:xfrm>
            <a:off x="4182260" y="2214122"/>
            <a:ext cx="2933443" cy="223715"/>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extBox 17">
            <a:extLst>
              <a:ext uri="{FF2B5EF4-FFF2-40B4-BE49-F238E27FC236}">
                <a16:creationId xmlns:a16="http://schemas.microsoft.com/office/drawing/2014/main" id="{C551632E-8F93-419C-8944-2280C2A726FF}"/>
              </a:ext>
            </a:extLst>
          </p:cNvPr>
          <p:cNvSpPr txBox="1"/>
          <p:nvPr/>
        </p:nvSpPr>
        <p:spPr>
          <a:xfrm>
            <a:off x="4535424" y="2398434"/>
            <a:ext cx="2050473" cy="646331"/>
          </a:xfrm>
          <a:prstGeom prst="rect">
            <a:avLst/>
          </a:prstGeom>
          <a:noFill/>
        </p:spPr>
        <p:txBody>
          <a:bodyPr wrap="square" rtlCol="0">
            <a:spAutoFit/>
          </a:bodyPr>
          <a:lstStyle/>
          <a:p>
            <a:pPr algn="ctr"/>
            <a:r>
              <a:rPr lang="en-US" dirty="0" err="1"/>
              <a:t>Protocole</a:t>
            </a:r>
            <a:r>
              <a:rPr lang="en-US" dirty="0"/>
              <a:t> SMTP</a:t>
            </a:r>
          </a:p>
          <a:p>
            <a:pPr algn="ctr"/>
            <a:r>
              <a:rPr lang="en-US" dirty="0"/>
              <a:t>port 25</a:t>
            </a:r>
            <a:endParaRPr lang="fr-FR" dirty="0"/>
          </a:p>
        </p:txBody>
      </p:sp>
      <p:sp>
        <p:nvSpPr>
          <p:cNvPr id="19" name="TextBox 18">
            <a:extLst>
              <a:ext uri="{FF2B5EF4-FFF2-40B4-BE49-F238E27FC236}">
                <a16:creationId xmlns:a16="http://schemas.microsoft.com/office/drawing/2014/main" id="{8C36B7F5-3E00-4615-A1C3-2621BF02E114}"/>
              </a:ext>
            </a:extLst>
          </p:cNvPr>
          <p:cNvSpPr txBox="1"/>
          <p:nvPr/>
        </p:nvSpPr>
        <p:spPr>
          <a:xfrm rot="19459177">
            <a:off x="1352637" y="2265778"/>
            <a:ext cx="2050473" cy="646331"/>
          </a:xfrm>
          <a:prstGeom prst="rect">
            <a:avLst/>
          </a:prstGeom>
          <a:noFill/>
        </p:spPr>
        <p:txBody>
          <a:bodyPr wrap="square" rtlCol="0">
            <a:spAutoFit/>
          </a:bodyPr>
          <a:lstStyle/>
          <a:p>
            <a:pPr algn="ctr"/>
            <a:r>
              <a:rPr lang="en-US" dirty="0" err="1"/>
              <a:t>Protocole</a:t>
            </a:r>
            <a:r>
              <a:rPr lang="en-US" dirty="0"/>
              <a:t> SMTP</a:t>
            </a:r>
          </a:p>
          <a:p>
            <a:pPr algn="ctr"/>
            <a:r>
              <a:rPr lang="en-US" dirty="0"/>
              <a:t>port 587</a:t>
            </a:r>
            <a:endParaRPr lang="fr-FR" dirty="0"/>
          </a:p>
        </p:txBody>
      </p:sp>
      <p:sp>
        <p:nvSpPr>
          <p:cNvPr id="20" name="TextBox 19">
            <a:extLst>
              <a:ext uri="{FF2B5EF4-FFF2-40B4-BE49-F238E27FC236}">
                <a16:creationId xmlns:a16="http://schemas.microsoft.com/office/drawing/2014/main" id="{35D53977-12A6-4ED8-B173-388997856939}"/>
              </a:ext>
            </a:extLst>
          </p:cNvPr>
          <p:cNvSpPr txBox="1"/>
          <p:nvPr/>
        </p:nvSpPr>
        <p:spPr>
          <a:xfrm>
            <a:off x="4535423" y="1893846"/>
            <a:ext cx="2050473" cy="369332"/>
          </a:xfrm>
          <a:prstGeom prst="rect">
            <a:avLst/>
          </a:prstGeom>
          <a:noFill/>
        </p:spPr>
        <p:txBody>
          <a:bodyPr wrap="square" rtlCol="0">
            <a:spAutoFit/>
          </a:bodyPr>
          <a:lstStyle/>
          <a:p>
            <a:pPr algn="ctr"/>
            <a:r>
              <a:rPr lang="en-US" dirty="0"/>
              <a:t>DNS: MX record</a:t>
            </a:r>
            <a:endParaRPr lang="fr-FR" dirty="0"/>
          </a:p>
        </p:txBody>
      </p:sp>
      <p:sp>
        <p:nvSpPr>
          <p:cNvPr id="21" name="TextBox 20">
            <a:extLst>
              <a:ext uri="{FF2B5EF4-FFF2-40B4-BE49-F238E27FC236}">
                <a16:creationId xmlns:a16="http://schemas.microsoft.com/office/drawing/2014/main" id="{4BC65D8C-D93D-4456-8382-9473E6C302BF}"/>
              </a:ext>
            </a:extLst>
          </p:cNvPr>
          <p:cNvSpPr txBox="1"/>
          <p:nvPr/>
        </p:nvSpPr>
        <p:spPr>
          <a:xfrm rot="2348933">
            <a:off x="7830562" y="2499660"/>
            <a:ext cx="2050473" cy="369332"/>
          </a:xfrm>
          <a:prstGeom prst="rect">
            <a:avLst/>
          </a:prstGeom>
          <a:noFill/>
        </p:spPr>
        <p:txBody>
          <a:bodyPr wrap="square" rtlCol="0">
            <a:spAutoFit/>
          </a:bodyPr>
          <a:lstStyle/>
          <a:p>
            <a:pPr algn="ctr"/>
            <a:r>
              <a:rPr lang="en-US" dirty="0"/>
              <a:t>SMTP, LMTP...</a:t>
            </a:r>
            <a:endParaRPr lang="fr-FR" dirty="0"/>
          </a:p>
        </p:txBody>
      </p:sp>
      <p:sp>
        <p:nvSpPr>
          <p:cNvPr id="22" name="TextBox 21">
            <a:extLst>
              <a:ext uri="{FF2B5EF4-FFF2-40B4-BE49-F238E27FC236}">
                <a16:creationId xmlns:a16="http://schemas.microsoft.com/office/drawing/2014/main" id="{0F7539FC-069C-41A6-9505-1C777FF337BC}"/>
              </a:ext>
            </a:extLst>
          </p:cNvPr>
          <p:cNvSpPr txBox="1"/>
          <p:nvPr/>
        </p:nvSpPr>
        <p:spPr>
          <a:xfrm>
            <a:off x="10452202" y="552819"/>
            <a:ext cx="714375" cy="600164"/>
          </a:xfrm>
          <a:prstGeom prst="rect">
            <a:avLst/>
          </a:prstGeom>
          <a:noFill/>
        </p:spPr>
        <p:txBody>
          <a:bodyPr wrap="square" rtlCol="0">
            <a:spAutoFit/>
          </a:bodyPr>
          <a:lstStyle/>
          <a:p>
            <a:r>
              <a:rPr lang="en-US" sz="3300" dirty="0"/>
              <a:t>38</a:t>
            </a:r>
            <a:endParaRPr lang="fr-FR" sz="3300" dirty="0"/>
          </a:p>
        </p:txBody>
      </p:sp>
    </p:spTree>
    <p:extLst>
      <p:ext uri="{BB962C8B-B14F-4D97-AF65-F5344CB8AC3E}">
        <p14:creationId xmlns:p14="http://schemas.microsoft.com/office/powerpoint/2010/main" val="2161172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BBCAC5-3C24-49DE-98C2-6C61AF83A32E}"/>
              </a:ext>
            </a:extLst>
          </p:cNvPr>
          <p:cNvSpPr>
            <a:spLocks noGrp="1"/>
          </p:cNvSpPr>
          <p:nvPr>
            <p:ph type="title"/>
          </p:nvPr>
        </p:nvSpPr>
        <p:spPr>
          <a:xfrm>
            <a:off x="1154956" y="2861733"/>
            <a:ext cx="8984724" cy="1915647"/>
          </a:xfrm>
        </p:spPr>
        <p:txBody>
          <a:bodyPr/>
          <a:lstStyle/>
          <a:p>
            <a:r>
              <a:rPr lang="en-US" dirty="0"/>
              <a:t>La </a:t>
            </a:r>
            <a:r>
              <a:rPr lang="en-US" dirty="0" err="1"/>
              <a:t>couche</a:t>
            </a:r>
            <a:r>
              <a:rPr lang="en-US" dirty="0"/>
              <a:t> 7 (Application) : </a:t>
            </a:r>
            <a:br>
              <a:rPr lang="en-US" dirty="0"/>
            </a:br>
            <a:r>
              <a:rPr lang="en-US" dirty="0"/>
              <a:t>DHCP, DNS, HTTP(S), SMTP(S)</a:t>
            </a:r>
            <a:endParaRPr lang="fr-FR" dirty="0"/>
          </a:p>
        </p:txBody>
      </p:sp>
      <p:sp>
        <p:nvSpPr>
          <p:cNvPr id="5" name="Text Placeholder 4">
            <a:extLst>
              <a:ext uri="{FF2B5EF4-FFF2-40B4-BE49-F238E27FC236}">
                <a16:creationId xmlns:a16="http://schemas.microsoft.com/office/drawing/2014/main" id="{3EF3E702-CD02-4237-A6DF-1144F01113BC}"/>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09743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FCC8E5-C36A-4A88-9DA6-C2AED322AF1C}"/>
              </a:ext>
            </a:extLst>
          </p:cNvPr>
          <p:cNvSpPr>
            <a:spLocks noGrp="1"/>
          </p:cNvSpPr>
          <p:nvPr>
            <p:ph type="title"/>
          </p:nvPr>
        </p:nvSpPr>
        <p:spPr/>
        <p:txBody>
          <a:bodyPr/>
          <a:lstStyle/>
          <a:p>
            <a:r>
              <a:rPr lang="en-US" dirty="0" err="1"/>
              <a:t>Même</a:t>
            </a:r>
            <a:r>
              <a:rPr lang="en-US" dirty="0"/>
              <a:t> </a:t>
            </a:r>
            <a:r>
              <a:rPr lang="en-US" dirty="0" err="1"/>
              <a:t>domaine</a:t>
            </a:r>
            <a:r>
              <a:rPr lang="en-US" dirty="0"/>
              <a:t>, </a:t>
            </a:r>
            <a:r>
              <a:rPr lang="en-US" dirty="0" err="1"/>
              <a:t>autre</a:t>
            </a:r>
            <a:r>
              <a:rPr lang="en-US" dirty="0"/>
              <a:t> </a:t>
            </a:r>
            <a:r>
              <a:rPr lang="en-US" dirty="0" err="1"/>
              <a:t>domaine</a:t>
            </a:r>
            <a:endParaRPr lang="fr-FR" dirty="0"/>
          </a:p>
        </p:txBody>
      </p:sp>
      <p:sp>
        <p:nvSpPr>
          <p:cNvPr id="5" name="Content Placeholder 4">
            <a:extLst>
              <a:ext uri="{FF2B5EF4-FFF2-40B4-BE49-F238E27FC236}">
                <a16:creationId xmlns:a16="http://schemas.microsoft.com/office/drawing/2014/main" id="{1CD9324D-AB4D-460B-909A-CF1A6763AA76}"/>
              </a:ext>
            </a:extLst>
          </p:cNvPr>
          <p:cNvSpPr>
            <a:spLocks noGrp="1"/>
          </p:cNvSpPr>
          <p:nvPr>
            <p:ph idx="1"/>
          </p:nvPr>
        </p:nvSpPr>
        <p:spPr/>
        <p:txBody>
          <a:bodyPr/>
          <a:lstStyle/>
          <a:p>
            <a:r>
              <a:rPr lang="en-US" dirty="0"/>
              <a:t>Les </a:t>
            </a:r>
            <a:r>
              <a:rPr lang="en-US" dirty="0" err="1"/>
              <a:t>adresses</a:t>
            </a:r>
            <a:r>
              <a:rPr lang="en-US" dirty="0"/>
              <a:t> mail </a:t>
            </a:r>
            <a:r>
              <a:rPr lang="en-US" dirty="0" err="1"/>
              <a:t>sont</a:t>
            </a:r>
            <a:r>
              <a:rPr lang="en-US" dirty="0"/>
              <a:t> </a:t>
            </a:r>
            <a:r>
              <a:rPr lang="en-US" dirty="0" err="1"/>
              <a:t>liées</a:t>
            </a:r>
            <a:r>
              <a:rPr lang="en-US" dirty="0"/>
              <a:t> à des </a:t>
            </a:r>
            <a:r>
              <a:rPr lang="en-US" dirty="0" err="1"/>
              <a:t>domaines</a:t>
            </a:r>
            <a:r>
              <a:rPr lang="en-US" dirty="0"/>
              <a:t> : @domaine.fr</a:t>
            </a:r>
          </a:p>
          <a:p>
            <a:endParaRPr lang="fr-FR" dirty="0"/>
          </a:p>
          <a:p>
            <a:r>
              <a:rPr lang="fr-FR" dirty="0"/>
              <a:t>Un mail part d'Alice vers Bob : </a:t>
            </a:r>
          </a:p>
          <a:p>
            <a:pPr lvl="1"/>
            <a:r>
              <a:rPr lang="fr-FR" dirty="0"/>
              <a:t>Dont les adresses sont sur un même domaine</a:t>
            </a:r>
          </a:p>
          <a:p>
            <a:pPr lvl="1"/>
            <a:r>
              <a:rPr lang="fr-FR" dirty="0"/>
              <a:t>Dont les adresses sont sur deux domaines différents</a:t>
            </a:r>
          </a:p>
          <a:p>
            <a:endParaRPr lang="fr-FR" dirty="0"/>
          </a:p>
          <a:p>
            <a:r>
              <a:rPr lang="fr-FR" dirty="0"/>
              <a:t>En fonction du nombre d'utilisateurs, du nombre de </a:t>
            </a:r>
            <a:r>
              <a:rPr lang="fr-FR" dirty="0" err="1"/>
              <a:t>devices</a:t>
            </a:r>
            <a:r>
              <a:rPr lang="fr-FR" dirty="0"/>
              <a:t> qu'ils utilisent et des besoins de sécurité, les protocoles utilisés pour la messagerie peuvent être différents</a:t>
            </a:r>
          </a:p>
        </p:txBody>
      </p:sp>
      <p:sp>
        <p:nvSpPr>
          <p:cNvPr id="7" name="TextBox 6">
            <a:extLst>
              <a:ext uri="{FF2B5EF4-FFF2-40B4-BE49-F238E27FC236}">
                <a16:creationId xmlns:a16="http://schemas.microsoft.com/office/drawing/2014/main" id="{BBE737CF-C88A-4127-A945-07451BC32AFB}"/>
              </a:ext>
            </a:extLst>
          </p:cNvPr>
          <p:cNvSpPr txBox="1"/>
          <p:nvPr/>
        </p:nvSpPr>
        <p:spPr>
          <a:xfrm>
            <a:off x="10452202" y="552819"/>
            <a:ext cx="714375" cy="600164"/>
          </a:xfrm>
          <a:prstGeom prst="rect">
            <a:avLst/>
          </a:prstGeom>
          <a:noFill/>
        </p:spPr>
        <p:txBody>
          <a:bodyPr wrap="square" rtlCol="0">
            <a:spAutoFit/>
          </a:bodyPr>
          <a:lstStyle/>
          <a:p>
            <a:r>
              <a:rPr lang="en-US" sz="3300" dirty="0"/>
              <a:t>39</a:t>
            </a:r>
            <a:endParaRPr lang="fr-FR" sz="3300" dirty="0"/>
          </a:p>
        </p:txBody>
      </p:sp>
    </p:spTree>
    <p:extLst>
      <p:ext uri="{BB962C8B-B14F-4D97-AF65-F5344CB8AC3E}">
        <p14:creationId xmlns:p14="http://schemas.microsoft.com/office/powerpoint/2010/main" val="1274310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1DB61-1BC3-4401-9F71-FD19D0AD4861}"/>
              </a:ext>
            </a:extLst>
          </p:cNvPr>
          <p:cNvSpPr>
            <a:spLocks noGrp="1"/>
          </p:cNvSpPr>
          <p:nvPr>
            <p:ph type="title"/>
          </p:nvPr>
        </p:nvSpPr>
        <p:spPr/>
        <p:txBody>
          <a:bodyPr/>
          <a:lstStyle/>
          <a:p>
            <a:r>
              <a:rPr lang="en-US" dirty="0" err="1"/>
              <a:t>Même</a:t>
            </a:r>
            <a:r>
              <a:rPr lang="en-US" dirty="0"/>
              <a:t> </a:t>
            </a:r>
            <a:r>
              <a:rPr lang="en-US" dirty="0" err="1"/>
              <a:t>domaine</a:t>
            </a:r>
            <a:endParaRPr lang="fr-FR" dirty="0"/>
          </a:p>
        </p:txBody>
      </p:sp>
      <p:pic>
        <p:nvPicPr>
          <p:cNvPr id="4" name="Image3">
            <a:extLst>
              <a:ext uri="{FF2B5EF4-FFF2-40B4-BE49-F238E27FC236}">
                <a16:creationId xmlns:a16="http://schemas.microsoft.com/office/drawing/2014/main" id="{4335543A-6705-4100-8028-11C96844B777}"/>
              </a:ext>
            </a:extLst>
          </p:cNvPr>
          <p:cNvPicPr>
            <a:picLocks noGrp="1"/>
          </p:cNvPicPr>
          <p:nvPr>
            <p:ph idx="1"/>
          </p:nvPr>
        </p:nvPicPr>
        <p:blipFill>
          <a:blip r:embed="rId2">
            <a:lum/>
            <a:alphaModFix/>
          </a:blip>
          <a:srcRect/>
          <a:stretch>
            <a:fillRect/>
          </a:stretch>
        </p:blipFill>
        <p:spPr>
          <a:xfrm>
            <a:off x="741828" y="2440426"/>
            <a:ext cx="5916147" cy="3538537"/>
          </a:xfrm>
          <a:prstGeom prst="rect">
            <a:avLst/>
          </a:prstGeom>
        </p:spPr>
      </p:pic>
      <p:sp>
        <p:nvSpPr>
          <p:cNvPr id="5" name="TextBox 4">
            <a:extLst>
              <a:ext uri="{FF2B5EF4-FFF2-40B4-BE49-F238E27FC236}">
                <a16:creationId xmlns:a16="http://schemas.microsoft.com/office/drawing/2014/main" id="{D01B1B9B-EFF8-4DF6-AAC3-C3A1FDBF25AC}"/>
              </a:ext>
            </a:extLst>
          </p:cNvPr>
          <p:cNvSpPr txBox="1"/>
          <p:nvPr/>
        </p:nvSpPr>
        <p:spPr>
          <a:xfrm>
            <a:off x="2991713" y="6357720"/>
            <a:ext cx="1536848" cy="369332"/>
          </a:xfrm>
          <a:prstGeom prst="rect">
            <a:avLst/>
          </a:prstGeom>
          <a:noFill/>
        </p:spPr>
        <p:txBody>
          <a:bodyPr wrap="square" rtlCol="0">
            <a:spAutoFit/>
          </a:bodyPr>
          <a:lstStyle/>
          <a:p>
            <a:r>
              <a:rPr lang="en-US" b="1" dirty="0">
                <a:solidFill>
                  <a:srgbClr val="FFFF00"/>
                </a:solidFill>
              </a:rPr>
              <a:t>Client (UA)</a:t>
            </a:r>
            <a:endParaRPr lang="fr-FR" b="1" dirty="0">
              <a:solidFill>
                <a:srgbClr val="FFFF00"/>
              </a:solidFill>
            </a:endParaRPr>
          </a:p>
        </p:txBody>
      </p:sp>
      <p:cxnSp>
        <p:nvCxnSpPr>
          <p:cNvPr id="7" name="Straight Arrow Connector 6">
            <a:extLst>
              <a:ext uri="{FF2B5EF4-FFF2-40B4-BE49-F238E27FC236}">
                <a16:creationId xmlns:a16="http://schemas.microsoft.com/office/drawing/2014/main" id="{8B73B03B-249D-4117-A002-3B1DCD3F5875}"/>
              </a:ext>
            </a:extLst>
          </p:cNvPr>
          <p:cNvCxnSpPr>
            <a:cxnSpLocks/>
          </p:cNvCxnSpPr>
          <p:nvPr/>
        </p:nvCxnSpPr>
        <p:spPr>
          <a:xfrm flipH="1" flipV="1">
            <a:off x="1572637" y="6087830"/>
            <a:ext cx="1295105" cy="454556"/>
          </a:xfrm>
          <a:prstGeom prst="straightConnector1">
            <a:avLst/>
          </a:prstGeom>
          <a:ln w="19050">
            <a:solidFill>
              <a:srgbClr val="FFFF0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ABC105B-C846-4DC7-BB8E-2E17CB654553}"/>
              </a:ext>
            </a:extLst>
          </p:cNvPr>
          <p:cNvCxnSpPr>
            <a:cxnSpLocks/>
          </p:cNvCxnSpPr>
          <p:nvPr/>
        </p:nvCxnSpPr>
        <p:spPr>
          <a:xfrm flipV="1">
            <a:off x="4361531" y="6114337"/>
            <a:ext cx="1486199" cy="428049"/>
          </a:xfrm>
          <a:prstGeom prst="straightConnector1">
            <a:avLst/>
          </a:prstGeom>
          <a:ln w="19050">
            <a:solidFill>
              <a:srgbClr val="FFFF00"/>
            </a:solidFill>
            <a:tailEnd type="stealth" w="lg"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6C8E0B5-FF76-40D4-B344-D30E16AE5646}"/>
              </a:ext>
            </a:extLst>
          </p:cNvPr>
          <p:cNvSpPr txBox="1"/>
          <p:nvPr/>
        </p:nvSpPr>
        <p:spPr>
          <a:xfrm>
            <a:off x="5168752" y="1583434"/>
            <a:ext cx="1027578" cy="375602"/>
          </a:xfrm>
          <a:prstGeom prst="rect">
            <a:avLst/>
          </a:prstGeom>
          <a:noFill/>
        </p:spPr>
        <p:txBody>
          <a:bodyPr wrap="square" rtlCol="0">
            <a:spAutoFit/>
          </a:bodyPr>
          <a:lstStyle/>
          <a:p>
            <a:r>
              <a:rPr lang="en-US" b="1" dirty="0" err="1">
                <a:solidFill>
                  <a:srgbClr val="FFFF00"/>
                </a:solidFill>
              </a:rPr>
              <a:t>Serveur</a:t>
            </a:r>
            <a:endParaRPr lang="fr-FR" b="1" dirty="0">
              <a:solidFill>
                <a:srgbClr val="FFFF00"/>
              </a:solidFill>
            </a:endParaRPr>
          </a:p>
        </p:txBody>
      </p:sp>
      <p:cxnSp>
        <p:nvCxnSpPr>
          <p:cNvPr id="12" name="Straight Arrow Connector 11">
            <a:extLst>
              <a:ext uri="{FF2B5EF4-FFF2-40B4-BE49-F238E27FC236}">
                <a16:creationId xmlns:a16="http://schemas.microsoft.com/office/drawing/2014/main" id="{1B4F024B-5954-4F05-9E68-A4D6D7A521C2}"/>
              </a:ext>
            </a:extLst>
          </p:cNvPr>
          <p:cNvCxnSpPr>
            <a:cxnSpLocks/>
          </p:cNvCxnSpPr>
          <p:nvPr/>
        </p:nvCxnSpPr>
        <p:spPr>
          <a:xfrm flipH="1">
            <a:off x="4286250" y="1959036"/>
            <a:ext cx="1395657" cy="372524"/>
          </a:xfrm>
          <a:prstGeom prst="straightConnector1">
            <a:avLst/>
          </a:prstGeom>
          <a:ln w="19050">
            <a:solidFill>
              <a:srgbClr val="FFFF00"/>
            </a:solidFill>
            <a:tailEnd type="stealth" w="lg" len="me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72DC69E8-A059-4106-8F06-91D2281CBE31}"/>
              </a:ext>
            </a:extLst>
          </p:cNvPr>
          <p:cNvSpPr/>
          <p:nvPr/>
        </p:nvSpPr>
        <p:spPr>
          <a:xfrm>
            <a:off x="7183120" y="1986120"/>
            <a:ext cx="487680" cy="4688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0</a:t>
            </a:r>
            <a:endParaRPr lang="fr-FR" b="1" dirty="0"/>
          </a:p>
        </p:txBody>
      </p:sp>
      <p:sp>
        <p:nvSpPr>
          <p:cNvPr id="15" name="TextBox 14">
            <a:extLst>
              <a:ext uri="{FF2B5EF4-FFF2-40B4-BE49-F238E27FC236}">
                <a16:creationId xmlns:a16="http://schemas.microsoft.com/office/drawing/2014/main" id="{58A28290-4F02-4AF5-9AFF-D2C6A79C5A80}"/>
              </a:ext>
            </a:extLst>
          </p:cNvPr>
          <p:cNvSpPr txBox="1"/>
          <p:nvPr/>
        </p:nvSpPr>
        <p:spPr>
          <a:xfrm>
            <a:off x="7904480" y="2035897"/>
            <a:ext cx="2753360" cy="369332"/>
          </a:xfrm>
          <a:prstGeom prst="rect">
            <a:avLst/>
          </a:prstGeom>
          <a:noFill/>
        </p:spPr>
        <p:txBody>
          <a:bodyPr wrap="square" rtlCol="0">
            <a:spAutoFit/>
          </a:bodyPr>
          <a:lstStyle/>
          <a:p>
            <a:r>
              <a:rPr lang="en-US" dirty="0"/>
              <a:t>Alice </a:t>
            </a:r>
            <a:r>
              <a:rPr lang="en-US" dirty="0" err="1"/>
              <a:t>écrit</a:t>
            </a:r>
            <a:r>
              <a:rPr lang="en-US" dirty="0"/>
              <a:t> son mail</a:t>
            </a:r>
            <a:endParaRPr lang="fr-FR" dirty="0"/>
          </a:p>
        </p:txBody>
      </p:sp>
      <p:sp>
        <p:nvSpPr>
          <p:cNvPr id="16" name="Oval 15">
            <a:extLst>
              <a:ext uri="{FF2B5EF4-FFF2-40B4-BE49-F238E27FC236}">
                <a16:creationId xmlns:a16="http://schemas.microsoft.com/office/drawing/2014/main" id="{76FEF8F6-46BF-4F70-86A7-7B2A65EAEFF3}"/>
              </a:ext>
            </a:extLst>
          </p:cNvPr>
          <p:cNvSpPr/>
          <p:nvPr/>
        </p:nvSpPr>
        <p:spPr>
          <a:xfrm>
            <a:off x="7183120" y="2587115"/>
            <a:ext cx="487680" cy="4688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endParaRPr lang="fr-FR" b="1" dirty="0"/>
          </a:p>
        </p:txBody>
      </p:sp>
      <p:sp>
        <p:nvSpPr>
          <p:cNvPr id="17" name="TextBox 16">
            <a:extLst>
              <a:ext uri="{FF2B5EF4-FFF2-40B4-BE49-F238E27FC236}">
                <a16:creationId xmlns:a16="http://schemas.microsoft.com/office/drawing/2014/main" id="{92937EDB-4B7D-4CF1-93DA-054A8F0E2F3C}"/>
              </a:ext>
            </a:extLst>
          </p:cNvPr>
          <p:cNvSpPr txBox="1"/>
          <p:nvPr/>
        </p:nvSpPr>
        <p:spPr>
          <a:xfrm>
            <a:off x="7904480" y="2606412"/>
            <a:ext cx="3545692" cy="369332"/>
          </a:xfrm>
          <a:prstGeom prst="rect">
            <a:avLst/>
          </a:prstGeom>
          <a:noFill/>
        </p:spPr>
        <p:txBody>
          <a:bodyPr wrap="square" rtlCol="0">
            <a:spAutoFit/>
          </a:bodyPr>
          <a:lstStyle/>
          <a:p>
            <a:r>
              <a:rPr lang="en-US" dirty="0"/>
              <a:t>Alice </a:t>
            </a:r>
            <a:r>
              <a:rPr lang="en-US" dirty="0" err="1"/>
              <a:t>envoie</a:t>
            </a:r>
            <a:r>
              <a:rPr lang="en-US" dirty="0"/>
              <a:t> son mail (SMTP)</a:t>
            </a:r>
            <a:endParaRPr lang="fr-FR" dirty="0"/>
          </a:p>
        </p:txBody>
      </p:sp>
      <p:sp>
        <p:nvSpPr>
          <p:cNvPr id="18" name="Oval 17">
            <a:extLst>
              <a:ext uri="{FF2B5EF4-FFF2-40B4-BE49-F238E27FC236}">
                <a16:creationId xmlns:a16="http://schemas.microsoft.com/office/drawing/2014/main" id="{C2BE4FF8-A9DC-44C3-981B-AE5C977F0E50}"/>
              </a:ext>
            </a:extLst>
          </p:cNvPr>
          <p:cNvSpPr/>
          <p:nvPr/>
        </p:nvSpPr>
        <p:spPr>
          <a:xfrm>
            <a:off x="7183120" y="3182008"/>
            <a:ext cx="487680" cy="4688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endParaRPr lang="fr-FR" b="1" dirty="0"/>
          </a:p>
        </p:txBody>
      </p:sp>
      <p:sp>
        <p:nvSpPr>
          <p:cNvPr id="19" name="TextBox 18">
            <a:extLst>
              <a:ext uri="{FF2B5EF4-FFF2-40B4-BE49-F238E27FC236}">
                <a16:creationId xmlns:a16="http://schemas.microsoft.com/office/drawing/2014/main" id="{B0A38B82-E1CC-48B8-8558-AE23AD3FCC26}"/>
              </a:ext>
            </a:extLst>
          </p:cNvPr>
          <p:cNvSpPr txBox="1"/>
          <p:nvPr/>
        </p:nvSpPr>
        <p:spPr>
          <a:xfrm>
            <a:off x="7904480" y="3191145"/>
            <a:ext cx="3545692" cy="923330"/>
          </a:xfrm>
          <a:prstGeom prst="rect">
            <a:avLst/>
          </a:prstGeom>
          <a:noFill/>
        </p:spPr>
        <p:txBody>
          <a:bodyPr wrap="square" rtlCol="0">
            <a:spAutoFit/>
          </a:bodyPr>
          <a:lstStyle/>
          <a:p>
            <a:r>
              <a:rPr lang="en-US" dirty="0"/>
              <a:t>Un MRA (message routing agent) </a:t>
            </a:r>
            <a:r>
              <a:rPr lang="en-US" dirty="0" err="1"/>
              <a:t>choisit</a:t>
            </a:r>
            <a:r>
              <a:rPr lang="en-US" dirty="0"/>
              <a:t> la route </a:t>
            </a:r>
            <a:r>
              <a:rPr lang="en-US" dirty="0" err="1"/>
              <a:t>vers</a:t>
            </a:r>
            <a:r>
              <a:rPr lang="en-US" dirty="0"/>
              <a:t> la BAL de Bob</a:t>
            </a:r>
            <a:endParaRPr lang="fr-FR" dirty="0"/>
          </a:p>
        </p:txBody>
      </p:sp>
      <p:sp>
        <p:nvSpPr>
          <p:cNvPr id="20" name="Oval 19">
            <a:extLst>
              <a:ext uri="{FF2B5EF4-FFF2-40B4-BE49-F238E27FC236}">
                <a16:creationId xmlns:a16="http://schemas.microsoft.com/office/drawing/2014/main" id="{C919C0C0-025E-4043-BA80-0AD069627E82}"/>
              </a:ext>
            </a:extLst>
          </p:cNvPr>
          <p:cNvSpPr/>
          <p:nvPr/>
        </p:nvSpPr>
        <p:spPr>
          <a:xfrm>
            <a:off x="7183120" y="4147518"/>
            <a:ext cx="487680" cy="4688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endParaRPr lang="fr-FR" b="1" dirty="0"/>
          </a:p>
        </p:txBody>
      </p:sp>
      <p:sp>
        <p:nvSpPr>
          <p:cNvPr id="21" name="TextBox 20">
            <a:extLst>
              <a:ext uri="{FF2B5EF4-FFF2-40B4-BE49-F238E27FC236}">
                <a16:creationId xmlns:a16="http://schemas.microsoft.com/office/drawing/2014/main" id="{EAB24911-652D-4632-85DB-E67F09612A86}"/>
              </a:ext>
            </a:extLst>
          </p:cNvPr>
          <p:cNvSpPr txBox="1"/>
          <p:nvPr/>
        </p:nvSpPr>
        <p:spPr>
          <a:xfrm>
            <a:off x="7904480" y="4186160"/>
            <a:ext cx="3545692" cy="646331"/>
          </a:xfrm>
          <a:prstGeom prst="rect">
            <a:avLst/>
          </a:prstGeom>
          <a:noFill/>
        </p:spPr>
        <p:txBody>
          <a:bodyPr wrap="square" rtlCol="0">
            <a:spAutoFit/>
          </a:bodyPr>
          <a:lstStyle/>
          <a:p>
            <a:r>
              <a:rPr lang="en-US" dirty="0"/>
              <a:t>Un MTA (message transport agent) fait </a:t>
            </a:r>
            <a:r>
              <a:rPr lang="en-US" dirty="0" err="1"/>
              <a:t>livrer</a:t>
            </a:r>
            <a:r>
              <a:rPr lang="en-US" dirty="0"/>
              <a:t> le message</a:t>
            </a:r>
            <a:endParaRPr lang="fr-FR" dirty="0"/>
          </a:p>
        </p:txBody>
      </p:sp>
      <p:sp>
        <p:nvSpPr>
          <p:cNvPr id="22" name="Oval 21">
            <a:extLst>
              <a:ext uri="{FF2B5EF4-FFF2-40B4-BE49-F238E27FC236}">
                <a16:creationId xmlns:a16="http://schemas.microsoft.com/office/drawing/2014/main" id="{8D5E965D-6DDA-4E78-87F5-BC5A82D3F327}"/>
              </a:ext>
            </a:extLst>
          </p:cNvPr>
          <p:cNvSpPr/>
          <p:nvPr/>
        </p:nvSpPr>
        <p:spPr>
          <a:xfrm>
            <a:off x="7183120" y="4922949"/>
            <a:ext cx="487680" cy="4688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endParaRPr lang="fr-FR" b="1" dirty="0"/>
          </a:p>
        </p:txBody>
      </p:sp>
      <p:sp>
        <p:nvSpPr>
          <p:cNvPr id="23" name="TextBox 22">
            <a:extLst>
              <a:ext uri="{FF2B5EF4-FFF2-40B4-BE49-F238E27FC236}">
                <a16:creationId xmlns:a16="http://schemas.microsoft.com/office/drawing/2014/main" id="{76823421-5F62-482B-A69E-293F9BFC0D55}"/>
              </a:ext>
            </a:extLst>
          </p:cNvPr>
          <p:cNvSpPr txBox="1"/>
          <p:nvPr/>
        </p:nvSpPr>
        <p:spPr>
          <a:xfrm>
            <a:off x="7904480" y="4904176"/>
            <a:ext cx="3545692" cy="923330"/>
          </a:xfrm>
          <a:prstGeom prst="rect">
            <a:avLst/>
          </a:prstGeom>
          <a:noFill/>
        </p:spPr>
        <p:txBody>
          <a:bodyPr wrap="square" rtlCol="0">
            <a:spAutoFit/>
          </a:bodyPr>
          <a:lstStyle/>
          <a:p>
            <a:r>
              <a:rPr lang="en-US" dirty="0"/>
              <a:t>Bob se </a:t>
            </a:r>
            <a:r>
              <a:rPr lang="en-US" dirty="0" err="1"/>
              <a:t>connecte</a:t>
            </a:r>
            <a:r>
              <a:rPr lang="en-US" dirty="0"/>
              <a:t> avec son user agent (UA) et </a:t>
            </a:r>
            <a:r>
              <a:rPr lang="en-US" dirty="0" err="1"/>
              <a:t>consulte</a:t>
            </a:r>
            <a:r>
              <a:rPr lang="en-US" dirty="0"/>
              <a:t> </a:t>
            </a:r>
            <a:r>
              <a:rPr lang="en-US" dirty="0" err="1"/>
              <a:t>sa</a:t>
            </a:r>
            <a:r>
              <a:rPr lang="en-US" dirty="0"/>
              <a:t> BAL (pop/</a:t>
            </a:r>
            <a:r>
              <a:rPr lang="en-US" dirty="0" err="1"/>
              <a:t>imap</a:t>
            </a:r>
            <a:r>
              <a:rPr lang="en-US" dirty="0"/>
              <a:t>)</a:t>
            </a:r>
            <a:endParaRPr lang="fr-FR" dirty="0"/>
          </a:p>
        </p:txBody>
      </p:sp>
      <p:sp>
        <p:nvSpPr>
          <p:cNvPr id="24" name="Oval 23">
            <a:extLst>
              <a:ext uri="{FF2B5EF4-FFF2-40B4-BE49-F238E27FC236}">
                <a16:creationId xmlns:a16="http://schemas.microsoft.com/office/drawing/2014/main" id="{28EE1902-EDB1-478B-8FA7-46FA66F4B1EA}"/>
              </a:ext>
            </a:extLst>
          </p:cNvPr>
          <p:cNvSpPr/>
          <p:nvPr/>
        </p:nvSpPr>
        <p:spPr>
          <a:xfrm>
            <a:off x="7183120" y="5879894"/>
            <a:ext cx="487680" cy="4688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a:t>
            </a:r>
            <a:endParaRPr lang="fr-FR" b="1" dirty="0"/>
          </a:p>
        </p:txBody>
      </p:sp>
      <p:sp>
        <p:nvSpPr>
          <p:cNvPr id="25" name="TextBox 24">
            <a:extLst>
              <a:ext uri="{FF2B5EF4-FFF2-40B4-BE49-F238E27FC236}">
                <a16:creationId xmlns:a16="http://schemas.microsoft.com/office/drawing/2014/main" id="{AFD17314-8B6F-41AD-A200-5CD2DF9066CF}"/>
              </a:ext>
            </a:extLst>
          </p:cNvPr>
          <p:cNvSpPr txBox="1"/>
          <p:nvPr/>
        </p:nvSpPr>
        <p:spPr>
          <a:xfrm>
            <a:off x="7904480" y="5899191"/>
            <a:ext cx="3545692" cy="646331"/>
          </a:xfrm>
          <a:prstGeom prst="rect">
            <a:avLst/>
          </a:prstGeom>
          <a:noFill/>
        </p:spPr>
        <p:txBody>
          <a:bodyPr wrap="square" rtlCol="0">
            <a:spAutoFit/>
          </a:bodyPr>
          <a:lstStyle/>
          <a:p>
            <a:r>
              <a:rPr lang="en-US" dirty="0"/>
              <a:t>Le </a:t>
            </a:r>
            <a:r>
              <a:rPr lang="en-US" dirty="0" err="1"/>
              <a:t>serveur</a:t>
            </a:r>
            <a:r>
              <a:rPr lang="en-US" dirty="0"/>
              <a:t> </a:t>
            </a:r>
            <a:r>
              <a:rPr lang="en-US" dirty="0" err="1"/>
              <a:t>envoie</a:t>
            </a:r>
            <a:r>
              <a:rPr lang="en-US" dirty="0"/>
              <a:t> à Bob le </a:t>
            </a:r>
            <a:r>
              <a:rPr lang="en-US" dirty="0" err="1"/>
              <a:t>contenu</a:t>
            </a:r>
            <a:r>
              <a:rPr lang="en-US" dirty="0"/>
              <a:t> de </a:t>
            </a:r>
            <a:r>
              <a:rPr lang="en-US" dirty="0" err="1"/>
              <a:t>sa</a:t>
            </a:r>
            <a:r>
              <a:rPr lang="en-US" dirty="0"/>
              <a:t> BAL</a:t>
            </a:r>
            <a:endParaRPr lang="fr-FR" dirty="0"/>
          </a:p>
        </p:txBody>
      </p:sp>
      <p:sp>
        <p:nvSpPr>
          <p:cNvPr id="28" name="TextBox 27">
            <a:extLst>
              <a:ext uri="{FF2B5EF4-FFF2-40B4-BE49-F238E27FC236}">
                <a16:creationId xmlns:a16="http://schemas.microsoft.com/office/drawing/2014/main" id="{9B4881A1-D7BA-4119-974A-53EF5C0D1904}"/>
              </a:ext>
            </a:extLst>
          </p:cNvPr>
          <p:cNvSpPr txBox="1"/>
          <p:nvPr/>
        </p:nvSpPr>
        <p:spPr>
          <a:xfrm>
            <a:off x="10452202" y="552819"/>
            <a:ext cx="714375" cy="600164"/>
          </a:xfrm>
          <a:prstGeom prst="rect">
            <a:avLst/>
          </a:prstGeom>
          <a:noFill/>
        </p:spPr>
        <p:txBody>
          <a:bodyPr wrap="square" rtlCol="0">
            <a:spAutoFit/>
          </a:bodyPr>
          <a:lstStyle/>
          <a:p>
            <a:r>
              <a:rPr lang="en-US" sz="3300" dirty="0"/>
              <a:t>40</a:t>
            </a:r>
            <a:endParaRPr lang="fr-FR" sz="3300" dirty="0"/>
          </a:p>
        </p:txBody>
      </p:sp>
    </p:spTree>
    <p:extLst>
      <p:ext uri="{BB962C8B-B14F-4D97-AF65-F5344CB8AC3E}">
        <p14:creationId xmlns:p14="http://schemas.microsoft.com/office/powerpoint/2010/main" val="29580719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52B6-695A-4D99-A130-F1E5EFAF29DD}"/>
              </a:ext>
            </a:extLst>
          </p:cNvPr>
          <p:cNvSpPr>
            <a:spLocks noGrp="1"/>
          </p:cNvSpPr>
          <p:nvPr>
            <p:ph type="title"/>
          </p:nvPr>
        </p:nvSpPr>
        <p:spPr/>
        <p:txBody>
          <a:bodyPr/>
          <a:lstStyle/>
          <a:p>
            <a:r>
              <a:rPr lang="en-US" dirty="0"/>
              <a:t>Deux </a:t>
            </a:r>
            <a:r>
              <a:rPr lang="en-US" dirty="0" err="1"/>
              <a:t>domaines</a:t>
            </a:r>
            <a:r>
              <a:rPr lang="en-US" dirty="0"/>
              <a:t> </a:t>
            </a:r>
            <a:r>
              <a:rPr lang="en-US" dirty="0" err="1"/>
              <a:t>différents</a:t>
            </a:r>
            <a:endParaRPr lang="fr-FR" dirty="0"/>
          </a:p>
        </p:txBody>
      </p:sp>
      <p:grpSp>
        <p:nvGrpSpPr>
          <p:cNvPr id="21" name="Group 20">
            <a:extLst>
              <a:ext uri="{FF2B5EF4-FFF2-40B4-BE49-F238E27FC236}">
                <a16:creationId xmlns:a16="http://schemas.microsoft.com/office/drawing/2014/main" id="{54EEC757-1708-42A2-9FF2-A419565F7358}"/>
              </a:ext>
            </a:extLst>
          </p:cNvPr>
          <p:cNvGrpSpPr/>
          <p:nvPr/>
        </p:nvGrpSpPr>
        <p:grpSpPr>
          <a:xfrm>
            <a:off x="1725942" y="2454264"/>
            <a:ext cx="7701280" cy="2235855"/>
            <a:chOff x="2844800" y="2606664"/>
            <a:chExt cx="7701280" cy="2235855"/>
          </a:xfrm>
        </p:grpSpPr>
        <p:cxnSp>
          <p:nvCxnSpPr>
            <p:cNvPr id="5" name="Straight Connector 4">
              <a:extLst>
                <a:ext uri="{FF2B5EF4-FFF2-40B4-BE49-F238E27FC236}">
                  <a16:creationId xmlns:a16="http://schemas.microsoft.com/office/drawing/2014/main" id="{AEEEE166-AFFF-4B34-9B74-0FAB1371A8F7}"/>
                </a:ext>
              </a:extLst>
            </p:cNvPr>
            <p:cNvCxnSpPr/>
            <p:nvPr/>
          </p:nvCxnSpPr>
          <p:spPr>
            <a:xfrm>
              <a:off x="7190105" y="4185920"/>
              <a:ext cx="533400" cy="0"/>
            </a:xfrm>
            <a:prstGeom prst="line">
              <a:avLst/>
            </a:prstGeom>
            <a:noFill/>
            <a:ln w="12700">
              <a:solidFill>
                <a:srgbClr val="000000"/>
              </a:solidFill>
              <a:prstDash val="solid"/>
              <a:headEnd type="arrow"/>
            </a:ln>
          </p:spPr>
        </p:cxnSp>
        <p:cxnSp>
          <p:nvCxnSpPr>
            <p:cNvPr id="6" name="Straight Connector 5">
              <a:extLst>
                <a:ext uri="{FF2B5EF4-FFF2-40B4-BE49-F238E27FC236}">
                  <a16:creationId xmlns:a16="http://schemas.microsoft.com/office/drawing/2014/main" id="{EBCFF087-F4D2-47CC-9975-D9CDE11ADA30}"/>
                </a:ext>
              </a:extLst>
            </p:cNvPr>
            <p:cNvCxnSpPr/>
            <p:nvPr/>
          </p:nvCxnSpPr>
          <p:spPr>
            <a:xfrm>
              <a:off x="4951095" y="3377565"/>
              <a:ext cx="2200275" cy="27940"/>
            </a:xfrm>
            <a:prstGeom prst="line">
              <a:avLst/>
            </a:prstGeom>
            <a:noFill/>
            <a:ln w="12700">
              <a:solidFill>
                <a:srgbClr val="000000"/>
              </a:solidFill>
              <a:prstDash val="solid"/>
              <a:headEnd type="arrow"/>
            </a:ln>
          </p:spPr>
        </p:cxnSp>
        <p:sp>
          <p:nvSpPr>
            <p:cNvPr id="7" name="Text Box 13">
              <a:extLst>
                <a:ext uri="{FF2B5EF4-FFF2-40B4-BE49-F238E27FC236}">
                  <a16:creationId xmlns:a16="http://schemas.microsoft.com/office/drawing/2014/main" id="{C83E7A3D-7FDE-40F6-9239-BB81E887288A}"/>
                </a:ext>
              </a:extLst>
            </p:cNvPr>
            <p:cNvSpPr txBox="1">
              <a:spLocks noChangeArrowheads="1"/>
            </p:cNvSpPr>
            <p:nvPr/>
          </p:nvSpPr>
          <p:spPr bwMode="auto">
            <a:xfrm>
              <a:off x="3518853" y="4201795"/>
              <a:ext cx="841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Liberation Sans"/>
                  <a:ea typeface="DejaVu Sans"/>
                  <a:cs typeface="DejaVu Sans"/>
                </a:rPr>
                <a:t>1</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8" name="Text Box 14">
              <a:extLst>
                <a:ext uri="{FF2B5EF4-FFF2-40B4-BE49-F238E27FC236}">
                  <a16:creationId xmlns:a16="http://schemas.microsoft.com/office/drawing/2014/main" id="{5ED75AE8-C9AB-451E-9720-28B663C2B818}"/>
                </a:ext>
              </a:extLst>
            </p:cNvPr>
            <p:cNvSpPr txBox="1">
              <a:spLocks noChangeArrowheads="1"/>
            </p:cNvSpPr>
            <p:nvPr/>
          </p:nvSpPr>
          <p:spPr bwMode="auto">
            <a:xfrm>
              <a:off x="4137978" y="3658870"/>
              <a:ext cx="841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Liberation Sans"/>
                  <a:ea typeface="DejaVu Sans"/>
                  <a:cs typeface="DejaVu Sans"/>
                </a:rPr>
                <a:t>2</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9" name="Text Box 15">
              <a:extLst>
                <a:ext uri="{FF2B5EF4-FFF2-40B4-BE49-F238E27FC236}">
                  <a16:creationId xmlns:a16="http://schemas.microsoft.com/office/drawing/2014/main" id="{B66B5105-7C94-48F0-A8F0-2EB4CE350882}"/>
                </a:ext>
              </a:extLst>
            </p:cNvPr>
            <p:cNvSpPr txBox="1">
              <a:spLocks noChangeArrowheads="1"/>
            </p:cNvSpPr>
            <p:nvPr/>
          </p:nvSpPr>
          <p:spPr bwMode="auto">
            <a:xfrm>
              <a:off x="4938078" y="3249295"/>
              <a:ext cx="841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Liberation Sans"/>
                  <a:ea typeface="DejaVu Sans"/>
                  <a:cs typeface="DejaVu Sans"/>
                </a:rPr>
                <a:t>3</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0" name="Text Box 16">
              <a:extLst>
                <a:ext uri="{FF2B5EF4-FFF2-40B4-BE49-F238E27FC236}">
                  <a16:creationId xmlns:a16="http://schemas.microsoft.com/office/drawing/2014/main" id="{0012036B-C398-4174-8F34-4D9E541CF927}"/>
                </a:ext>
              </a:extLst>
            </p:cNvPr>
            <p:cNvSpPr txBox="1">
              <a:spLocks noChangeArrowheads="1"/>
            </p:cNvSpPr>
            <p:nvPr/>
          </p:nvSpPr>
          <p:spPr bwMode="auto">
            <a:xfrm>
              <a:off x="3680778" y="3782695"/>
              <a:ext cx="841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Liberation Sans"/>
                  <a:ea typeface="DejaVu Sans"/>
                  <a:cs typeface="DejaVu Sans"/>
                </a:rPr>
                <a:t>4</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1" name="Text Box 17">
              <a:extLst>
                <a:ext uri="{FF2B5EF4-FFF2-40B4-BE49-F238E27FC236}">
                  <a16:creationId xmlns:a16="http://schemas.microsoft.com/office/drawing/2014/main" id="{461597AC-88C1-45DC-85F3-B28399C86FEF}"/>
                </a:ext>
              </a:extLst>
            </p:cNvPr>
            <p:cNvSpPr txBox="1">
              <a:spLocks noChangeArrowheads="1"/>
            </p:cNvSpPr>
            <p:nvPr/>
          </p:nvSpPr>
          <p:spPr bwMode="auto">
            <a:xfrm>
              <a:off x="4919028" y="4182745"/>
              <a:ext cx="841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Liberation Sans"/>
                  <a:ea typeface="DejaVu Sans"/>
                  <a:cs typeface="DejaVu Sans"/>
                </a:rPr>
                <a:t>5</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2" name="Text Box 18">
              <a:extLst>
                <a:ext uri="{FF2B5EF4-FFF2-40B4-BE49-F238E27FC236}">
                  <a16:creationId xmlns:a16="http://schemas.microsoft.com/office/drawing/2014/main" id="{A308ECE3-6D9F-47D3-8151-E180B6736544}"/>
                </a:ext>
              </a:extLst>
            </p:cNvPr>
            <p:cNvSpPr txBox="1">
              <a:spLocks noChangeArrowheads="1"/>
            </p:cNvSpPr>
            <p:nvPr/>
          </p:nvSpPr>
          <p:spPr bwMode="auto">
            <a:xfrm>
              <a:off x="6319203" y="4297045"/>
              <a:ext cx="841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Liberation Sans"/>
                  <a:ea typeface="DejaVu Sans"/>
                  <a:cs typeface="DejaVu Sans"/>
                </a:rPr>
                <a:t>6</a:t>
              </a:r>
              <a:endParaRPr kumimoji="0" lang="en-US" altLang="zh-CN" sz="1800" b="0" i="0" u="none" strike="noStrike" cap="none" normalizeH="0" baseline="0">
                <a:ln>
                  <a:noFill/>
                </a:ln>
                <a:solidFill>
                  <a:schemeClr val="tx1"/>
                </a:solidFill>
                <a:effectLst/>
                <a:latin typeface="Arial" panose="020B0604020202020204" pitchFamily="34" charset="0"/>
              </a:endParaRPr>
            </a:p>
          </p:txBody>
        </p:sp>
        <p:cxnSp>
          <p:nvCxnSpPr>
            <p:cNvPr id="13" name="Straight Connector 12">
              <a:extLst>
                <a:ext uri="{FF2B5EF4-FFF2-40B4-BE49-F238E27FC236}">
                  <a16:creationId xmlns:a16="http://schemas.microsoft.com/office/drawing/2014/main" id="{F766C787-84A9-46D7-827C-51816567A87C}"/>
                </a:ext>
              </a:extLst>
            </p:cNvPr>
            <p:cNvCxnSpPr/>
            <p:nvPr/>
          </p:nvCxnSpPr>
          <p:spPr>
            <a:xfrm>
              <a:off x="4474845" y="4092575"/>
              <a:ext cx="533400" cy="0"/>
            </a:xfrm>
            <a:prstGeom prst="line">
              <a:avLst/>
            </a:prstGeom>
            <a:noFill/>
            <a:ln w="12700">
              <a:solidFill>
                <a:srgbClr val="000000"/>
              </a:solidFill>
              <a:prstDash val="solid"/>
              <a:tailEnd type="arrow"/>
            </a:ln>
          </p:spPr>
        </p:cxnSp>
        <p:pic>
          <p:nvPicPr>
            <p:cNvPr id="2063" name="Image4">
              <a:extLst>
                <a:ext uri="{FF2B5EF4-FFF2-40B4-BE49-F238E27FC236}">
                  <a16:creationId xmlns:a16="http://schemas.microsoft.com/office/drawing/2014/main" id="{89137E56-3684-41BB-ADD3-3338FC436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800" y="2606664"/>
              <a:ext cx="7701280" cy="223585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19EFC4B5-2F87-417D-804E-A75F13D2C4E4}"/>
                </a:ext>
              </a:extLst>
            </p:cNvPr>
            <p:cNvCxnSpPr/>
            <p:nvPr/>
          </p:nvCxnSpPr>
          <p:spPr>
            <a:xfrm flipH="1" flipV="1">
              <a:off x="4951095" y="3597275"/>
              <a:ext cx="219075" cy="219075"/>
            </a:xfrm>
            <a:prstGeom prst="line">
              <a:avLst/>
            </a:prstGeom>
            <a:noFill/>
            <a:ln w="12700">
              <a:solidFill>
                <a:srgbClr val="000000"/>
              </a:solidFill>
              <a:prstDash val="solid"/>
              <a:tailEnd type="arrow"/>
            </a:ln>
          </p:spPr>
        </p:cxnSp>
        <p:cxnSp>
          <p:nvCxnSpPr>
            <p:cNvPr id="16" name="Straight Connector 15">
              <a:extLst>
                <a:ext uri="{FF2B5EF4-FFF2-40B4-BE49-F238E27FC236}">
                  <a16:creationId xmlns:a16="http://schemas.microsoft.com/office/drawing/2014/main" id="{E428F109-1C06-49E1-9281-857F7C32734D}"/>
                </a:ext>
              </a:extLst>
            </p:cNvPr>
            <p:cNvCxnSpPr/>
            <p:nvPr/>
          </p:nvCxnSpPr>
          <p:spPr>
            <a:xfrm>
              <a:off x="5523230" y="3358197"/>
              <a:ext cx="2200275" cy="27940"/>
            </a:xfrm>
            <a:prstGeom prst="line">
              <a:avLst/>
            </a:prstGeom>
            <a:noFill/>
            <a:ln w="12700">
              <a:solidFill>
                <a:srgbClr val="000000"/>
              </a:solidFill>
              <a:prstDash val="solid"/>
              <a:tailEnd type="arrow"/>
            </a:ln>
          </p:spPr>
        </p:cxnSp>
        <p:cxnSp>
          <p:nvCxnSpPr>
            <p:cNvPr id="17" name="Straight Connector 16">
              <a:extLst>
                <a:ext uri="{FF2B5EF4-FFF2-40B4-BE49-F238E27FC236}">
                  <a16:creationId xmlns:a16="http://schemas.microsoft.com/office/drawing/2014/main" id="{710ECA24-0C68-4435-A9C8-9B6233F5B442}"/>
                </a:ext>
              </a:extLst>
            </p:cNvPr>
            <p:cNvCxnSpPr/>
            <p:nvPr/>
          </p:nvCxnSpPr>
          <p:spPr>
            <a:xfrm>
              <a:off x="4874895" y="3670300"/>
              <a:ext cx="219075" cy="219075"/>
            </a:xfrm>
            <a:prstGeom prst="line">
              <a:avLst/>
            </a:prstGeom>
            <a:noFill/>
            <a:ln w="12700">
              <a:solidFill>
                <a:srgbClr val="000000"/>
              </a:solidFill>
              <a:prstDash val="solid"/>
              <a:tailEnd type="arrow"/>
            </a:ln>
          </p:spPr>
        </p:cxnSp>
        <p:cxnSp>
          <p:nvCxnSpPr>
            <p:cNvPr id="18" name="Straight Connector 17">
              <a:extLst>
                <a:ext uri="{FF2B5EF4-FFF2-40B4-BE49-F238E27FC236}">
                  <a16:creationId xmlns:a16="http://schemas.microsoft.com/office/drawing/2014/main" id="{B0F307CB-64C1-41CF-8944-5E7437CB676F}"/>
                </a:ext>
              </a:extLst>
            </p:cNvPr>
            <p:cNvCxnSpPr/>
            <p:nvPr/>
          </p:nvCxnSpPr>
          <p:spPr>
            <a:xfrm>
              <a:off x="5780405" y="4032876"/>
              <a:ext cx="1409700" cy="27940"/>
            </a:xfrm>
            <a:prstGeom prst="line">
              <a:avLst/>
            </a:prstGeom>
            <a:noFill/>
            <a:ln w="12700">
              <a:solidFill>
                <a:srgbClr val="000000"/>
              </a:solidFill>
              <a:prstDash val="solid"/>
              <a:tailEnd type="arrow"/>
            </a:ln>
          </p:spPr>
        </p:cxnSp>
        <p:cxnSp>
          <p:nvCxnSpPr>
            <p:cNvPr id="19" name="Straight Connector 18">
              <a:extLst>
                <a:ext uri="{FF2B5EF4-FFF2-40B4-BE49-F238E27FC236}">
                  <a16:creationId xmlns:a16="http://schemas.microsoft.com/office/drawing/2014/main" id="{054B2548-C317-4AFC-A8C1-273C068C15A0}"/>
                </a:ext>
              </a:extLst>
            </p:cNvPr>
            <p:cNvCxnSpPr/>
            <p:nvPr/>
          </p:nvCxnSpPr>
          <p:spPr>
            <a:xfrm>
              <a:off x="8094345" y="4106545"/>
              <a:ext cx="533400" cy="0"/>
            </a:xfrm>
            <a:prstGeom prst="line">
              <a:avLst/>
            </a:prstGeom>
            <a:noFill/>
            <a:ln w="12700">
              <a:solidFill>
                <a:srgbClr val="000000"/>
              </a:solidFill>
              <a:prstDash val="solid"/>
              <a:tailEnd type="arrow"/>
            </a:ln>
          </p:spPr>
        </p:cxnSp>
      </p:grpSp>
      <p:sp>
        <p:nvSpPr>
          <p:cNvPr id="14" name="Rectangle 16">
            <a:extLst>
              <a:ext uri="{FF2B5EF4-FFF2-40B4-BE49-F238E27FC236}">
                <a16:creationId xmlns:a16="http://schemas.microsoft.com/office/drawing/2014/main" id="{1793FAAA-05A1-4A75-A320-0EB0FB46D028}"/>
              </a:ext>
            </a:extLst>
          </p:cNvPr>
          <p:cNvSpPr>
            <a:spLocks noChangeArrowheads="1"/>
          </p:cNvSpPr>
          <p:nvPr/>
        </p:nvSpPr>
        <p:spPr bwMode="auto">
          <a:xfrm>
            <a:off x="2428240" y="256032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17">
            <a:extLst>
              <a:ext uri="{FF2B5EF4-FFF2-40B4-BE49-F238E27FC236}">
                <a16:creationId xmlns:a16="http://schemas.microsoft.com/office/drawing/2014/main" id="{FA66B62E-E01C-464B-981A-83C777E6572B}"/>
              </a:ext>
            </a:extLst>
          </p:cNvPr>
          <p:cNvSpPr>
            <a:spLocks noChangeArrowheads="1"/>
          </p:cNvSpPr>
          <p:nvPr/>
        </p:nvSpPr>
        <p:spPr bwMode="auto">
          <a:xfrm>
            <a:off x="2428240" y="30175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br>
              <a:rPr kumimoji="0" lang="fr-FR" altLang="zh-CN" sz="1200" b="0" i="0" u="none" strike="noStrike" cap="none" normalizeH="0" baseline="0">
                <a:ln>
                  <a:noFill/>
                </a:ln>
                <a:solidFill>
                  <a:schemeClr val="tx1"/>
                </a:solidFill>
                <a:effectLst/>
                <a:latin typeface="Liberation Serif"/>
                <a:ea typeface="Times New Roman" panose="02020603050405020304" pitchFamily="18" charset="0"/>
                <a:cs typeface="Times New Roman" panose="02020603050405020304" pitchFamily="18" charset="0"/>
              </a:rPr>
            </a:br>
            <a:endParaRPr kumimoji="0" lang="fr-FR" altLang="zh-CN" sz="1800" b="0" i="0" u="none" strike="noStrike" cap="none" normalizeH="0" baseline="0">
              <a:ln>
                <a:noFill/>
              </a:ln>
              <a:solidFill>
                <a:schemeClr val="tx1"/>
              </a:solidFill>
              <a:effectLst/>
              <a:latin typeface="Arial" panose="020B0604020202020204" pitchFamily="34" charset="0"/>
            </a:endParaRPr>
          </a:p>
        </p:txBody>
      </p:sp>
      <p:sp>
        <p:nvSpPr>
          <p:cNvPr id="23" name="Oval 22">
            <a:extLst>
              <a:ext uri="{FF2B5EF4-FFF2-40B4-BE49-F238E27FC236}">
                <a16:creationId xmlns:a16="http://schemas.microsoft.com/office/drawing/2014/main" id="{68406816-A811-4A08-9620-40AF4D97ECC1}"/>
              </a:ext>
            </a:extLst>
          </p:cNvPr>
          <p:cNvSpPr/>
          <p:nvPr/>
        </p:nvSpPr>
        <p:spPr>
          <a:xfrm>
            <a:off x="5260669" y="2705042"/>
            <a:ext cx="487680" cy="4688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endParaRPr lang="fr-FR" b="1" dirty="0"/>
          </a:p>
        </p:txBody>
      </p:sp>
      <p:sp>
        <p:nvSpPr>
          <p:cNvPr id="24" name="Oval 23">
            <a:extLst>
              <a:ext uri="{FF2B5EF4-FFF2-40B4-BE49-F238E27FC236}">
                <a16:creationId xmlns:a16="http://schemas.microsoft.com/office/drawing/2014/main" id="{FFC8ECF3-3D80-4E9B-B28B-FECD35D5DAD8}"/>
              </a:ext>
            </a:extLst>
          </p:cNvPr>
          <p:cNvSpPr/>
          <p:nvPr/>
        </p:nvSpPr>
        <p:spPr>
          <a:xfrm>
            <a:off x="1238262" y="5194242"/>
            <a:ext cx="487680" cy="4688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endParaRPr lang="fr-FR" b="1" dirty="0"/>
          </a:p>
        </p:txBody>
      </p:sp>
      <p:sp>
        <p:nvSpPr>
          <p:cNvPr id="25" name="TextBox 24">
            <a:extLst>
              <a:ext uri="{FF2B5EF4-FFF2-40B4-BE49-F238E27FC236}">
                <a16:creationId xmlns:a16="http://schemas.microsoft.com/office/drawing/2014/main" id="{BFB25F30-51A9-46F0-BE06-C219244BA85E}"/>
              </a:ext>
            </a:extLst>
          </p:cNvPr>
          <p:cNvSpPr txBox="1"/>
          <p:nvPr/>
        </p:nvSpPr>
        <p:spPr>
          <a:xfrm>
            <a:off x="1820704" y="5223959"/>
            <a:ext cx="9375616" cy="646331"/>
          </a:xfrm>
          <a:prstGeom prst="rect">
            <a:avLst/>
          </a:prstGeom>
          <a:noFill/>
        </p:spPr>
        <p:txBody>
          <a:bodyPr wrap="square" rtlCol="0">
            <a:spAutoFit/>
          </a:bodyPr>
          <a:lstStyle/>
          <a:p>
            <a:r>
              <a:rPr lang="en-US" dirty="0"/>
              <a:t>Le MRA du </a:t>
            </a:r>
            <a:r>
              <a:rPr lang="en-US" dirty="0" err="1"/>
              <a:t>domaine</a:t>
            </a:r>
            <a:r>
              <a:rPr lang="en-US" dirty="0"/>
              <a:t> bleu.org doit demander au DNS de vert.net </a:t>
            </a:r>
            <a:r>
              <a:rPr lang="en-US" dirty="0" err="1"/>
              <a:t>quel</a:t>
            </a:r>
            <a:r>
              <a:rPr lang="en-US" dirty="0"/>
              <a:t> </a:t>
            </a:r>
            <a:r>
              <a:rPr lang="en-US" dirty="0" err="1"/>
              <a:t>est</a:t>
            </a:r>
            <a:r>
              <a:rPr lang="en-US" dirty="0"/>
              <a:t> son </a:t>
            </a:r>
            <a:r>
              <a:rPr lang="en-US" dirty="0" err="1"/>
              <a:t>serveur</a:t>
            </a:r>
            <a:r>
              <a:rPr lang="en-US" dirty="0"/>
              <a:t> mail pour y </a:t>
            </a:r>
            <a:r>
              <a:rPr lang="en-US" dirty="0" err="1"/>
              <a:t>pouvoir</a:t>
            </a:r>
            <a:r>
              <a:rPr lang="en-US" dirty="0"/>
              <a:t> </a:t>
            </a:r>
            <a:r>
              <a:rPr lang="en-US" dirty="0" err="1"/>
              <a:t>envoyer</a:t>
            </a:r>
            <a:r>
              <a:rPr lang="en-US" dirty="0"/>
              <a:t> le message </a:t>
            </a:r>
            <a:r>
              <a:rPr lang="en-US" dirty="0" err="1"/>
              <a:t>d'Alice</a:t>
            </a:r>
            <a:r>
              <a:rPr lang="en-US" dirty="0"/>
              <a:t> </a:t>
            </a:r>
            <a:endParaRPr lang="fr-FR" dirty="0"/>
          </a:p>
        </p:txBody>
      </p:sp>
      <p:sp>
        <p:nvSpPr>
          <p:cNvPr id="26" name="TextBox 25">
            <a:extLst>
              <a:ext uri="{FF2B5EF4-FFF2-40B4-BE49-F238E27FC236}">
                <a16:creationId xmlns:a16="http://schemas.microsoft.com/office/drawing/2014/main" id="{FE7C7905-DB1C-4D7A-B7EA-CC4E8953F19C}"/>
              </a:ext>
            </a:extLst>
          </p:cNvPr>
          <p:cNvSpPr txBox="1"/>
          <p:nvPr/>
        </p:nvSpPr>
        <p:spPr>
          <a:xfrm>
            <a:off x="10452202" y="552819"/>
            <a:ext cx="714375" cy="600164"/>
          </a:xfrm>
          <a:prstGeom prst="rect">
            <a:avLst/>
          </a:prstGeom>
          <a:noFill/>
        </p:spPr>
        <p:txBody>
          <a:bodyPr wrap="square" rtlCol="0">
            <a:spAutoFit/>
          </a:bodyPr>
          <a:lstStyle/>
          <a:p>
            <a:r>
              <a:rPr lang="en-US" sz="3300" dirty="0"/>
              <a:t>41</a:t>
            </a:r>
            <a:endParaRPr lang="fr-FR" sz="3300" dirty="0"/>
          </a:p>
        </p:txBody>
      </p:sp>
    </p:spTree>
    <p:extLst>
      <p:ext uri="{BB962C8B-B14F-4D97-AF65-F5344CB8AC3E}">
        <p14:creationId xmlns:p14="http://schemas.microsoft.com/office/powerpoint/2010/main" val="3310670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4A6A7-C8EB-4ED0-94A1-4AF6D30EB047}"/>
              </a:ext>
            </a:extLst>
          </p:cNvPr>
          <p:cNvSpPr>
            <a:spLocks noGrp="1"/>
          </p:cNvSpPr>
          <p:nvPr>
            <p:ph type="title"/>
          </p:nvPr>
        </p:nvSpPr>
        <p:spPr/>
        <p:txBody>
          <a:bodyPr/>
          <a:lstStyle/>
          <a:p>
            <a:r>
              <a:rPr lang="en-US" dirty="0"/>
              <a:t>POP vs IMAP</a:t>
            </a:r>
            <a:endParaRPr lang="fr-FR" dirty="0"/>
          </a:p>
        </p:txBody>
      </p:sp>
      <p:sp>
        <p:nvSpPr>
          <p:cNvPr id="3" name="Content Placeholder 2">
            <a:extLst>
              <a:ext uri="{FF2B5EF4-FFF2-40B4-BE49-F238E27FC236}">
                <a16:creationId xmlns:a16="http://schemas.microsoft.com/office/drawing/2014/main" id="{ABAA2663-7943-4470-B8A6-6B71737449C7}"/>
              </a:ext>
            </a:extLst>
          </p:cNvPr>
          <p:cNvSpPr>
            <a:spLocks noGrp="1"/>
          </p:cNvSpPr>
          <p:nvPr>
            <p:ph idx="1"/>
          </p:nvPr>
        </p:nvSpPr>
        <p:spPr/>
        <p:txBody>
          <a:bodyPr/>
          <a:lstStyle/>
          <a:p>
            <a:r>
              <a:rPr lang="en-US" dirty="0"/>
              <a:t>Deux types de </a:t>
            </a:r>
            <a:r>
              <a:rPr lang="en-US" dirty="0" err="1"/>
              <a:t>serveurs</a:t>
            </a:r>
            <a:r>
              <a:rPr lang="en-US" dirty="0"/>
              <a:t> avec des </a:t>
            </a:r>
            <a:r>
              <a:rPr lang="en-US" dirty="0" err="1"/>
              <a:t>propriétés</a:t>
            </a:r>
            <a:r>
              <a:rPr lang="en-US" dirty="0"/>
              <a:t> </a:t>
            </a:r>
            <a:r>
              <a:rPr lang="en-US" dirty="0" err="1"/>
              <a:t>différentes</a:t>
            </a:r>
            <a:endParaRPr lang="en-US" dirty="0"/>
          </a:p>
          <a:p>
            <a:endParaRPr lang="en-US" dirty="0"/>
          </a:p>
          <a:p>
            <a:r>
              <a:rPr lang="en-US" dirty="0"/>
              <a:t>Les </a:t>
            </a:r>
            <a:r>
              <a:rPr lang="en-US" dirty="0" err="1"/>
              <a:t>serveurs</a:t>
            </a:r>
            <a:r>
              <a:rPr lang="en-US" dirty="0"/>
              <a:t> POP :</a:t>
            </a:r>
          </a:p>
          <a:p>
            <a:pPr lvl="1"/>
            <a:r>
              <a:rPr lang="en-US" dirty="0"/>
              <a:t>Rapides, </a:t>
            </a:r>
            <a:r>
              <a:rPr lang="en-US" dirty="0" err="1"/>
              <a:t>efficaces</a:t>
            </a:r>
            <a:r>
              <a:rPr lang="en-US" dirty="0"/>
              <a:t>, ne </a:t>
            </a:r>
            <a:r>
              <a:rPr lang="en-US" dirty="0" err="1"/>
              <a:t>prennent</a:t>
            </a:r>
            <a:r>
              <a:rPr lang="en-US" dirty="0"/>
              <a:t> pas trop de place</a:t>
            </a:r>
          </a:p>
          <a:p>
            <a:pPr lvl="1"/>
            <a:r>
              <a:rPr lang="en-US" dirty="0"/>
              <a:t>Une </a:t>
            </a:r>
            <a:r>
              <a:rPr lang="en-US" dirty="0" err="1"/>
              <a:t>fois</a:t>
            </a:r>
            <a:r>
              <a:rPr lang="en-US" dirty="0"/>
              <a:t> un mail </a:t>
            </a:r>
            <a:r>
              <a:rPr lang="en-US" dirty="0" err="1"/>
              <a:t>consulté</a:t>
            </a:r>
            <a:r>
              <a:rPr lang="en-US" dirty="0"/>
              <a:t>/</a:t>
            </a:r>
            <a:r>
              <a:rPr lang="en-US" dirty="0" err="1"/>
              <a:t>retrouvé</a:t>
            </a:r>
            <a:r>
              <a:rPr lang="en-US" dirty="0"/>
              <a:t>, il </a:t>
            </a:r>
            <a:r>
              <a:rPr lang="en-US" dirty="0" err="1"/>
              <a:t>disparaît</a:t>
            </a:r>
            <a:r>
              <a:rPr lang="en-US" dirty="0"/>
              <a:t> de la BAL</a:t>
            </a:r>
          </a:p>
          <a:p>
            <a:endParaRPr lang="en-US" dirty="0"/>
          </a:p>
          <a:p>
            <a:r>
              <a:rPr lang="en-US" dirty="0"/>
              <a:t>Les </a:t>
            </a:r>
            <a:r>
              <a:rPr lang="en-US" dirty="0" err="1"/>
              <a:t>serveurs</a:t>
            </a:r>
            <a:r>
              <a:rPr lang="en-US" dirty="0"/>
              <a:t> IMAP :</a:t>
            </a:r>
          </a:p>
          <a:p>
            <a:pPr lvl="1"/>
            <a:r>
              <a:rPr lang="fr-FR" dirty="0"/>
              <a:t>Permettent à un utilisateur de consulter sa BAL sur plusieurs appareils sans perte de messages</a:t>
            </a:r>
          </a:p>
        </p:txBody>
      </p:sp>
      <p:sp>
        <p:nvSpPr>
          <p:cNvPr id="4" name="TextBox 3">
            <a:extLst>
              <a:ext uri="{FF2B5EF4-FFF2-40B4-BE49-F238E27FC236}">
                <a16:creationId xmlns:a16="http://schemas.microsoft.com/office/drawing/2014/main" id="{18AAE8F7-EE2B-4315-A613-5511089C083C}"/>
              </a:ext>
            </a:extLst>
          </p:cNvPr>
          <p:cNvSpPr txBox="1"/>
          <p:nvPr/>
        </p:nvSpPr>
        <p:spPr>
          <a:xfrm>
            <a:off x="10452202" y="552819"/>
            <a:ext cx="714375" cy="600164"/>
          </a:xfrm>
          <a:prstGeom prst="rect">
            <a:avLst/>
          </a:prstGeom>
          <a:noFill/>
        </p:spPr>
        <p:txBody>
          <a:bodyPr wrap="square" rtlCol="0">
            <a:spAutoFit/>
          </a:bodyPr>
          <a:lstStyle/>
          <a:p>
            <a:r>
              <a:rPr lang="en-US" sz="3300" dirty="0"/>
              <a:t>42</a:t>
            </a:r>
            <a:endParaRPr lang="fr-FR" sz="3300" dirty="0"/>
          </a:p>
        </p:txBody>
      </p:sp>
    </p:spTree>
    <p:extLst>
      <p:ext uri="{BB962C8B-B14F-4D97-AF65-F5344CB8AC3E}">
        <p14:creationId xmlns:p14="http://schemas.microsoft.com/office/powerpoint/2010/main" val="1545889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32113-8BD8-4D4C-B254-BC1E6C74D033}"/>
              </a:ext>
            </a:extLst>
          </p:cNvPr>
          <p:cNvSpPr>
            <a:spLocks noGrp="1"/>
          </p:cNvSpPr>
          <p:nvPr>
            <p:ph type="title"/>
          </p:nvPr>
        </p:nvSpPr>
        <p:spPr/>
        <p:txBody>
          <a:bodyPr/>
          <a:lstStyle/>
          <a:p>
            <a:r>
              <a:rPr lang="en-US" dirty="0"/>
              <a:t>SMTP sur Wireshark</a:t>
            </a:r>
            <a:endParaRPr lang="fr-FR" dirty="0"/>
          </a:p>
        </p:txBody>
      </p:sp>
      <p:pic>
        <p:nvPicPr>
          <p:cNvPr id="7" name="Picture 6">
            <a:extLst>
              <a:ext uri="{FF2B5EF4-FFF2-40B4-BE49-F238E27FC236}">
                <a16:creationId xmlns:a16="http://schemas.microsoft.com/office/drawing/2014/main" id="{B7ABE868-AE9A-4E16-A730-D6146EB20964}"/>
              </a:ext>
            </a:extLst>
          </p:cNvPr>
          <p:cNvPicPr>
            <a:picLocks noChangeAspect="1"/>
          </p:cNvPicPr>
          <p:nvPr/>
        </p:nvPicPr>
        <p:blipFill>
          <a:blip r:embed="rId3"/>
          <a:stretch>
            <a:fillRect/>
          </a:stretch>
        </p:blipFill>
        <p:spPr>
          <a:xfrm>
            <a:off x="1435136" y="2201270"/>
            <a:ext cx="8406850" cy="3544510"/>
          </a:xfrm>
          <a:prstGeom prst="rect">
            <a:avLst/>
          </a:prstGeom>
        </p:spPr>
      </p:pic>
      <p:sp>
        <p:nvSpPr>
          <p:cNvPr id="10" name="TextBox 9">
            <a:extLst>
              <a:ext uri="{FF2B5EF4-FFF2-40B4-BE49-F238E27FC236}">
                <a16:creationId xmlns:a16="http://schemas.microsoft.com/office/drawing/2014/main" id="{79929EF8-1157-4B23-A8AA-101396B85F40}"/>
              </a:ext>
            </a:extLst>
          </p:cNvPr>
          <p:cNvSpPr txBox="1"/>
          <p:nvPr/>
        </p:nvSpPr>
        <p:spPr>
          <a:xfrm>
            <a:off x="5561850" y="2088149"/>
            <a:ext cx="2507673" cy="369332"/>
          </a:xfrm>
          <a:prstGeom prst="rect">
            <a:avLst/>
          </a:prstGeom>
          <a:noFill/>
        </p:spPr>
        <p:txBody>
          <a:bodyPr wrap="square" rtlCol="0">
            <a:spAutoFit/>
          </a:bodyPr>
          <a:lstStyle/>
          <a:p>
            <a:r>
              <a:rPr lang="en-US" b="1" dirty="0">
                <a:solidFill>
                  <a:srgbClr val="FF0000"/>
                </a:solidFill>
              </a:rPr>
              <a:t>port SMTP</a:t>
            </a:r>
            <a:endParaRPr lang="fr-FR" b="1" dirty="0">
              <a:solidFill>
                <a:srgbClr val="FF0000"/>
              </a:solidFill>
            </a:endParaRPr>
          </a:p>
        </p:txBody>
      </p:sp>
      <p:sp>
        <p:nvSpPr>
          <p:cNvPr id="11" name="TextBox 10">
            <a:extLst>
              <a:ext uri="{FF2B5EF4-FFF2-40B4-BE49-F238E27FC236}">
                <a16:creationId xmlns:a16="http://schemas.microsoft.com/office/drawing/2014/main" id="{B9DAD36A-DDA7-4B42-AE0F-472C555D60E0}"/>
              </a:ext>
            </a:extLst>
          </p:cNvPr>
          <p:cNvSpPr txBox="1"/>
          <p:nvPr/>
        </p:nvSpPr>
        <p:spPr>
          <a:xfrm>
            <a:off x="10452202" y="552819"/>
            <a:ext cx="714375" cy="600164"/>
          </a:xfrm>
          <a:prstGeom prst="rect">
            <a:avLst/>
          </a:prstGeom>
          <a:noFill/>
        </p:spPr>
        <p:txBody>
          <a:bodyPr wrap="square" rtlCol="0">
            <a:spAutoFit/>
          </a:bodyPr>
          <a:lstStyle/>
          <a:p>
            <a:r>
              <a:rPr lang="en-US" sz="3300" dirty="0"/>
              <a:t>43</a:t>
            </a:r>
            <a:endParaRPr lang="fr-FR" sz="3300" dirty="0"/>
          </a:p>
        </p:txBody>
      </p:sp>
    </p:spTree>
    <p:extLst>
      <p:ext uri="{BB962C8B-B14F-4D97-AF65-F5344CB8AC3E}">
        <p14:creationId xmlns:p14="http://schemas.microsoft.com/office/powerpoint/2010/main" val="2126560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D62E3-CEB2-44A3-8720-61F634C0C814}"/>
              </a:ext>
            </a:extLst>
          </p:cNvPr>
          <p:cNvSpPr>
            <a:spLocks noGrp="1"/>
          </p:cNvSpPr>
          <p:nvPr>
            <p:ph type="title"/>
          </p:nvPr>
        </p:nvSpPr>
        <p:spPr/>
        <p:txBody>
          <a:bodyPr/>
          <a:lstStyle/>
          <a:p>
            <a:r>
              <a:rPr lang="en-US" dirty="0"/>
              <a:t>SMTP </a:t>
            </a:r>
            <a:r>
              <a:rPr lang="en-US" dirty="0" err="1"/>
              <a:t>sécurisé</a:t>
            </a:r>
            <a:endParaRPr lang="fr-FR" dirty="0"/>
          </a:p>
        </p:txBody>
      </p:sp>
      <p:sp>
        <p:nvSpPr>
          <p:cNvPr id="3" name="Content Placeholder 2">
            <a:extLst>
              <a:ext uri="{FF2B5EF4-FFF2-40B4-BE49-F238E27FC236}">
                <a16:creationId xmlns:a16="http://schemas.microsoft.com/office/drawing/2014/main" id="{2EE25426-7D7F-4915-A6CD-510E08BA8FAD}"/>
              </a:ext>
            </a:extLst>
          </p:cNvPr>
          <p:cNvSpPr>
            <a:spLocks noGrp="1"/>
          </p:cNvSpPr>
          <p:nvPr>
            <p:ph idx="1"/>
          </p:nvPr>
        </p:nvSpPr>
        <p:spPr/>
        <p:txBody>
          <a:bodyPr/>
          <a:lstStyle/>
          <a:p>
            <a:r>
              <a:rPr lang="en-US" dirty="0"/>
              <a:t>Si le </a:t>
            </a:r>
            <a:r>
              <a:rPr lang="en-US" dirty="0" err="1"/>
              <a:t>protocole</a:t>
            </a:r>
            <a:r>
              <a:rPr lang="en-US" dirty="0"/>
              <a:t> SMTP </a:t>
            </a:r>
            <a:r>
              <a:rPr lang="en-US" dirty="0" err="1"/>
              <a:t>est</a:t>
            </a:r>
            <a:r>
              <a:rPr lang="en-US" dirty="0"/>
              <a:t> </a:t>
            </a:r>
            <a:r>
              <a:rPr lang="en-US" dirty="0" err="1"/>
              <a:t>combiné</a:t>
            </a:r>
            <a:r>
              <a:rPr lang="en-US" dirty="0"/>
              <a:t> avec le </a:t>
            </a:r>
            <a:r>
              <a:rPr lang="en-US" dirty="0" err="1"/>
              <a:t>protocole</a:t>
            </a:r>
            <a:r>
              <a:rPr lang="en-US" dirty="0"/>
              <a:t> TLS, </a:t>
            </a:r>
            <a:r>
              <a:rPr lang="en-US" dirty="0" err="1"/>
              <a:t>alors</a:t>
            </a:r>
            <a:r>
              <a:rPr lang="en-US" dirty="0"/>
              <a:t> on </a:t>
            </a:r>
            <a:r>
              <a:rPr lang="en-US" dirty="0" err="1"/>
              <a:t>obtient</a:t>
            </a:r>
            <a:r>
              <a:rPr lang="en-US" dirty="0"/>
              <a:t> le </a:t>
            </a:r>
            <a:r>
              <a:rPr lang="en-US" dirty="0" err="1"/>
              <a:t>protocole</a:t>
            </a:r>
            <a:r>
              <a:rPr lang="en-US" dirty="0"/>
              <a:t> SMTPS</a:t>
            </a:r>
          </a:p>
          <a:p>
            <a:pPr lvl="1"/>
            <a:r>
              <a:rPr lang="en-US" dirty="0"/>
              <a:t>SMTP : port TCP/25</a:t>
            </a:r>
          </a:p>
          <a:p>
            <a:pPr lvl="1"/>
            <a:r>
              <a:rPr lang="en-US" dirty="0"/>
              <a:t>SMTPS : port TCP/465</a:t>
            </a:r>
          </a:p>
          <a:p>
            <a:endParaRPr lang="fr-FR" dirty="0"/>
          </a:p>
          <a:p>
            <a:r>
              <a:rPr lang="fr-FR" dirty="0"/>
              <a:t>Une fois la connexion TCP négociée, le client et le serveur exécutent le protocole TLS handshake pour établir un ensemble de clés</a:t>
            </a:r>
          </a:p>
          <a:p>
            <a:endParaRPr lang="fr-FR" dirty="0"/>
          </a:p>
          <a:p>
            <a:r>
              <a:rPr lang="fr-FR" dirty="0"/>
              <a:t>Ensuite, toute communication SMTP sera chiffrée et authentifiée avec les clés établies</a:t>
            </a:r>
          </a:p>
        </p:txBody>
      </p:sp>
      <p:sp>
        <p:nvSpPr>
          <p:cNvPr id="4" name="TextBox 3">
            <a:extLst>
              <a:ext uri="{FF2B5EF4-FFF2-40B4-BE49-F238E27FC236}">
                <a16:creationId xmlns:a16="http://schemas.microsoft.com/office/drawing/2014/main" id="{41696635-D2D9-4EA9-AFEE-7662C566B62D}"/>
              </a:ext>
            </a:extLst>
          </p:cNvPr>
          <p:cNvSpPr txBox="1"/>
          <p:nvPr/>
        </p:nvSpPr>
        <p:spPr>
          <a:xfrm>
            <a:off x="10452202" y="552819"/>
            <a:ext cx="714375" cy="600164"/>
          </a:xfrm>
          <a:prstGeom prst="rect">
            <a:avLst/>
          </a:prstGeom>
          <a:noFill/>
        </p:spPr>
        <p:txBody>
          <a:bodyPr wrap="square" rtlCol="0">
            <a:spAutoFit/>
          </a:bodyPr>
          <a:lstStyle/>
          <a:p>
            <a:r>
              <a:rPr lang="en-US" sz="3300" dirty="0"/>
              <a:t>44</a:t>
            </a:r>
            <a:endParaRPr lang="fr-FR" sz="3300" dirty="0"/>
          </a:p>
        </p:txBody>
      </p:sp>
    </p:spTree>
    <p:extLst>
      <p:ext uri="{BB962C8B-B14F-4D97-AF65-F5344CB8AC3E}">
        <p14:creationId xmlns:p14="http://schemas.microsoft.com/office/powerpoint/2010/main" val="3827197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BBCAC5-3C24-49DE-98C2-6C61AF83A32E}"/>
              </a:ext>
            </a:extLst>
          </p:cNvPr>
          <p:cNvSpPr>
            <a:spLocks noGrp="1"/>
          </p:cNvSpPr>
          <p:nvPr>
            <p:ph type="title"/>
          </p:nvPr>
        </p:nvSpPr>
        <p:spPr>
          <a:xfrm>
            <a:off x="1154956" y="2861733"/>
            <a:ext cx="8984724" cy="1915647"/>
          </a:xfrm>
        </p:spPr>
        <p:txBody>
          <a:bodyPr/>
          <a:lstStyle/>
          <a:p>
            <a:r>
              <a:rPr lang="en-US" dirty="0"/>
              <a:t>HTTP(S) : la navigation sur </a:t>
            </a:r>
            <a:r>
              <a:rPr lang="en-US" dirty="0" err="1"/>
              <a:t>l'Internet</a:t>
            </a:r>
            <a:endParaRPr lang="fr-FR" dirty="0"/>
          </a:p>
        </p:txBody>
      </p:sp>
      <p:sp>
        <p:nvSpPr>
          <p:cNvPr id="5" name="Text Placeholder 4">
            <a:extLst>
              <a:ext uri="{FF2B5EF4-FFF2-40B4-BE49-F238E27FC236}">
                <a16:creationId xmlns:a16="http://schemas.microsoft.com/office/drawing/2014/main" id="{3EF3E702-CD02-4237-A6DF-1144F01113BC}"/>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2798234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1BCA3-BA90-438C-AAAD-5847CD1352CB}"/>
              </a:ext>
            </a:extLst>
          </p:cNvPr>
          <p:cNvSpPr>
            <a:spLocks noGrp="1"/>
          </p:cNvSpPr>
          <p:nvPr>
            <p:ph type="title"/>
          </p:nvPr>
        </p:nvSpPr>
        <p:spPr/>
        <p:txBody>
          <a:bodyPr/>
          <a:lstStyle/>
          <a:p>
            <a:r>
              <a:rPr lang="en-US" dirty="0"/>
              <a:t>HTTP(S) : la navigation Internet</a:t>
            </a:r>
            <a:endParaRPr lang="fr-FR" dirty="0"/>
          </a:p>
        </p:txBody>
      </p:sp>
      <p:sp>
        <p:nvSpPr>
          <p:cNvPr id="3" name="Content Placeholder 2">
            <a:extLst>
              <a:ext uri="{FF2B5EF4-FFF2-40B4-BE49-F238E27FC236}">
                <a16:creationId xmlns:a16="http://schemas.microsoft.com/office/drawing/2014/main" id="{492D8908-5871-46B9-82E3-330DF82318E8}"/>
              </a:ext>
            </a:extLst>
          </p:cNvPr>
          <p:cNvSpPr>
            <a:spLocks noGrp="1"/>
          </p:cNvSpPr>
          <p:nvPr>
            <p:ph idx="1"/>
          </p:nvPr>
        </p:nvSpPr>
        <p:spPr/>
        <p:txBody>
          <a:bodyPr/>
          <a:lstStyle/>
          <a:p>
            <a:r>
              <a:rPr lang="en-US" dirty="0"/>
              <a:t>Une </a:t>
            </a:r>
            <a:r>
              <a:rPr lang="en-US" dirty="0" err="1"/>
              <a:t>connexion</a:t>
            </a:r>
            <a:r>
              <a:rPr lang="en-US" dirty="0"/>
              <a:t> Internet : </a:t>
            </a:r>
            <a:endParaRPr lang="fr-FR" dirty="0"/>
          </a:p>
        </p:txBody>
      </p:sp>
      <p:pic>
        <p:nvPicPr>
          <p:cNvPr id="4" name="Picture 3">
            <a:extLst>
              <a:ext uri="{FF2B5EF4-FFF2-40B4-BE49-F238E27FC236}">
                <a16:creationId xmlns:a16="http://schemas.microsoft.com/office/drawing/2014/main" id="{D0A8AC75-F87F-42FD-B050-0690C4404403}"/>
              </a:ext>
            </a:extLst>
          </p:cNvPr>
          <p:cNvPicPr>
            <a:picLocks noChangeAspect="1"/>
          </p:cNvPicPr>
          <p:nvPr/>
        </p:nvPicPr>
        <p:blipFill>
          <a:blip r:embed="rId3"/>
          <a:stretch>
            <a:fillRect/>
          </a:stretch>
        </p:blipFill>
        <p:spPr>
          <a:xfrm>
            <a:off x="2142147" y="2963636"/>
            <a:ext cx="1239047" cy="878757"/>
          </a:xfrm>
          <a:prstGeom prst="rect">
            <a:avLst/>
          </a:prstGeom>
        </p:spPr>
      </p:pic>
      <p:pic>
        <p:nvPicPr>
          <p:cNvPr id="7" name="Picture 6">
            <a:extLst>
              <a:ext uri="{FF2B5EF4-FFF2-40B4-BE49-F238E27FC236}">
                <a16:creationId xmlns:a16="http://schemas.microsoft.com/office/drawing/2014/main" id="{D17D8400-7E3B-4FCB-A3D7-DB1FA63C4184}"/>
              </a:ext>
            </a:extLst>
          </p:cNvPr>
          <p:cNvPicPr>
            <a:picLocks noChangeAspect="1"/>
          </p:cNvPicPr>
          <p:nvPr/>
        </p:nvPicPr>
        <p:blipFill>
          <a:blip r:embed="rId4"/>
          <a:stretch>
            <a:fillRect/>
          </a:stretch>
        </p:blipFill>
        <p:spPr>
          <a:xfrm>
            <a:off x="3381194" y="3094750"/>
            <a:ext cx="616525" cy="616525"/>
          </a:xfrm>
          <a:prstGeom prst="rect">
            <a:avLst/>
          </a:prstGeom>
        </p:spPr>
      </p:pic>
      <p:pic>
        <p:nvPicPr>
          <p:cNvPr id="9" name="Graphic 8">
            <a:extLst>
              <a:ext uri="{FF2B5EF4-FFF2-40B4-BE49-F238E27FC236}">
                <a16:creationId xmlns:a16="http://schemas.microsoft.com/office/drawing/2014/main" id="{C1FC3064-61ED-467F-84CF-6D820FC0F408}"/>
              </a:ext>
            </a:extLst>
          </p:cNvPr>
          <p:cNvPicPr>
            <a:picLocks noChangeAspect="1"/>
          </p:cNvPicPr>
          <p:nvPr/>
        </p:nvPicPr>
        <p:blipFill>
          <a:blip r:embed="rId5">
            <a:lum bright="-20000" contrast="40000"/>
            <a:extLst>
              <a:ext uri="{96DAC541-7B7A-43D3-8B79-37D633B846F1}">
                <asvg:svgBlip xmlns:asvg="http://schemas.microsoft.com/office/drawing/2016/SVG/main" r:embed="rId6"/>
              </a:ext>
            </a:extLst>
          </a:blip>
          <a:stretch>
            <a:fillRect/>
          </a:stretch>
        </p:blipFill>
        <p:spPr>
          <a:xfrm>
            <a:off x="7825746" y="2784694"/>
            <a:ext cx="737073" cy="1057699"/>
          </a:xfrm>
          <a:prstGeom prst="rect">
            <a:avLst/>
          </a:prstGeom>
        </p:spPr>
      </p:pic>
      <p:sp>
        <p:nvSpPr>
          <p:cNvPr id="10" name="Arrow: Curved Down 9">
            <a:extLst>
              <a:ext uri="{FF2B5EF4-FFF2-40B4-BE49-F238E27FC236}">
                <a16:creationId xmlns:a16="http://schemas.microsoft.com/office/drawing/2014/main" id="{7FD2F2D4-4D5B-41A8-90BC-1EC4D8ADAB75}"/>
              </a:ext>
            </a:extLst>
          </p:cNvPr>
          <p:cNvSpPr/>
          <p:nvPr/>
        </p:nvSpPr>
        <p:spPr>
          <a:xfrm>
            <a:off x="4447309" y="2784694"/>
            <a:ext cx="2937164" cy="618318"/>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tx1"/>
              </a:solidFill>
            </a:endParaRPr>
          </a:p>
        </p:txBody>
      </p:sp>
      <p:sp>
        <p:nvSpPr>
          <p:cNvPr id="11" name="TextBox 10">
            <a:extLst>
              <a:ext uri="{FF2B5EF4-FFF2-40B4-BE49-F238E27FC236}">
                <a16:creationId xmlns:a16="http://schemas.microsoft.com/office/drawing/2014/main" id="{2C975987-0B0A-4EA7-BB2F-857E17CADFFF}"/>
              </a:ext>
            </a:extLst>
          </p:cNvPr>
          <p:cNvSpPr txBox="1"/>
          <p:nvPr/>
        </p:nvSpPr>
        <p:spPr>
          <a:xfrm>
            <a:off x="4923221" y="2893798"/>
            <a:ext cx="2286000" cy="400110"/>
          </a:xfrm>
          <a:prstGeom prst="rect">
            <a:avLst/>
          </a:prstGeom>
          <a:noFill/>
        </p:spPr>
        <p:txBody>
          <a:bodyPr wrap="square" rtlCol="0">
            <a:spAutoFit/>
          </a:bodyPr>
          <a:lstStyle/>
          <a:p>
            <a:r>
              <a:rPr lang="en-US" sz="2000" b="1" dirty="0"/>
              <a:t>www.unilim.fr</a:t>
            </a:r>
            <a:endParaRPr lang="fr-FR" sz="2000" b="1" dirty="0"/>
          </a:p>
        </p:txBody>
      </p:sp>
      <p:sp>
        <p:nvSpPr>
          <p:cNvPr id="12" name="TextBox 11">
            <a:extLst>
              <a:ext uri="{FF2B5EF4-FFF2-40B4-BE49-F238E27FC236}">
                <a16:creationId xmlns:a16="http://schemas.microsoft.com/office/drawing/2014/main" id="{17EFF961-1AD9-4035-9C03-4E4C3FFECE4E}"/>
              </a:ext>
            </a:extLst>
          </p:cNvPr>
          <p:cNvSpPr txBox="1"/>
          <p:nvPr/>
        </p:nvSpPr>
        <p:spPr>
          <a:xfrm>
            <a:off x="4642934" y="3842393"/>
            <a:ext cx="2713830" cy="369332"/>
          </a:xfrm>
          <a:prstGeom prst="rect">
            <a:avLst/>
          </a:prstGeom>
          <a:noFill/>
        </p:spPr>
        <p:txBody>
          <a:bodyPr wrap="square" rtlCol="0">
            <a:spAutoFit/>
          </a:bodyPr>
          <a:lstStyle/>
          <a:p>
            <a:r>
              <a:rPr lang="en-US" b="1" dirty="0" err="1">
                <a:solidFill>
                  <a:srgbClr val="FF0000"/>
                </a:solidFill>
                <a:highlight>
                  <a:srgbClr val="FFFF00"/>
                </a:highlight>
              </a:rPr>
              <a:t>Modèle</a:t>
            </a:r>
            <a:r>
              <a:rPr lang="en-US" b="1" dirty="0">
                <a:solidFill>
                  <a:srgbClr val="FF0000"/>
                </a:solidFill>
                <a:highlight>
                  <a:srgbClr val="FFFF00"/>
                </a:highlight>
              </a:rPr>
              <a:t> client-</a:t>
            </a:r>
            <a:r>
              <a:rPr lang="en-US" b="1" dirty="0" err="1">
                <a:solidFill>
                  <a:srgbClr val="FF0000"/>
                </a:solidFill>
                <a:highlight>
                  <a:srgbClr val="FFFF00"/>
                </a:highlight>
              </a:rPr>
              <a:t>serveur</a:t>
            </a:r>
            <a:endParaRPr lang="fr-FR" b="1" dirty="0">
              <a:solidFill>
                <a:srgbClr val="FF0000"/>
              </a:solidFill>
              <a:highlight>
                <a:srgbClr val="00FFFF"/>
              </a:highlight>
            </a:endParaRPr>
          </a:p>
        </p:txBody>
      </p:sp>
      <p:sp>
        <p:nvSpPr>
          <p:cNvPr id="13" name="TextBox 12">
            <a:extLst>
              <a:ext uri="{FF2B5EF4-FFF2-40B4-BE49-F238E27FC236}">
                <a16:creationId xmlns:a16="http://schemas.microsoft.com/office/drawing/2014/main" id="{0DB1D469-43AD-450A-BD23-54393639EA54}"/>
              </a:ext>
            </a:extLst>
          </p:cNvPr>
          <p:cNvSpPr txBox="1"/>
          <p:nvPr/>
        </p:nvSpPr>
        <p:spPr>
          <a:xfrm>
            <a:off x="1524000" y="4263735"/>
            <a:ext cx="2713830" cy="2062103"/>
          </a:xfrm>
          <a:prstGeom prst="rect">
            <a:avLst/>
          </a:prstGeom>
          <a:noFill/>
        </p:spPr>
        <p:txBody>
          <a:bodyPr wrap="square" rtlCol="0">
            <a:spAutoFit/>
          </a:bodyPr>
          <a:lstStyle/>
          <a:p>
            <a:pPr algn="ctr">
              <a:spcBef>
                <a:spcPts val="600"/>
              </a:spcBef>
              <a:spcAft>
                <a:spcPts val="600"/>
              </a:spcAft>
            </a:pPr>
            <a:r>
              <a:rPr lang="en-US" b="1" u="sng" dirty="0"/>
              <a:t>Client :</a:t>
            </a:r>
          </a:p>
          <a:p>
            <a:pPr marL="285750" indent="-285750">
              <a:spcBef>
                <a:spcPts val="600"/>
              </a:spcBef>
              <a:buFont typeface="Arial" panose="020B0604020202020204" pitchFamily="34" charset="0"/>
              <a:buChar char="•"/>
            </a:pPr>
            <a:r>
              <a:rPr lang="en-US" dirty="0"/>
              <a:t>application </a:t>
            </a:r>
            <a:r>
              <a:rPr lang="en-US" dirty="0" err="1"/>
              <a:t>envoie</a:t>
            </a:r>
            <a:r>
              <a:rPr lang="en-US" dirty="0"/>
              <a:t> des </a:t>
            </a:r>
            <a:r>
              <a:rPr lang="en-US" dirty="0" err="1"/>
              <a:t>requêtes</a:t>
            </a:r>
            <a:endParaRPr lang="en-US" dirty="0"/>
          </a:p>
          <a:p>
            <a:pPr marL="285750" indent="-285750">
              <a:spcBef>
                <a:spcPts val="600"/>
              </a:spcBef>
              <a:buFont typeface="Arial" panose="020B0604020202020204" pitchFamily="34" charset="0"/>
              <a:buChar char="•"/>
            </a:pPr>
            <a:r>
              <a:rPr lang="en-US" dirty="0" err="1"/>
              <a:t>initialise</a:t>
            </a:r>
            <a:r>
              <a:rPr lang="en-US" dirty="0"/>
              <a:t> le contact</a:t>
            </a:r>
          </a:p>
          <a:p>
            <a:pPr marL="285750" indent="-285750">
              <a:spcBef>
                <a:spcPts val="600"/>
              </a:spcBef>
              <a:buFont typeface="Arial" panose="020B0604020202020204" pitchFamily="34" charset="0"/>
              <a:buChar char="•"/>
            </a:pPr>
            <a:r>
              <a:rPr lang="en-US" dirty="0" err="1"/>
              <a:t>acrif</a:t>
            </a:r>
            <a:endParaRPr lang="en-US" dirty="0"/>
          </a:p>
          <a:p>
            <a:endParaRPr lang="fr-FR" dirty="0"/>
          </a:p>
        </p:txBody>
      </p:sp>
      <p:sp>
        <p:nvSpPr>
          <p:cNvPr id="14" name="TextBox 13">
            <a:extLst>
              <a:ext uri="{FF2B5EF4-FFF2-40B4-BE49-F238E27FC236}">
                <a16:creationId xmlns:a16="http://schemas.microsoft.com/office/drawing/2014/main" id="{156C0E5B-455E-4572-BFCB-1CF98C25E0A9}"/>
              </a:ext>
            </a:extLst>
          </p:cNvPr>
          <p:cNvSpPr txBox="1"/>
          <p:nvPr/>
        </p:nvSpPr>
        <p:spPr>
          <a:xfrm>
            <a:off x="6941110" y="4249879"/>
            <a:ext cx="2713830" cy="2339102"/>
          </a:xfrm>
          <a:prstGeom prst="rect">
            <a:avLst/>
          </a:prstGeom>
          <a:noFill/>
        </p:spPr>
        <p:txBody>
          <a:bodyPr wrap="square" rtlCol="0">
            <a:spAutoFit/>
          </a:bodyPr>
          <a:lstStyle/>
          <a:p>
            <a:pPr algn="ctr">
              <a:spcBef>
                <a:spcPts val="600"/>
              </a:spcBef>
              <a:spcAft>
                <a:spcPts val="600"/>
              </a:spcAft>
            </a:pPr>
            <a:r>
              <a:rPr lang="en-US" b="1" u="sng" dirty="0" err="1"/>
              <a:t>Serveur</a:t>
            </a:r>
            <a:r>
              <a:rPr lang="en-US" b="1" u="sng" dirty="0"/>
              <a:t> :</a:t>
            </a:r>
          </a:p>
          <a:p>
            <a:pPr marL="285750" indent="-285750">
              <a:spcBef>
                <a:spcPts val="600"/>
              </a:spcBef>
              <a:buFont typeface="Arial" panose="020B0604020202020204" pitchFamily="34" charset="0"/>
              <a:buChar char="•"/>
            </a:pPr>
            <a:r>
              <a:rPr lang="en-US" dirty="0"/>
              <a:t>application </a:t>
            </a:r>
            <a:r>
              <a:rPr lang="en-US" dirty="0" err="1"/>
              <a:t>répond</a:t>
            </a:r>
            <a:r>
              <a:rPr lang="en-US" dirty="0"/>
              <a:t> aux </a:t>
            </a:r>
            <a:r>
              <a:rPr lang="en-US" dirty="0" err="1"/>
              <a:t>requêtes</a:t>
            </a:r>
            <a:endParaRPr lang="en-US" dirty="0"/>
          </a:p>
          <a:p>
            <a:pPr marL="285750" indent="-285750">
              <a:spcBef>
                <a:spcPts val="600"/>
              </a:spcBef>
              <a:buFont typeface="Arial" panose="020B0604020202020204" pitchFamily="34" charset="0"/>
              <a:buChar char="•"/>
            </a:pPr>
            <a:r>
              <a:rPr lang="en-US" dirty="0"/>
              <a:t>à </a:t>
            </a:r>
            <a:r>
              <a:rPr lang="en-US" dirty="0" err="1"/>
              <a:t>l'attente</a:t>
            </a:r>
            <a:endParaRPr lang="en-US" dirty="0"/>
          </a:p>
          <a:p>
            <a:pPr marL="285750" indent="-285750">
              <a:spcBef>
                <a:spcPts val="600"/>
              </a:spcBef>
              <a:buFont typeface="Arial" panose="020B0604020202020204" pitchFamily="34" charset="0"/>
              <a:buChar char="•"/>
            </a:pPr>
            <a:r>
              <a:rPr lang="en-US" dirty="0"/>
              <a:t>sur Apache, Windows Server</a:t>
            </a:r>
          </a:p>
          <a:p>
            <a:endParaRPr lang="fr-FR" dirty="0"/>
          </a:p>
        </p:txBody>
      </p:sp>
      <p:sp>
        <p:nvSpPr>
          <p:cNvPr id="16" name="TextBox 15">
            <a:extLst>
              <a:ext uri="{FF2B5EF4-FFF2-40B4-BE49-F238E27FC236}">
                <a16:creationId xmlns:a16="http://schemas.microsoft.com/office/drawing/2014/main" id="{60BA0065-591F-4EF5-8486-371A66FAE72A}"/>
              </a:ext>
            </a:extLst>
          </p:cNvPr>
          <p:cNvSpPr txBox="1"/>
          <p:nvPr/>
        </p:nvSpPr>
        <p:spPr>
          <a:xfrm>
            <a:off x="10452202" y="552819"/>
            <a:ext cx="714375" cy="600164"/>
          </a:xfrm>
          <a:prstGeom prst="rect">
            <a:avLst/>
          </a:prstGeom>
          <a:noFill/>
        </p:spPr>
        <p:txBody>
          <a:bodyPr wrap="square" rtlCol="0">
            <a:spAutoFit/>
          </a:bodyPr>
          <a:lstStyle/>
          <a:p>
            <a:r>
              <a:rPr lang="en-US" sz="3300" dirty="0"/>
              <a:t>46</a:t>
            </a:r>
            <a:endParaRPr lang="fr-FR" sz="3300" dirty="0"/>
          </a:p>
        </p:txBody>
      </p:sp>
    </p:spTree>
    <p:extLst>
      <p:ext uri="{BB962C8B-B14F-4D97-AF65-F5344CB8AC3E}">
        <p14:creationId xmlns:p14="http://schemas.microsoft.com/office/powerpoint/2010/main" val="3289092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D83-BD30-4C3C-B104-EBA47EAB0F8B}"/>
              </a:ext>
            </a:extLst>
          </p:cNvPr>
          <p:cNvSpPr>
            <a:spLocks noGrp="1"/>
          </p:cNvSpPr>
          <p:nvPr>
            <p:ph type="title"/>
          </p:nvPr>
        </p:nvSpPr>
        <p:spPr/>
        <p:txBody>
          <a:bodyPr/>
          <a:lstStyle/>
          <a:p>
            <a:r>
              <a:rPr lang="en-US" dirty="0"/>
              <a:t>Les </a:t>
            </a:r>
            <a:r>
              <a:rPr lang="en-US" dirty="0" err="1"/>
              <a:t>serveurs</a:t>
            </a:r>
            <a:r>
              <a:rPr lang="en-US" dirty="0"/>
              <a:t> http</a:t>
            </a:r>
            <a:endParaRPr lang="fr-FR" dirty="0"/>
          </a:p>
        </p:txBody>
      </p:sp>
      <p:pic>
        <p:nvPicPr>
          <p:cNvPr id="5" name="Picture 4">
            <a:extLst>
              <a:ext uri="{FF2B5EF4-FFF2-40B4-BE49-F238E27FC236}">
                <a16:creationId xmlns:a16="http://schemas.microsoft.com/office/drawing/2014/main" id="{9FEA00D4-7569-4F8A-8B18-04267CEF5A78}"/>
              </a:ext>
            </a:extLst>
          </p:cNvPr>
          <p:cNvPicPr>
            <a:picLocks noChangeAspect="1"/>
          </p:cNvPicPr>
          <p:nvPr/>
        </p:nvPicPr>
        <p:blipFill>
          <a:blip r:embed="rId3"/>
          <a:stretch>
            <a:fillRect/>
          </a:stretch>
        </p:blipFill>
        <p:spPr>
          <a:xfrm>
            <a:off x="1321433" y="1595243"/>
            <a:ext cx="9549131" cy="4352837"/>
          </a:xfrm>
          <a:prstGeom prst="rect">
            <a:avLst/>
          </a:prstGeom>
        </p:spPr>
      </p:pic>
      <p:sp>
        <p:nvSpPr>
          <p:cNvPr id="6" name="TextBox 5">
            <a:extLst>
              <a:ext uri="{FF2B5EF4-FFF2-40B4-BE49-F238E27FC236}">
                <a16:creationId xmlns:a16="http://schemas.microsoft.com/office/drawing/2014/main" id="{4AF39829-5688-40CC-B87F-175CED6727F2}"/>
              </a:ext>
            </a:extLst>
          </p:cNvPr>
          <p:cNvSpPr txBox="1"/>
          <p:nvPr/>
        </p:nvSpPr>
        <p:spPr>
          <a:xfrm>
            <a:off x="6095999" y="3586996"/>
            <a:ext cx="2854036" cy="646331"/>
          </a:xfrm>
          <a:prstGeom prst="rect">
            <a:avLst/>
          </a:prstGeom>
          <a:noFill/>
        </p:spPr>
        <p:txBody>
          <a:bodyPr wrap="square" rtlCol="0">
            <a:spAutoFit/>
          </a:bodyPr>
          <a:lstStyle/>
          <a:p>
            <a:r>
              <a:rPr lang="en-US" dirty="0" err="1">
                <a:solidFill>
                  <a:srgbClr val="FF0000"/>
                </a:solidFill>
              </a:rPr>
              <a:t>commande</a:t>
            </a:r>
            <a:r>
              <a:rPr lang="en-US" dirty="0">
                <a:solidFill>
                  <a:srgbClr val="FF0000"/>
                </a:solidFill>
              </a:rPr>
              <a:t> netstat </a:t>
            </a:r>
          </a:p>
          <a:p>
            <a:r>
              <a:rPr lang="en-US" dirty="0">
                <a:solidFill>
                  <a:srgbClr val="FF0000"/>
                </a:solidFill>
              </a:rPr>
              <a:t>=&gt; </a:t>
            </a:r>
            <a:r>
              <a:rPr lang="en-US" dirty="0" err="1">
                <a:solidFill>
                  <a:srgbClr val="FF0000"/>
                </a:solidFill>
              </a:rPr>
              <a:t>commande</a:t>
            </a:r>
            <a:r>
              <a:rPr lang="en-US" dirty="0">
                <a:solidFill>
                  <a:srgbClr val="FF0000"/>
                </a:solidFill>
              </a:rPr>
              <a:t> ss</a:t>
            </a:r>
            <a:endParaRPr lang="fr-FR" dirty="0">
              <a:solidFill>
                <a:srgbClr val="FF0000"/>
              </a:solidFill>
            </a:endParaRPr>
          </a:p>
        </p:txBody>
      </p:sp>
      <p:sp>
        <p:nvSpPr>
          <p:cNvPr id="7" name="Oval 6">
            <a:extLst>
              <a:ext uri="{FF2B5EF4-FFF2-40B4-BE49-F238E27FC236}">
                <a16:creationId xmlns:a16="http://schemas.microsoft.com/office/drawing/2014/main" id="{15A91334-9AE2-4CCA-ADF0-DF9CBD063085}"/>
              </a:ext>
            </a:extLst>
          </p:cNvPr>
          <p:cNvSpPr/>
          <p:nvPr/>
        </p:nvSpPr>
        <p:spPr>
          <a:xfrm>
            <a:off x="1321433" y="5361710"/>
            <a:ext cx="590494" cy="318654"/>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Straight Arrow Connector 8">
            <a:extLst>
              <a:ext uri="{FF2B5EF4-FFF2-40B4-BE49-F238E27FC236}">
                <a16:creationId xmlns:a16="http://schemas.microsoft.com/office/drawing/2014/main" id="{76622050-8FCB-4BAC-8BB9-DDF2E596F223}"/>
              </a:ext>
            </a:extLst>
          </p:cNvPr>
          <p:cNvCxnSpPr>
            <a:cxnSpLocks/>
          </p:cNvCxnSpPr>
          <p:nvPr/>
        </p:nvCxnSpPr>
        <p:spPr>
          <a:xfrm flipV="1">
            <a:off x="646111" y="5521038"/>
            <a:ext cx="550631" cy="658089"/>
          </a:xfrm>
          <a:prstGeom prst="straightConnector1">
            <a:avLst/>
          </a:prstGeom>
          <a:ln w="158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10E0E74-0D3A-4CEC-BAE2-DEC856F794A9}"/>
              </a:ext>
            </a:extLst>
          </p:cNvPr>
          <p:cNvSpPr txBox="1"/>
          <p:nvPr/>
        </p:nvSpPr>
        <p:spPr>
          <a:xfrm>
            <a:off x="0" y="6220616"/>
            <a:ext cx="3532908" cy="369332"/>
          </a:xfrm>
          <a:prstGeom prst="rect">
            <a:avLst/>
          </a:prstGeom>
          <a:noFill/>
        </p:spPr>
        <p:txBody>
          <a:bodyPr wrap="square" rtlCol="0">
            <a:spAutoFit/>
          </a:bodyPr>
          <a:lstStyle/>
          <a:p>
            <a:r>
              <a:rPr lang="en-US" dirty="0" err="1"/>
              <a:t>Connexion</a:t>
            </a:r>
            <a:r>
              <a:rPr lang="en-US" dirty="0"/>
              <a:t> se fait sur TCP</a:t>
            </a:r>
            <a:endParaRPr lang="fr-FR" dirty="0"/>
          </a:p>
        </p:txBody>
      </p:sp>
      <p:sp>
        <p:nvSpPr>
          <p:cNvPr id="12" name="Oval 11">
            <a:extLst>
              <a:ext uri="{FF2B5EF4-FFF2-40B4-BE49-F238E27FC236}">
                <a16:creationId xmlns:a16="http://schemas.microsoft.com/office/drawing/2014/main" id="{EC4C17CE-5C9F-4502-933E-1947B5ED627C}"/>
              </a:ext>
            </a:extLst>
          </p:cNvPr>
          <p:cNvSpPr/>
          <p:nvPr/>
        </p:nvSpPr>
        <p:spPr>
          <a:xfrm>
            <a:off x="4757357" y="5375563"/>
            <a:ext cx="590494" cy="318654"/>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Straight Arrow Connector 12">
            <a:extLst>
              <a:ext uri="{FF2B5EF4-FFF2-40B4-BE49-F238E27FC236}">
                <a16:creationId xmlns:a16="http://schemas.microsoft.com/office/drawing/2014/main" id="{6F6FA283-FFCE-4F41-9F15-A155B973416C}"/>
              </a:ext>
            </a:extLst>
          </p:cNvPr>
          <p:cNvCxnSpPr>
            <a:cxnSpLocks/>
          </p:cNvCxnSpPr>
          <p:nvPr/>
        </p:nvCxnSpPr>
        <p:spPr>
          <a:xfrm flipV="1">
            <a:off x="4144381" y="5668471"/>
            <a:ext cx="550631" cy="658089"/>
          </a:xfrm>
          <a:prstGeom prst="straightConnector1">
            <a:avLst/>
          </a:prstGeom>
          <a:ln w="158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5E84030-4D24-4622-9348-243FD1A919D5}"/>
              </a:ext>
            </a:extLst>
          </p:cNvPr>
          <p:cNvSpPr txBox="1"/>
          <p:nvPr/>
        </p:nvSpPr>
        <p:spPr>
          <a:xfrm>
            <a:off x="3602175" y="6262177"/>
            <a:ext cx="3532908" cy="369332"/>
          </a:xfrm>
          <a:prstGeom prst="rect">
            <a:avLst/>
          </a:prstGeom>
          <a:noFill/>
        </p:spPr>
        <p:txBody>
          <a:bodyPr wrap="square" rtlCol="0">
            <a:spAutoFit/>
          </a:bodyPr>
          <a:lstStyle/>
          <a:p>
            <a:r>
              <a:rPr lang="en-US" dirty="0" err="1"/>
              <a:t>Requête</a:t>
            </a:r>
            <a:r>
              <a:rPr lang="en-US" dirty="0"/>
              <a:t> </a:t>
            </a:r>
            <a:r>
              <a:rPr lang="en-US" dirty="0" err="1"/>
              <a:t>attendue</a:t>
            </a:r>
            <a:r>
              <a:rPr lang="en-US" dirty="0"/>
              <a:t> sur port 80</a:t>
            </a:r>
            <a:endParaRPr lang="fr-FR" dirty="0"/>
          </a:p>
        </p:txBody>
      </p:sp>
      <p:sp>
        <p:nvSpPr>
          <p:cNvPr id="15" name="Oval 14">
            <a:extLst>
              <a:ext uri="{FF2B5EF4-FFF2-40B4-BE49-F238E27FC236}">
                <a16:creationId xmlns:a16="http://schemas.microsoft.com/office/drawing/2014/main" id="{B3A9A519-6067-43D4-825A-448A527A4464}"/>
              </a:ext>
            </a:extLst>
          </p:cNvPr>
          <p:cNvSpPr/>
          <p:nvPr/>
        </p:nvSpPr>
        <p:spPr>
          <a:xfrm>
            <a:off x="2568344" y="2125784"/>
            <a:ext cx="729037" cy="1510140"/>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extBox 15">
            <a:extLst>
              <a:ext uri="{FF2B5EF4-FFF2-40B4-BE49-F238E27FC236}">
                <a16:creationId xmlns:a16="http://schemas.microsoft.com/office/drawing/2014/main" id="{2C20F4EB-6283-428B-913E-374FB92997BE}"/>
              </a:ext>
            </a:extLst>
          </p:cNvPr>
          <p:cNvSpPr txBox="1"/>
          <p:nvPr/>
        </p:nvSpPr>
        <p:spPr>
          <a:xfrm>
            <a:off x="2008914" y="3559286"/>
            <a:ext cx="2854036" cy="646331"/>
          </a:xfrm>
          <a:prstGeom prst="rect">
            <a:avLst/>
          </a:prstGeom>
          <a:noFill/>
        </p:spPr>
        <p:txBody>
          <a:bodyPr wrap="square" rtlCol="0">
            <a:spAutoFit/>
          </a:bodyPr>
          <a:lstStyle/>
          <a:p>
            <a:r>
              <a:rPr lang="en-US" dirty="0">
                <a:solidFill>
                  <a:srgbClr val="FF0000"/>
                </a:solidFill>
              </a:rPr>
              <a:t>6 </a:t>
            </a:r>
            <a:r>
              <a:rPr lang="en-US" dirty="0" err="1">
                <a:solidFill>
                  <a:srgbClr val="FF0000"/>
                </a:solidFill>
              </a:rPr>
              <a:t>processus</a:t>
            </a:r>
            <a:r>
              <a:rPr lang="en-US" dirty="0">
                <a:solidFill>
                  <a:srgbClr val="FF0000"/>
                </a:solidFill>
              </a:rPr>
              <a:t> pour </a:t>
            </a:r>
            <a:r>
              <a:rPr lang="en-US" dirty="0" err="1">
                <a:solidFill>
                  <a:srgbClr val="FF0000"/>
                </a:solidFill>
              </a:rPr>
              <a:t>traiter</a:t>
            </a:r>
            <a:r>
              <a:rPr lang="en-US" dirty="0">
                <a:solidFill>
                  <a:srgbClr val="FF0000"/>
                </a:solidFill>
              </a:rPr>
              <a:t> des </a:t>
            </a:r>
            <a:r>
              <a:rPr lang="en-US" dirty="0" err="1">
                <a:solidFill>
                  <a:srgbClr val="FF0000"/>
                </a:solidFill>
              </a:rPr>
              <a:t>requêtes</a:t>
            </a:r>
            <a:endParaRPr lang="fr-FR" dirty="0">
              <a:solidFill>
                <a:srgbClr val="FF0000"/>
              </a:solidFill>
            </a:endParaRPr>
          </a:p>
        </p:txBody>
      </p:sp>
      <p:sp>
        <p:nvSpPr>
          <p:cNvPr id="18" name="TextBox 17">
            <a:extLst>
              <a:ext uri="{FF2B5EF4-FFF2-40B4-BE49-F238E27FC236}">
                <a16:creationId xmlns:a16="http://schemas.microsoft.com/office/drawing/2014/main" id="{72EB0008-830C-4368-AB41-C8AE724AA8A9}"/>
              </a:ext>
            </a:extLst>
          </p:cNvPr>
          <p:cNvSpPr txBox="1"/>
          <p:nvPr/>
        </p:nvSpPr>
        <p:spPr>
          <a:xfrm>
            <a:off x="10452202" y="552819"/>
            <a:ext cx="714375" cy="600164"/>
          </a:xfrm>
          <a:prstGeom prst="rect">
            <a:avLst/>
          </a:prstGeom>
          <a:noFill/>
        </p:spPr>
        <p:txBody>
          <a:bodyPr wrap="square" rtlCol="0">
            <a:spAutoFit/>
          </a:bodyPr>
          <a:lstStyle/>
          <a:p>
            <a:r>
              <a:rPr lang="en-US" sz="3300" dirty="0"/>
              <a:t>47</a:t>
            </a:r>
            <a:endParaRPr lang="fr-FR" sz="3300" dirty="0"/>
          </a:p>
        </p:txBody>
      </p:sp>
    </p:spTree>
    <p:extLst>
      <p:ext uri="{BB962C8B-B14F-4D97-AF65-F5344CB8AC3E}">
        <p14:creationId xmlns:p14="http://schemas.microsoft.com/office/powerpoint/2010/main" val="1819100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11C9F-3ED9-47B3-B2EA-78C236665223}"/>
              </a:ext>
            </a:extLst>
          </p:cNvPr>
          <p:cNvSpPr>
            <a:spLocks noGrp="1"/>
          </p:cNvSpPr>
          <p:nvPr>
            <p:ph type="title"/>
          </p:nvPr>
        </p:nvSpPr>
        <p:spPr/>
        <p:txBody>
          <a:bodyPr/>
          <a:lstStyle/>
          <a:p>
            <a:r>
              <a:rPr lang="en-US" dirty="0"/>
              <a:t>HTTP sur Wireshark</a:t>
            </a:r>
            <a:endParaRPr lang="fr-FR" dirty="0"/>
          </a:p>
        </p:txBody>
      </p:sp>
      <p:pic>
        <p:nvPicPr>
          <p:cNvPr id="6" name="Content Placeholder 5">
            <a:extLst>
              <a:ext uri="{FF2B5EF4-FFF2-40B4-BE49-F238E27FC236}">
                <a16:creationId xmlns:a16="http://schemas.microsoft.com/office/drawing/2014/main" id="{53966FC6-CB09-46EF-9E2D-C04108FA5A35}"/>
              </a:ext>
            </a:extLst>
          </p:cNvPr>
          <p:cNvPicPr>
            <a:picLocks noGrp="1" noChangeAspect="1"/>
          </p:cNvPicPr>
          <p:nvPr>
            <p:ph idx="1"/>
          </p:nvPr>
        </p:nvPicPr>
        <p:blipFill>
          <a:blip r:embed="rId3"/>
          <a:stretch>
            <a:fillRect/>
          </a:stretch>
        </p:blipFill>
        <p:spPr>
          <a:xfrm>
            <a:off x="483438" y="2025930"/>
            <a:ext cx="9257774" cy="4379352"/>
          </a:xfrm>
        </p:spPr>
      </p:pic>
      <p:sp>
        <p:nvSpPr>
          <p:cNvPr id="7" name="Oval 6">
            <a:extLst>
              <a:ext uri="{FF2B5EF4-FFF2-40B4-BE49-F238E27FC236}">
                <a16:creationId xmlns:a16="http://schemas.microsoft.com/office/drawing/2014/main" id="{14197EA1-0DC5-43B6-82A4-EA636B52434A}"/>
              </a:ext>
            </a:extLst>
          </p:cNvPr>
          <p:cNvSpPr/>
          <p:nvPr/>
        </p:nvSpPr>
        <p:spPr>
          <a:xfrm>
            <a:off x="6705600" y="2826326"/>
            <a:ext cx="540329" cy="23552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Straight Arrow Connector 8">
            <a:extLst>
              <a:ext uri="{FF2B5EF4-FFF2-40B4-BE49-F238E27FC236}">
                <a16:creationId xmlns:a16="http://schemas.microsoft.com/office/drawing/2014/main" id="{A37E5FFF-81AC-4572-A07A-E69DB852BD15}"/>
              </a:ext>
            </a:extLst>
          </p:cNvPr>
          <p:cNvCxnSpPr>
            <a:cxnSpLocks/>
          </p:cNvCxnSpPr>
          <p:nvPr/>
        </p:nvCxnSpPr>
        <p:spPr>
          <a:xfrm flipH="1">
            <a:off x="7107382" y="2358985"/>
            <a:ext cx="845127" cy="428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B242F3B-9AC8-435F-B7B3-FC4FF8B97253}"/>
              </a:ext>
            </a:extLst>
          </p:cNvPr>
          <p:cNvSpPr txBox="1"/>
          <p:nvPr/>
        </p:nvSpPr>
        <p:spPr>
          <a:xfrm>
            <a:off x="7024987" y="2046664"/>
            <a:ext cx="1855043" cy="369332"/>
          </a:xfrm>
          <a:prstGeom prst="rect">
            <a:avLst/>
          </a:prstGeom>
          <a:noFill/>
        </p:spPr>
        <p:txBody>
          <a:bodyPr wrap="square" rtlCol="0">
            <a:spAutoFit/>
          </a:bodyPr>
          <a:lstStyle/>
          <a:p>
            <a:r>
              <a:rPr lang="en-US" dirty="0">
                <a:solidFill>
                  <a:srgbClr val="FF0000"/>
                </a:solidFill>
              </a:rPr>
              <a:t>port : TCP/UDP</a:t>
            </a:r>
            <a:endParaRPr lang="fr-FR" dirty="0">
              <a:solidFill>
                <a:srgbClr val="FF0000"/>
              </a:solidFill>
            </a:endParaRPr>
          </a:p>
        </p:txBody>
      </p:sp>
      <p:sp>
        <p:nvSpPr>
          <p:cNvPr id="12" name="Oval 11">
            <a:extLst>
              <a:ext uri="{FF2B5EF4-FFF2-40B4-BE49-F238E27FC236}">
                <a16:creationId xmlns:a16="http://schemas.microsoft.com/office/drawing/2014/main" id="{ED46E4EE-B1A8-4297-A715-D4A2AAC8D35A}"/>
              </a:ext>
            </a:extLst>
          </p:cNvPr>
          <p:cNvSpPr/>
          <p:nvPr/>
        </p:nvSpPr>
        <p:spPr>
          <a:xfrm>
            <a:off x="7363691" y="2812471"/>
            <a:ext cx="332507" cy="24938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Straight Arrow Connector 12">
            <a:extLst>
              <a:ext uri="{FF2B5EF4-FFF2-40B4-BE49-F238E27FC236}">
                <a16:creationId xmlns:a16="http://schemas.microsoft.com/office/drawing/2014/main" id="{1727C840-0A09-4DE1-A2EE-B9189097DFA7}"/>
              </a:ext>
            </a:extLst>
          </p:cNvPr>
          <p:cNvCxnSpPr>
            <a:cxnSpLocks/>
          </p:cNvCxnSpPr>
          <p:nvPr/>
        </p:nvCxnSpPr>
        <p:spPr>
          <a:xfrm flipH="1">
            <a:off x="7599217" y="2573457"/>
            <a:ext cx="825080" cy="199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790FA8E-E7CA-4029-B676-4331812DCD7F}"/>
              </a:ext>
            </a:extLst>
          </p:cNvPr>
          <p:cNvSpPr txBox="1"/>
          <p:nvPr/>
        </p:nvSpPr>
        <p:spPr>
          <a:xfrm>
            <a:off x="8382736" y="2337611"/>
            <a:ext cx="1855043" cy="369332"/>
          </a:xfrm>
          <a:prstGeom prst="rect">
            <a:avLst/>
          </a:prstGeom>
          <a:noFill/>
        </p:spPr>
        <p:txBody>
          <a:bodyPr wrap="square" rtlCol="0">
            <a:spAutoFit/>
          </a:bodyPr>
          <a:lstStyle/>
          <a:p>
            <a:r>
              <a:rPr lang="en-US" dirty="0">
                <a:solidFill>
                  <a:srgbClr val="FF0000"/>
                </a:solidFill>
              </a:rPr>
              <a:t>port : HTTP</a:t>
            </a:r>
            <a:endParaRPr lang="fr-FR" dirty="0">
              <a:solidFill>
                <a:srgbClr val="FF0000"/>
              </a:solidFill>
            </a:endParaRPr>
          </a:p>
        </p:txBody>
      </p:sp>
      <p:cxnSp>
        <p:nvCxnSpPr>
          <p:cNvPr id="16" name="Straight Arrow Connector 15">
            <a:extLst>
              <a:ext uri="{FF2B5EF4-FFF2-40B4-BE49-F238E27FC236}">
                <a16:creationId xmlns:a16="http://schemas.microsoft.com/office/drawing/2014/main" id="{E1E11B95-9B22-4698-BC83-F4BE133613C8}"/>
              </a:ext>
            </a:extLst>
          </p:cNvPr>
          <p:cNvCxnSpPr>
            <a:cxnSpLocks/>
          </p:cNvCxnSpPr>
          <p:nvPr/>
        </p:nvCxnSpPr>
        <p:spPr>
          <a:xfrm flipH="1">
            <a:off x="8755219" y="2771929"/>
            <a:ext cx="105820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4B24365-1B7B-49DC-8861-4EBA013D3783}"/>
              </a:ext>
            </a:extLst>
          </p:cNvPr>
          <p:cNvSpPr txBox="1"/>
          <p:nvPr/>
        </p:nvSpPr>
        <p:spPr>
          <a:xfrm>
            <a:off x="9759825" y="2464764"/>
            <a:ext cx="2007787" cy="646331"/>
          </a:xfrm>
          <a:prstGeom prst="rect">
            <a:avLst/>
          </a:prstGeom>
          <a:noFill/>
        </p:spPr>
        <p:txBody>
          <a:bodyPr wrap="square" rtlCol="0">
            <a:spAutoFit/>
          </a:bodyPr>
          <a:lstStyle/>
          <a:p>
            <a:r>
              <a:rPr lang="en-US" b="1" dirty="0">
                <a:solidFill>
                  <a:srgbClr val="FF0000"/>
                </a:solidFill>
                <a:highlight>
                  <a:srgbClr val="FFFF00"/>
                </a:highlight>
              </a:rPr>
              <a:t>initialization </a:t>
            </a:r>
            <a:r>
              <a:rPr lang="en-US" b="1" dirty="0" err="1">
                <a:solidFill>
                  <a:srgbClr val="FF0000"/>
                </a:solidFill>
                <a:highlight>
                  <a:srgbClr val="FFFF00"/>
                </a:highlight>
              </a:rPr>
              <a:t>connexion</a:t>
            </a:r>
            <a:r>
              <a:rPr lang="en-US" b="1" dirty="0">
                <a:solidFill>
                  <a:srgbClr val="FF0000"/>
                </a:solidFill>
                <a:highlight>
                  <a:srgbClr val="FFFF00"/>
                </a:highlight>
              </a:rPr>
              <a:t> TCP</a:t>
            </a:r>
            <a:endParaRPr lang="fr-FR" b="1" dirty="0">
              <a:solidFill>
                <a:srgbClr val="FF0000"/>
              </a:solidFill>
              <a:highlight>
                <a:srgbClr val="00FFFF"/>
              </a:highlight>
            </a:endParaRPr>
          </a:p>
        </p:txBody>
      </p:sp>
      <p:cxnSp>
        <p:nvCxnSpPr>
          <p:cNvPr id="19" name="Straight Arrow Connector 18">
            <a:extLst>
              <a:ext uri="{FF2B5EF4-FFF2-40B4-BE49-F238E27FC236}">
                <a16:creationId xmlns:a16="http://schemas.microsoft.com/office/drawing/2014/main" id="{B310D9CB-91FD-4E1D-9114-9BF27C21CDC7}"/>
              </a:ext>
            </a:extLst>
          </p:cNvPr>
          <p:cNvCxnSpPr>
            <a:cxnSpLocks/>
          </p:cNvCxnSpPr>
          <p:nvPr/>
        </p:nvCxnSpPr>
        <p:spPr>
          <a:xfrm flipH="1">
            <a:off x="8792117" y="5195897"/>
            <a:ext cx="105820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F41EDAB-A759-4197-ADFB-9D64CEB1BF80}"/>
              </a:ext>
            </a:extLst>
          </p:cNvPr>
          <p:cNvSpPr txBox="1"/>
          <p:nvPr/>
        </p:nvSpPr>
        <p:spPr>
          <a:xfrm>
            <a:off x="9767847" y="4821352"/>
            <a:ext cx="2007787" cy="646331"/>
          </a:xfrm>
          <a:prstGeom prst="rect">
            <a:avLst/>
          </a:prstGeom>
          <a:noFill/>
        </p:spPr>
        <p:txBody>
          <a:bodyPr wrap="square" rtlCol="0">
            <a:spAutoFit/>
          </a:bodyPr>
          <a:lstStyle/>
          <a:p>
            <a:r>
              <a:rPr lang="en-US" b="1" dirty="0">
                <a:solidFill>
                  <a:srgbClr val="FF0000"/>
                </a:solidFill>
                <a:highlight>
                  <a:srgbClr val="FFFF00"/>
                </a:highlight>
              </a:rPr>
              <a:t>fin de la </a:t>
            </a:r>
            <a:r>
              <a:rPr lang="en-US" b="1" dirty="0" err="1">
                <a:solidFill>
                  <a:srgbClr val="FF0000"/>
                </a:solidFill>
                <a:highlight>
                  <a:srgbClr val="FFFF00"/>
                </a:highlight>
              </a:rPr>
              <a:t>connexion</a:t>
            </a:r>
            <a:r>
              <a:rPr lang="en-US" b="1" dirty="0">
                <a:solidFill>
                  <a:srgbClr val="FF0000"/>
                </a:solidFill>
                <a:highlight>
                  <a:srgbClr val="FFFF00"/>
                </a:highlight>
              </a:rPr>
              <a:t> TCP</a:t>
            </a:r>
            <a:endParaRPr lang="fr-FR" b="1" dirty="0">
              <a:solidFill>
                <a:srgbClr val="FF0000"/>
              </a:solidFill>
              <a:highlight>
                <a:srgbClr val="00FFFF"/>
              </a:highlight>
            </a:endParaRPr>
          </a:p>
        </p:txBody>
      </p:sp>
      <p:sp>
        <p:nvSpPr>
          <p:cNvPr id="21" name="Oval 20">
            <a:extLst>
              <a:ext uri="{FF2B5EF4-FFF2-40B4-BE49-F238E27FC236}">
                <a16:creationId xmlns:a16="http://schemas.microsoft.com/office/drawing/2014/main" id="{4B8CAED1-01DC-42A7-BF53-B9A59EA46A63}"/>
              </a:ext>
            </a:extLst>
          </p:cNvPr>
          <p:cNvSpPr/>
          <p:nvPr/>
        </p:nvSpPr>
        <p:spPr>
          <a:xfrm>
            <a:off x="6646245" y="3398008"/>
            <a:ext cx="1506353" cy="24938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val 21">
            <a:extLst>
              <a:ext uri="{FF2B5EF4-FFF2-40B4-BE49-F238E27FC236}">
                <a16:creationId xmlns:a16="http://schemas.microsoft.com/office/drawing/2014/main" id="{68C05923-652C-442A-ACE1-8B88D7B7E1D8}"/>
              </a:ext>
            </a:extLst>
          </p:cNvPr>
          <p:cNvSpPr/>
          <p:nvPr/>
        </p:nvSpPr>
        <p:spPr>
          <a:xfrm>
            <a:off x="6712018" y="3771786"/>
            <a:ext cx="1506353" cy="24938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Straight Arrow Connector 22">
            <a:extLst>
              <a:ext uri="{FF2B5EF4-FFF2-40B4-BE49-F238E27FC236}">
                <a16:creationId xmlns:a16="http://schemas.microsoft.com/office/drawing/2014/main" id="{78C958B1-D474-444E-A01A-CBC80EBD6CEE}"/>
              </a:ext>
            </a:extLst>
          </p:cNvPr>
          <p:cNvCxnSpPr>
            <a:cxnSpLocks/>
          </p:cNvCxnSpPr>
          <p:nvPr/>
        </p:nvCxnSpPr>
        <p:spPr>
          <a:xfrm flipH="1" flipV="1">
            <a:off x="8161099" y="3572851"/>
            <a:ext cx="1545864" cy="12629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0A15454-AC27-4BE6-85F1-0D61BE280B0B}"/>
              </a:ext>
            </a:extLst>
          </p:cNvPr>
          <p:cNvSpPr txBox="1"/>
          <p:nvPr/>
        </p:nvSpPr>
        <p:spPr>
          <a:xfrm>
            <a:off x="9715464" y="3522699"/>
            <a:ext cx="2007787" cy="369332"/>
          </a:xfrm>
          <a:prstGeom prst="rect">
            <a:avLst/>
          </a:prstGeom>
          <a:noFill/>
        </p:spPr>
        <p:txBody>
          <a:bodyPr wrap="square" rtlCol="0">
            <a:spAutoFit/>
          </a:bodyPr>
          <a:lstStyle/>
          <a:p>
            <a:r>
              <a:rPr lang="en-US" b="1" dirty="0" err="1">
                <a:solidFill>
                  <a:srgbClr val="FF0000"/>
                </a:solidFill>
                <a:highlight>
                  <a:srgbClr val="FFFF00"/>
                </a:highlight>
              </a:rPr>
              <a:t>requête</a:t>
            </a:r>
            <a:r>
              <a:rPr lang="en-US" b="1" dirty="0">
                <a:solidFill>
                  <a:srgbClr val="FF0000"/>
                </a:solidFill>
                <a:highlight>
                  <a:srgbClr val="FFFF00"/>
                </a:highlight>
              </a:rPr>
              <a:t> HTTP</a:t>
            </a:r>
            <a:endParaRPr lang="fr-FR" b="1" dirty="0">
              <a:solidFill>
                <a:srgbClr val="FF0000"/>
              </a:solidFill>
              <a:highlight>
                <a:srgbClr val="00FFFF"/>
              </a:highlight>
            </a:endParaRPr>
          </a:p>
        </p:txBody>
      </p:sp>
      <p:cxnSp>
        <p:nvCxnSpPr>
          <p:cNvPr id="26" name="Straight Arrow Connector 25">
            <a:extLst>
              <a:ext uri="{FF2B5EF4-FFF2-40B4-BE49-F238E27FC236}">
                <a16:creationId xmlns:a16="http://schemas.microsoft.com/office/drawing/2014/main" id="{FCB088EE-5F47-4977-9809-C5AF02541104}"/>
              </a:ext>
            </a:extLst>
          </p:cNvPr>
          <p:cNvCxnSpPr>
            <a:cxnSpLocks/>
          </p:cNvCxnSpPr>
          <p:nvPr/>
        </p:nvCxnSpPr>
        <p:spPr>
          <a:xfrm flipH="1" flipV="1">
            <a:off x="8188369" y="3937007"/>
            <a:ext cx="1545864" cy="12629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8B14EA4-1E65-4680-AF21-9DA34539B430}"/>
              </a:ext>
            </a:extLst>
          </p:cNvPr>
          <p:cNvSpPr txBox="1"/>
          <p:nvPr/>
        </p:nvSpPr>
        <p:spPr>
          <a:xfrm>
            <a:off x="9704235" y="3867604"/>
            <a:ext cx="2007787" cy="646331"/>
          </a:xfrm>
          <a:prstGeom prst="rect">
            <a:avLst/>
          </a:prstGeom>
          <a:noFill/>
        </p:spPr>
        <p:txBody>
          <a:bodyPr wrap="square" rtlCol="0">
            <a:spAutoFit/>
          </a:bodyPr>
          <a:lstStyle/>
          <a:p>
            <a:r>
              <a:rPr lang="en-US" b="1" dirty="0" err="1">
                <a:solidFill>
                  <a:srgbClr val="FF0000"/>
                </a:solidFill>
                <a:highlight>
                  <a:srgbClr val="FFFF00"/>
                </a:highlight>
              </a:rPr>
              <a:t>réponse</a:t>
            </a:r>
            <a:r>
              <a:rPr lang="en-US" b="1" dirty="0">
                <a:solidFill>
                  <a:srgbClr val="FF0000"/>
                </a:solidFill>
                <a:highlight>
                  <a:srgbClr val="FFFF00"/>
                </a:highlight>
              </a:rPr>
              <a:t> HTTP</a:t>
            </a:r>
          </a:p>
          <a:p>
            <a:r>
              <a:rPr lang="en-US" b="1" dirty="0">
                <a:solidFill>
                  <a:srgbClr val="FF0000"/>
                </a:solidFill>
                <a:highlight>
                  <a:srgbClr val="FFFF00"/>
                </a:highlight>
              </a:rPr>
              <a:t>(</a:t>
            </a:r>
            <a:r>
              <a:rPr lang="en-US" b="1" dirty="0" err="1">
                <a:solidFill>
                  <a:srgbClr val="FF0000"/>
                </a:solidFill>
                <a:highlight>
                  <a:srgbClr val="FFFF00"/>
                </a:highlight>
              </a:rPr>
              <a:t>données</a:t>
            </a:r>
            <a:r>
              <a:rPr lang="en-US" b="1" dirty="0">
                <a:solidFill>
                  <a:srgbClr val="FF0000"/>
                </a:solidFill>
                <a:highlight>
                  <a:srgbClr val="FFFF00"/>
                </a:highlight>
              </a:rPr>
              <a:t>)</a:t>
            </a:r>
            <a:endParaRPr lang="fr-FR" b="1" dirty="0">
              <a:solidFill>
                <a:srgbClr val="FF0000"/>
              </a:solidFill>
              <a:highlight>
                <a:srgbClr val="00FFFF"/>
              </a:highlight>
            </a:endParaRPr>
          </a:p>
        </p:txBody>
      </p:sp>
      <p:sp>
        <p:nvSpPr>
          <p:cNvPr id="24" name="TextBox 23">
            <a:extLst>
              <a:ext uri="{FF2B5EF4-FFF2-40B4-BE49-F238E27FC236}">
                <a16:creationId xmlns:a16="http://schemas.microsoft.com/office/drawing/2014/main" id="{5285D0D7-C15E-4A93-ADC3-A9F2E5DB463D}"/>
              </a:ext>
            </a:extLst>
          </p:cNvPr>
          <p:cNvSpPr txBox="1"/>
          <p:nvPr/>
        </p:nvSpPr>
        <p:spPr>
          <a:xfrm>
            <a:off x="10452202" y="552819"/>
            <a:ext cx="714375" cy="600164"/>
          </a:xfrm>
          <a:prstGeom prst="rect">
            <a:avLst/>
          </a:prstGeom>
          <a:noFill/>
        </p:spPr>
        <p:txBody>
          <a:bodyPr wrap="square" rtlCol="0">
            <a:spAutoFit/>
          </a:bodyPr>
          <a:lstStyle/>
          <a:p>
            <a:r>
              <a:rPr lang="en-US" sz="3300" dirty="0"/>
              <a:t>48</a:t>
            </a:r>
            <a:endParaRPr lang="fr-FR" sz="3300" dirty="0"/>
          </a:p>
        </p:txBody>
      </p:sp>
    </p:spTree>
    <p:extLst>
      <p:ext uri="{BB962C8B-B14F-4D97-AF65-F5344CB8AC3E}">
        <p14:creationId xmlns:p14="http://schemas.microsoft.com/office/powerpoint/2010/main" val="585703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BBCAC5-3C24-49DE-98C2-6C61AF83A32E}"/>
              </a:ext>
            </a:extLst>
          </p:cNvPr>
          <p:cNvSpPr>
            <a:spLocks noGrp="1"/>
          </p:cNvSpPr>
          <p:nvPr>
            <p:ph type="title"/>
          </p:nvPr>
        </p:nvSpPr>
        <p:spPr>
          <a:xfrm>
            <a:off x="1154956" y="2861733"/>
            <a:ext cx="8984724" cy="1915647"/>
          </a:xfrm>
        </p:spPr>
        <p:txBody>
          <a:bodyPr/>
          <a:lstStyle/>
          <a:p>
            <a:r>
              <a:rPr lang="en-US" dirty="0"/>
              <a:t>DNS : Domain naming system</a:t>
            </a:r>
            <a:endParaRPr lang="fr-FR" dirty="0"/>
          </a:p>
        </p:txBody>
      </p:sp>
      <p:sp>
        <p:nvSpPr>
          <p:cNvPr id="5" name="Text Placeholder 4">
            <a:extLst>
              <a:ext uri="{FF2B5EF4-FFF2-40B4-BE49-F238E27FC236}">
                <a16:creationId xmlns:a16="http://schemas.microsoft.com/office/drawing/2014/main" id="{3EF3E702-CD02-4237-A6DF-1144F01113BC}"/>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0552362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1221-D5C3-42CF-8B56-78888352C272}"/>
              </a:ext>
            </a:extLst>
          </p:cNvPr>
          <p:cNvSpPr>
            <a:spLocks noGrp="1"/>
          </p:cNvSpPr>
          <p:nvPr>
            <p:ph type="title"/>
          </p:nvPr>
        </p:nvSpPr>
        <p:spPr/>
        <p:txBody>
          <a:bodyPr/>
          <a:lstStyle/>
          <a:p>
            <a:r>
              <a:rPr lang="en-US" dirty="0"/>
              <a:t>Le </a:t>
            </a:r>
            <a:r>
              <a:rPr lang="en-US" dirty="0" err="1"/>
              <a:t>protocole</a:t>
            </a:r>
            <a:r>
              <a:rPr lang="en-US" dirty="0"/>
              <a:t> HTTP</a:t>
            </a:r>
            <a:endParaRPr lang="fr-FR" dirty="0"/>
          </a:p>
        </p:txBody>
      </p:sp>
      <p:pic>
        <p:nvPicPr>
          <p:cNvPr id="5" name="Content Placeholder 4">
            <a:extLst>
              <a:ext uri="{FF2B5EF4-FFF2-40B4-BE49-F238E27FC236}">
                <a16:creationId xmlns:a16="http://schemas.microsoft.com/office/drawing/2014/main" id="{CAB64C1E-EA9A-4977-AD88-915DCE9DA631}"/>
              </a:ext>
            </a:extLst>
          </p:cNvPr>
          <p:cNvPicPr>
            <a:picLocks noGrp="1" noChangeAspect="1"/>
          </p:cNvPicPr>
          <p:nvPr>
            <p:ph idx="1"/>
          </p:nvPr>
        </p:nvPicPr>
        <p:blipFill>
          <a:blip r:embed="rId3"/>
          <a:stretch>
            <a:fillRect/>
          </a:stretch>
        </p:blipFill>
        <p:spPr>
          <a:xfrm>
            <a:off x="4958477" y="1853248"/>
            <a:ext cx="6054051" cy="4191267"/>
          </a:xfrm>
        </p:spPr>
      </p:pic>
      <p:cxnSp>
        <p:nvCxnSpPr>
          <p:cNvPr id="6" name="Straight Arrow Connector 5">
            <a:extLst>
              <a:ext uri="{FF2B5EF4-FFF2-40B4-BE49-F238E27FC236}">
                <a16:creationId xmlns:a16="http://schemas.microsoft.com/office/drawing/2014/main" id="{EE22F974-941D-45C7-9C6F-662F1F75E67B}"/>
              </a:ext>
            </a:extLst>
          </p:cNvPr>
          <p:cNvCxnSpPr>
            <a:cxnSpLocks/>
          </p:cNvCxnSpPr>
          <p:nvPr/>
        </p:nvCxnSpPr>
        <p:spPr>
          <a:xfrm>
            <a:off x="5083336" y="2167470"/>
            <a:ext cx="1807792" cy="8085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368129-9979-4382-8357-9642AF739A4B}"/>
              </a:ext>
            </a:extLst>
          </p:cNvPr>
          <p:cNvSpPr txBox="1"/>
          <p:nvPr/>
        </p:nvSpPr>
        <p:spPr>
          <a:xfrm>
            <a:off x="1774838" y="1705805"/>
            <a:ext cx="2954956" cy="923330"/>
          </a:xfrm>
          <a:prstGeom prst="rect">
            <a:avLst/>
          </a:prstGeom>
          <a:noFill/>
          <a:ln>
            <a:solidFill>
              <a:srgbClr val="FFFF00"/>
            </a:solidFill>
          </a:ln>
        </p:spPr>
        <p:txBody>
          <a:bodyPr wrap="square" rtlCol="0">
            <a:spAutoFit/>
          </a:bodyPr>
          <a:lstStyle/>
          <a:p>
            <a:r>
              <a:rPr lang="en-US" dirty="0"/>
              <a:t>GET /fichier.html HTTP 1.1</a:t>
            </a:r>
          </a:p>
          <a:p>
            <a:r>
              <a:rPr lang="en-US" dirty="0"/>
              <a:t>Host: www.monsite.fr</a:t>
            </a:r>
          </a:p>
          <a:p>
            <a:r>
              <a:rPr lang="en-US" dirty="0"/>
              <a:t>User-Agent : Mozilla...</a:t>
            </a:r>
            <a:endParaRPr lang="fr-FR" dirty="0"/>
          </a:p>
        </p:txBody>
      </p:sp>
      <p:sp>
        <p:nvSpPr>
          <p:cNvPr id="14" name="TextBox 13">
            <a:extLst>
              <a:ext uri="{FF2B5EF4-FFF2-40B4-BE49-F238E27FC236}">
                <a16:creationId xmlns:a16="http://schemas.microsoft.com/office/drawing/2014/main" id="{2CE37FA6-5D80-4F8E-B1A7-2E83EEC3FF25}"/>
              </a:ext>
            </a:extLst>
          </p:cNvPr>
          <p:cNvSpPr txBox="1"/>
          <p:nvPr/>
        </p:nvSpPr>
        <p:spPr>
          <a:xfrm>
            <a:off x="1774838" y="4974309"/>
            <a:ext cx="2954956" cy="1477328"/>
          </a:xfrm>
          <a:prstGeom prst="rect">
            <a:avLst/>
          </a:prstGeom>
          <a:noFill/>
          <a:ln>
            <a:solidFill>
              <a:srgbClr val="FFFF00"/>
            </a:solidFill>
          </a:ln>
        </p:spPr>
        <p:txBody>
          <a:bodyPr wrap="square" rtlCol="0">
            <a:spAutoFit/>
          </a:bodyPr>
          <a:lstStyle/>
          <a:p>
            <a:r>
              <a:rPr lang="en-US" dirty="0"/>
              <a:t>HTTP 1.1   200 OK</a:t>
            </a:r>
          </a:p>
          <a:p>
            <a:r>
              <a:rPr lang="en-US" dirty="0"/>
              <a:t>...</a:t>
            </a:r>
          </a:p>
          <a:p>
            <a:r>
              <a:rPr lang="en-US" dirty="0"/>
              <a:t>Server : Apache/2.2.3</a:t>
            </a:r>
          </a:p>
          <a:p>
            <a:r>
              <a:rPr lang="en-US" dirty="0"/>
              <a:t>Content-Length: &lt;</a:t>
            </a:r>
            <a:r>
              <a:rPr lang="en-US" dirty="0" err="1"/>
              <a:t>taille</a:t>
            </a:r>
            <a:r>
              <a:rPr lang="en-US" dirty="0"/>
              <a:t>&gt;</a:t>
            </a:r>
          </a:p>
          <a:p>
            <a:r>
              <a:rPr lang="en-US" dirty="0"/>
              <a:t>Content-type: text/html</a:t>
            </a:r>
            <a:endParaRPr lang="fr-FR" dirty="0"/>
          </a:p>
        </p:txBody>
      </p:sp>
      <p:cxnSp>
        <p:nvCxnSpPr>
          <p:cNvPr id="15" name="Straight Arrow Connector 14">
            <a:extLst>
              <a:ext uri="{FF2B5EF4-FFF2-40B4-BE49-F238E27FC236}">
                <a16:creationId xmlns:a16="http://schemas.microsoft.com/office/drawing/2014/main" id="{7E8FF049-C707-4078-887B-DAFB2EC06173}"/>
              </a:ext>
            </a:extLst>
          </p:cNvPr>
          <p:cNvCxnSpPr>
            <a:cxnSpLocks/>
          </p:cNvCxnSpPr>
          <p:nvPr/>
        </p:nvCxnSpPr>
        <p:spPr>
          <a:xfrm flipV="1">
            <a:off x="5083336" y="4874065"/>
            <a:ext cx="1807790" cy="9171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6471C3F-2B77-4678-B5E7-FFD6704DAD32}"/>
              </a:ext>
            </a:extLst>
          </p:cNvPr>
          <p:cNvSpPr txBox="1"/>
          <p:nvPr/>
        </p:nvSpPr>
        <p:spPr>
          <a:xfrm>
            <a:off x="10452202" y="552819"/>
            <a:ext cx="714375" cy="600164"/>
          </a:xfrm>
          <a:prstGeom prst="rect">
            <a:avLst/>
          </a:prstGeom>
          <a:noFill/>
        </p:spPr>
        <p:txBody>
          <a:bodyPr wrap="square" rtlCol="0">
            <a:spAutoFit/>
          </a:bodyPr>
          <a:lstStyle/>
          <a:p>
            <a:r>
              <a:rPr lang="en-US" sz="3300" dirty="0"/>
              <a:t>49</a:t>
            </a:r>
            <a:endParaRPr lang="fr-FR" sz="3300" dirty="0"/>
          </a:p>
        </p:txBody>
      </p:sp>
    </p:spTree>
    <p:extLst>
      <p:ext uri="{BB962C8B-B14F-4D97-AF65-F5344CB8AC3E}">
        <p14:creationId xmlns:p14="http://schemas.microsoft.com/office/powerpoint/2010/main" val="868010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A259B-9B16-4C67-82D6-D5A6361781BE}"/>
              </a:ext>
            </a:extLst>
          </p:cNvPr>
          <p:cNvSpPr>
            <a:spLocks noGrp="1"/>
          </p:cNvSpPr>
          <p:nvPr>
            <p:ph type="title"/>
          </p:nvPr>
        </p:nvSpPr>
        <p:spPr/>
        <p:txBody>
          <a:bodyPr/>
          <a:lstStyle/>
          <a:p>
            <a:r>
              <a:rPr lang="en-US" dirty="0"/>
              <a:t>Avec netstat</a:t>
            </a:r>
            <a:endParaRPr lang="fr-FR" dirty="0"/>
          </a:p>
        </p:txBody>
      </p:sp>
      <p:pic>
        <p:nvPicPr>
          <p:cNvPr id="6" name="Content Placeholder 5">
            <a:extLst>
              <a:ext uri="{FF2B5EF4-FFF2-40B4-BE49-F238E27FC236}">
                <a16:creationId xmlns:a16="http://schemas.microsoft.com/office/drawing/2014/main" id="{1ACCD3B1-49B2-4BEA-9814-3ECA8BFFBBAC}"/>
              </a:ext>
            </a:extLst>
          </p:cNvPr>
          <p:cNvPicPr>
            <a:picLocks noGrp="1" noChangeAspect="1"/>
          </p:cNvPicPr>
          <p:nvPr>
            <p:ph idx="1"/>
          </p:nvPr>
        </p:nvPicPr>
        <p:blipFill>
          <a:blip r:embed="rId3"/>
          <a:stretch>
            <a:fillRect/>
          </a:stretch>
        </p:blipFill>
        <p:spPr>
          <a:xfrm>
            <a:off x="1082203" y="2298354"/>
            <a:ext cx="8662821" cy="3938816"/>
          </a:xfrm>
        </p:spPr>
      </p:pic>
      <p:cxnSp>
        <p:nvCxnSpPr>
          <p:cNvPr id="8" name="Straight Arrow Connector 7">
            <a:extLst>
              <a:ext uri="{FF2B5EF4-FFF2-40B4-BE49-F238E27FC236}">
                <a16:creationId xmlns:a16="http://schemas.microsoft.com/office/drawing/2014/main" id="{926404D1-79B7-4891-95F4-7764631506A5}"/>
              </a:ext>
            </a:extLst>
          </p:cNvPr>
          <p:cNvCxnSpPr>
            <a:cxnSpLocks/>
          </p:cNvCxnSpPr>
          <p:nvPr/>
        </p:nvCxnSpPr>
        <p:spPr>
          <a:xfrm flipH="1">
            <a:off x="8970745" y="4880008"/>
            <a:ext cx="774279" cy="471638"/>
          </a:xfrm>
          <a:prstGeom prst="straightConnector1">
            <a:avLst/>
          </a:prstGeom>
          <a:ln w="158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6996A4E-4B76-4E71-90DA-0E44D525AF3D}"/>
              </a:ext>
            </a:extLst>
          </p:cNvPr>
          <p:cNvSpPr txBox="1"/>
          <p:nvPr/>
        </p:nvSpPr>
        <p:spPr>
          <a:xfrm>
            <a:off x="9673389" y="4718165"/>
            <a:ext cx="1684421" cy="369332"/>
          </a:xfrm>
          <a:prstGeom prst="rect">
            <a:avLst/>
          </a:prstGeom>
          <a:noFill/>
        </p:spPr>
        <p:txBody>
          <a:bodyPr wrap="square" rtlCol="0">
            <a:spAutoFit/>
          </a:bodyPr>
          <a:lstStyle/>
          <a:p>
            <a:r>
              <a:rPr lang="en-US" dirty="0"/>
              <a:t>à </a:t>
            </a:r>
            <a:r>
              <a:rPr lang="en-US" dirty="0" err="1"/>
              <a:t>l'attente</a:t>
            </a:r>
            <a:endParaRPr lang="fr-FR" dirty="0"/>
          </a:p>
        </p:txBody>
      </p:sp>
      <p:cxnSp>
        <p:nvCxnSpPr>
          <p:cNvPr id="11" name="Straight Arrow Connector 10">
            <a:extLst>
              <a:ext uri="{FF2B5EF4-FFF2-40B4-BE49-F238E27FC236}">
                <a16:creationId xmlns:a16="http://schemas.microsoft.com/office/drawing/2014/main" id="{32F33B2E-A689-4507-B0F1-CC184D979B1E}"/>
              </a:ext>
            </a:extLst>
          </p:cNvPr>
          <p:cNvCxnSpPr>
            <a:cxnSpLocks/>
          </p:cNvCxnSpPr>
          <p:nvPr/>
        </p:nvCxnSpPr>
        <p:spPr>
          <a:xfrm flipH="1" flipV="1">
            <a:off x="8821524" y="3581996"/>
            <a:ext cx="896752" cy="501290"/>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50B3AC2-E247-417E-A862-7D1FD254DBB9}"/>
              </a:ext>
            </a:extLst>
          </p:cNvPr>
          <p:cNvSpPr txBox="1"/>
          <p:nvPr/>
        </p:nvSpPr>
        <p:spPr>
          <a:xfrm>
            <a:off x="9709207" y="3950472"/>
            <a:ext cx="1684421" cy="369332"/>
          </a:xfrm>
          <a:prstGeom prst="rect">
            <a:avLst/>
          </a:prstGeom>
          <a:noFill/>
        </p:spPr>
        <p:txBody>
          <a:bodyPr wrap="square" rtlCol="0">
            <a:spAutoFit/>
          </a:bodyPr>
          <a:lstStyle/>
          <a:p>
            <a:r>
              <a:rPr lang="en-US" dirty="0" err="1"/>
              <a:t>actif</a:t>
            </a:r>
            <a:endParaRPr lang="fr-FR" dirty="0"/>
          </a:p>
        </p:txBody>
      </p:sp>
      <p:sp>
        <p:nvSpPr>
          <p:cNvPr id="14" name="TextBox 13">
            <a:extLst>
              <a:ext uri="{FF2B5EF4-FFF2-40B4-BE49-F238E27FC236}">
                <a16:creationId xmlns:a16="http://schemas.microsoft.com/office/drawing/2014/main" id="{F3974BB5-3BA5-4045-A86B-A6324D6FC66B}"/>
              </a:ext>
            </a:extLst>
          </p:cNvPr>
          <p:cNvSpPr txBox="1"/>
          <p:nvPr/>
        </p:nvSpPr>
        <p:spPr>
          <a:xfrm>
            <a:off x="10452202" y="552819"/>
            <a:ext cx="714375" cy="600164"/>
          </a:xfrm>
          <a:prstGeom prst="rect">
            <a:avLst/>
          </a:prstGeom>
          <a:noFill/>
        </p:spPr>
        <p:txBody>
          <a:bodyPr wrap="square" rtlCol="0">
            <a:spAutoFit/>
          </a:bodyPr>
          <a:lstStyle/>
          <a:p>
            <a:r>
              <a:rPr lang="en-US" sz="3300" dirty="0"/>
              <a:t>50</a:t>
            </a:r>
            <a:endParaRPr lang="fr-FR" sz="3300" dirty="0"/>
          </a:p>
        </p:txBody>
      </p:sp>
    </p:spTree>
    <p:extLst>
      <p:ext uri="{BB962C8B-B14F-4D97-AF65-F5344CB8AC3E}">
        <p14:creationId xmlns:p14="http://schemas.microsoft.com/office/powerpoint/2010/main" val="19910926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1F651-8719-492C-899B-DC1720D4F817}"/>
              </a:ext>
            </a:extLst>
          </p:cNvPr>
          <p:cNvSpPr>
            <a:spLocks noGrp="1"/>
          </p:cNvSpPr>
          <p:nvPr>
            <p:ph type="title"/>
          </p:nvPr>
        </p:nvSpPr>
        <p:spPr/>
        <p:txBody>
          <a:bodyPr/>
          <a:lstStyle/>
          <a:p>
            <a:r>
              <a:rPr lang="en-US" dirty="0"/>
              <a:t>Pour </a:t>
            </a:r>
            <a:r>
              <a:rPr lang="en-US" dirty="0" err="1"/>
              <a:t>résumer</a:t>
            </a:r>
            <a:endParaRPr lang="fr-FR" dirty="0"/>
          </a:p>
        </p:txBody>
      </p:sp>
      <p:sp>
        <p:nvSpPr>
          <p:cNvPr id="3" name="Content Placeholder 2">
            <a:extLst>
              <a:ext uri="{FF2B5EF4-FFF2-40B4-BE49-F238E27FC236}">
                <a16:creationId xmlns:a16="http://schemas.microsoft.com/office/drawing/2014/main" id="{E6C89FAD-C7CF-4A42-BF01-2BB90DAF07BC}"/>
              </a:ext>
            </a:extLst>
          </p:cNvPr>
          <p:cNvSpPr>
            <a:spLocks noGrp="1"/>
          </p:cNvSpPr>
          <p:nvPr>
            <p:ph idx="1"/>
          </p:nvPr>
        </p:nvSpPr>
        <p:spPr>
          <a:xfrm>
            <a:off x="1104293" y="4666026"/>
            <a:ext cx="8946541" cy="1400527"/>
          </a:xfrm>
        </p:spPr>
        <p:txBody>
          <a:bodyPr/>
          <a:lstStyle/>
          <a:p>
            <a:r>
              <a:rPr lang="en-US" dirty="0"/>
              <a:t>1. Le client </a:t>
            </a:r>
            <a:r>
              <a:rPr lang="en-US" dirty="0" err="1"/>
              <a:t>cherche</a:t>
            </a:r>
            <a:r>
              <a:rPr lang="en-US" dirty="0"/>
              <a:t> la machine </a:t>
            </a:r>
            <a:r>
              <a:rPr lang="en-US" dirty="0" err="1"/>
              <a:t>ciblée</a:t>
            </a:r>
            <a:r>
              <a:rPr lang="en-US" dirty="0"/>
              <a:t> par </a:t>
            </a:r>
            <a:r>
              <a:rPr lang="en-US" dirty="0" err="1"/>
              <a:t>adresse</a:t>
            </a:r>
            <a:r>
              <a:rPr lang="en-US" dirty="0"/>
              <a:t> IP</a:t>
            </a:r>
          </a:p>
          <a:p>
            <a:r>
              <a:rPr lang="en-US" dirty="0"/>
              <a:t>2. Le service Web </a:t>
            </a:r>
            <a:r>
              <a:rPr lang="en-US" dirty="0" err="1"/>
              <a:t>est</a:t>
            </a:r>
            <a:r>
              <a:rPr lang="en-US" dirty="0"/>
              <a:t> à </a:t>
            </a:r>
            <a:r>
              <a:rPr lang="en-US" dirty="0" err="1"/>
              <a:t>trouver</a:t>
            </a:r>
            <a:r>
              <a:rPr lang="en-US" dirty="0"/>
              <a:t> sur le port 80 (HTTP)</a:t>
            </a:r>
          </a:p>
          <a:p>
            <a:r>
              <a:rPr lang="en-US" dirty="0"/>
              <a:t>3. La communication HTTP se fait </a:t>
            </a:r>
            <a:r>
              <a:rPr lang="en-US" dirty="0" err="1"/>
              <a:t>dans</a:t>
            </a:r>
            <a:r>
              <a:rPr lang="en-US" dirty="0"/>
              <a:t> </a:t>
            </a:r>
            <a:r>
              <a:rPr lang="en-US" dirty="0" err="1"/>
              <a:t>l'encapsulation</a:t>
            </a:r>
            <a:r>
              <a:rPr lang="en-US" dirty="0"/>
              <a:t> HTTP</a:t>
            </a:r>
            <a:endParaRPr lang="fr-FR" dirty="0"/>
          </a:p>
        </p:txBody>
      </p:sp>
      <p:pic>
        <p:nvPicPr>
          <p:cNvPr id="5" name="Picture 4">
            <a:extLst>
              <a:ext uri="{FF2B5EF4-FFF2-40B4-BE49-F238E27FC236}">
                <a16:creationId xmlns:a16="http://schemas.microsoft.com/office/drawing/2014/main" id="{BB33F800-1126-4A9C-B6C0-13717D3B97D3}"/>
              </a:ext>
            </a:extLst>
          </p:cNvPr>
          <p:cNvPicPr>
            <a:picLocks noChangeAspect="1"/>
          </p:cNvPicPr>
          <p:nvPr/>
        </p:nvPicPr>
        <p:blipFill>
          <a:blip r:embed="rId3"/>
          <a:stretch>
            <a:fillRect/>
          </a:stretch>
        </p:blipFill>
        <p:spPr>
          <a:xfrm>
            <a:off x="1891039" y="2392648"/>
            <a:ext cx="1239047" cy="878757"/>
          </a:xfrm>
          <a:prstGeom prst="rect">
            <a:avLst/>
          </a:prstGeom>
        </p:spPr>
      </p:pic>
      <p:pic>
        <p:nvPicPr>
          <p:cNvPr id="6" name="Picture 5">
            <a:extLst>
              <a:ext uri="{FF2B5EF4-FFF2-40B4-BE49-F238E27FC236}">
                <a16:creationId xmlns:a16="http://schemas.microsoft.com/office/drawing/2014/main" id="{FE15346E-BE71-45C7-9B9E-3BE15BC93946}"/>
              </a:ext>
            </a:extLst>
          </p:cNvPr>
          <p:cNvPicPr>
            <a:picLocks noChangeAspect="1"/>
          </p:cNvPicPr>
          <p:nvPr/>
        </p:nvPicPr>
        <p:blipFill>
          <a:blip r:embed="rId4"/>
          <a:stretch>
            <a:fillRect/>
          </a:stretch>
        </p:blipFill>
        <p:spPr>
          <a:xfrm>
            <a:off x="3190757" y="2588628"/>
            <a:ext cx="594207" cy="594207"/>
          </a:xfrm>
          <a:prstGeom prst="rect">
            <a:avLst/>
          </a:prstGeom>
        </p:spPr>
      </p:pic>
      <p:pic>
        <p:nvPicPr>
          <p:cNvPr id="7" name="Graphic 6">
            <a:extLst>
              <a:ext uri="{FF2B5EF4-FFF2-40B4-BE49-F238E27FC236}">
                <a16:creationId xmlns:a16="http://schemas.microsoft.com/office/drawing/2014/main" id="{CCDABE41-5680-4A91-93F5-C5C29881C827}"/>
              </a:ext>
            </a:extLst>
          </p:cNvPr>
          <p:cNvPicPr>
            <a:picLocks noChangeAspect="1"/>
          </p:cNvPicPr>
          <p:nvPr/>
        </p:nvPicPr>
        <p:blipFill>
          <a:blip r:embed="rId5">
            <a:lum bright="-20000" contrast="40000"/>
            <a:extLst>
              <a:ext uri="{96DAC541-7B7A-43D3-8B79-37D633B846F1}">
                <asvg:svgBlip xmlns:asvg="http://schemas.microsoft.com/office/drawing/2016/SVG/main" r:embed="rId6"/>
              </a:ext>
            </a:extLst>
          </a:blip>
          <a:stretch>
            <a:fillRect/>
          </a:stretch>
        </p:blipFill>
        <p:spPr>
          <a:xfrm>
            <a:off x="7651572" y="2269554"/>
            <a:ext cx="737073" cy="1057699"/>
          </a:xfrm>
          <a:prstGeom prst="rect">
            <a:avLst/>
          </a:prstGeom>
        </p:spPr>
      </p:pic>
      <p:sp>
        <p:nvSpPr>
          <p:cNvPr id="8" name="Arrow: Curved Down 7">
            <a:extLst>
              <a:ext uri="{FF2B5EF4-FFF2-40B4-BE49-F238E27FC236}">
                <a16:creationId xmlns:a16="http://schemas.microsoft.com/office/drawing/2014/main" id="{31FACCAA-584E-4ADB-8381-43056A463F81}"/>
              </a:ext>
            </a:extLst>
          </p:cNvPr>
          <p:cNvSpPr/>
          <p:nvPr/>
        </p:nvSpPr>
        <p:spPr>
          <a:xfrm>
            <a:off x="3937965" y="2268319"/>
            <a:ext cx="3207706" cy="795446"/>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solidFill>
                <a:schemeClr val="tx1"/>
              </a:solidFill>
            </a:endParaRPr>
          </a:p>
        </p:txBody>
      </p:sp>
      <p:sp>
        <p:nvSpPr>
          <p:cNvPr id="9" name="TextBox 8">
            <a:extLst>
              <a:ext uri="{FF2B5EF4-FFF2-40B4-BE49-F238E27FC236}">
                <a16:creationId xmlns:a16="http://schemas.microsoft.com/office/drawing/2014/main" id="{17E3D0A3-40BC-4EBD-BE8A-2A40C24DE48C}"/>
              </a:ext>
            </a:extLst>
          </p:cNvPr>
          <p:cNvSpPr txBox="1"/>
          <p:nvPr/>
        </p:nvSpPr>
        <p:spPr>
          <a:xfrm>
            <a:off x="4443866" y="2408678"/>
            <a:ext cx="2496564" cy="400110"/>
          </a:xfrm>
          <a:prstGeom prst="rect">
            <a:avLst/>
          </a:prstGeom>
          <a:noFill/>
        </p:spPr>
        <p:txBody>
          <a:bodyPr wrap="square" rtlCol="0">
            <a:spAutoFit/>
          </a:bodyPr>
          <a:lstStyle/>
          <a:p>
            <a:r>
              <a:rPr lang="en-US" sz="2000" b="1" dirty="0"/>
              <a:t>www.unilim.fr</a:t>
            </a:r>
            <a:endParaRPr lang="fr-FR" sz="2000" b="1" dirty="0"/>
          </a:p>
        </p:txBody>
      </p:sp>
      <p:cxnSp>
        <p:nvCxnSpPr>
          <p:cNvPr id="13" name="Straight Arrow Connector 12">
            <a:extLst>
              <a:ext uri="{FF2B5EF4-FFF2-40B4-BE49-F238E27FC236}">
                <a16:creationId xmlns:a16="http://schemas.microsoft.com/office/drawing/2014/main" id="{A767ED53-7703-4F8C-B584-B7AF3AC3AADE}"/>
              </a:ext>
            </a:extLst>
          </p:cNvPr>
          <p:cNvCxnSpPr>
            <a:cxnSpLocks/>
          </p:cNvCxnSpPr>
          <p:nvPr/>
        </p:nvCxnSpPr>
        <p:spPr>
          <a:xfrm>
            <a:off x="4425669" y="3506425"/>
            <a:ext cx="1905860" cy="0"/>
          </a:xfrm>
          <a:prstGeom prst="straightConnector1">
            <a:avLst/>
          </a:prstGeom>
          <a:ln w="19050">
            <a:solidFill>
              <a:srgbClr val="FFFF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4" name="Flowchart: Delay 13">
            <a:extLst>
              <a:ext uri="{FF2B5EF4-FFF2-40B4-BE49-F238E27FC236}">
                <a16:creationId xmlns:a16="http://schemas.microsoft.com/office/drawing/2014/main" id="{7297ED8A-A00B-4D98-BEDA-2F86E14235DB}"/>
              </a:ext>
            </a:extLst>
          </p:cNvPr>
          <p:cNvSpPr/>
          <p:nvPr/>
        </p:nvSpPr>
        <p:spPr>
          <a:xfrm>
            <a:off x="3310735" y="3281222"/>
            <a:ext cx="1065882" cy="412230"/>
          </a:xfrm>
          <a:prstGeom prst="flowChartDelay">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56986</a:t>
            </a:r>
            <a:endParaRPr lang="fr-FR" b="1" dirty="0"/>
          </a:p>
        </p:txBody>
      </p:sp>
      <p:sp>
        <p:nvSpPr>
          <p:cNvPr id="15" name="Flowchart: Delay 14">
            <a:extLst>
              <a:ext uri="{FF2B5EF4-FFF2-40B4-BE49-F238E27FC236}">
                <a16:creationId xmlns:a16="http://schemas.microsoft.com/office/drawing/2014/main" id="{0B88F1A6-B7ED-483D-A5BB-88CF4DB5E8E6}"/>
              </a:ext>
            </a:extLst>
          </p:cNvPr>
          <p:cNvSpPr/>
          <p:nvPr/>
        </p:nvSpPr>
        <p:spPr>
          <a:xfrm rot="10800000">
            <a:off x="6393295" y="3282819"/>
            <a:ext cx="1065882" cy="413766"/>
          </a:xfrm>
          <a:prstGeom prst="flowChartDelay">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16" name="TextBox 15">
            <a:extLst>
              <a:ext uri="{FF2B5EF4-FFF2-40B4-BE49-F238E27FC236}">
                <a16:creationId xmlns:a16="http://schemas.microsoft.com/office/drawing/2014/main" id="{BD616E33-6BCD-4DE4-9B9E-BCFCF0AC97E1}"/>
              </a:ext>
            </a:extLst>
          </p:cNvPr>
          <p:cNvSpPr txBox="1"/>
          <p:nvPr/>
        </p:nvSpPr>
        <p:spPr>
          <a:xfrm>
            <a:off x="6696909" y="3327253"/>
            <a:ext cx="687826" cy="369332"/>
          </a:xfrm>
          <a:prstGeom prst="rect">
            <a:avLst/>
          </a:prstGeom>
          <a:noFill/>
        </p:spPr>
        <p:txBody>
          <a:bodyPr wrap="square" rtlCol="0">
            <a:spAutoFit/>
          </a:bodyPr>
          <a:lstStyle/>
          <a:p>
            <a:r>
              <a:rPr lang="en-US" b="1" dirty="0">
                <a:solidFill>
                  <a:schemeClr val="bg1"/>
                </a:solidFill>
              </a:rPr>
              <a:t>80</a:t>
            </a:r>
            <a:endParaRPr lang="fr-FR" b="1" dirty="0">
              <a:solidFill>
                <a:schemeClr val="bg1"/>
              </a:solidFill>
            </a:endParaRPr>
          </a:p>
        </p:txBody>
      </p:sp>
      <p:sp>
        <p:nvSpPr>
          <p:cNvPr id="19" name="TextBox 18">
            <a:extLst>
              <a:ext uri="{FF2B5EF4-FFF2-40B4-BE49-F238E27FC236}">
                <a16:creationId xmlns:a16="http://schemas.microsoft.com/office/drawing/2014/main" id="{8BE8112B-F207-476F-AA2C-D0381D483E06}"/>
              </a:ext>
            </a:extLst>
          </p:cNvPr>
          <p:cNvSpPr txBox="1"/>
          <p:nvPr/>
        </p:nvSpPr>
        <p:spPr>
          <a:xfrm>
            <a:off x="4430009" y="3169442"/>
            <a:ext cx="1888844" cy="1015663"/>
          </a:xfrm>
          <a:prstGeom prst="rect">
            <a:avLst/>
          </a:prstGeom>
          <a:noFill/>
        </p:spPr>
        <p:txBody>
          <a:bodyPr wrap="square" rtlCol="0">
            <a:spAutoFit/>
          </a:bodyPr>
          <a:lstStyle/>
          <a:p>
            <a:pPr algn="ctr"/>
            <a:r>
              <a:rPr lang="en-US" sz="2000" dirty="0"/>
              <a:t>TCP </a:t>
            </a:r>
            <a:r>
              <a:rPr lang="en-US" sz="2000" dirty="0" err="1"/>
              <a:t>initialisé</a:t>
            </a:r>
            <a:endParaRPr lang="en-US" sz="2000" dirty="0"/>
          </a:p>
          <a:p>
            <a:pPr algn="ctr"/>
            <a:r>
              <a:rPr lang="en-US" sz="2000" dirty="0"/>
              <a:t>HTTP sur TCP</a:t>
            </a:r>
          </a:p>
          <a:p>
            <a:pPr algn="ctr"/>
            <a:r>
              <a:rPr lang="en-US" sz="2000" dirty="0"/>
              <a:t>TCP </a:t>
            </a:r>
            <a:r>
              <a:rPr lang="en-US" sz="2000" dirty="0" err="1"/>
              <a:t>fermé</a:t>
            </a:r>
            <a:endParaRPr lang="fr-FR" sz="2000" dirty="0"/>
          </a:p>
        </p:txBody>
      </p:sp>
      <p:sp>
        <p:nvSpPr>
          <p:cNvPr id="20" name="TextBox 19">
            <a:extLst>
              <a:ext uri="{FF2B5EF4-FFF2-40B4-BE49-F238E27FC236}">
                <a16:creationId xmlns:a16="http://schemas.microsoft.com/office/drawing/2014/main" id="{EEBB9227-D7A6-4C26-A5B9-8A8920C02536}"/>
              </a:ext>
            </a:extLst>
          </p:cNvPr>
          <p:cNvSpPr txBox="1"/>
          <p:nvPr/>
        </p:nvSpPr>
        <p:spPr>
          <a:xfrm>
            <a:off x="1665218" y="1853248"/>
            <a:ext cx="2119746" cy="369332"/>
          </a:xfrm>
          <a:prstGeom prst="rect">
            <a:avLst/>
          </a:prstGeom>
          <a:noFill/>
        </p:spPr>
        <p:txBody>
          <a:bodyPr wrap="square" rtlCol="0">
            <a:spAutoFit/>
          </a:bodyPr>
          <a:lstStyle/>
          <a:p>
            <a:r>
              <a:rPr lang="en-US" dirty="0"/>
              <a:t>192.168.56.254</a:t>
            </a:r>
            <a:endParaRPr lang="fr-FR" dirty="0"/>
          </a:p>
        </p:txBody>
      </p:sp>
      <p:sp>
        <p:nvSpPr>
          <p:cNvPr id="21" name="TextBox 20">
            <a:extLst>
              <a:ext uri="{FF2B5EF4-FFF2-40B4-BE49-F238E27FC236}">
                <a16:creationId xmlns:a16="http://schemas.microsoft.com/office/drawing/2014/main" id="{F2B45171-0FB7-46BF-B714-DCC6DADCEDE3}"/>
              </a:ext>
            </a:extLst>
          </p:cNvPr>
          <p:cNvSpPr txBox="1"/>
          <p:nvPr/>
        </p:nvSpPr>
        <p:spPr>
          <a:xfrm>
            <a:off x="6960235" y="1853248"/>
            <a:ext cx="2119746" cy="369332"/>
          </a:xfrm>
          <a:prstGeom prst="rect">
            <a:avLst/>
          </a:prstGeom>
          <a:noFill/>
        </p:spPr>
        <p:txBody>
          <a:bodyPr wrap="square" rtlCol="0">
            <a:spAutoFit/>
          </a:bodyPr>
          <a:lstStyle/>
          <a:p>
            <a:r>
              <a:rPr lang="en-US" dirty="0"/>
              <a:t>192.168.56.101</a:t>
            </a:r>
            <a:endParaRPr lang="fr-FR" dirty="0"/>
          </a:p>
        </p:txBody>
      </p:sp>
      <p:sp>
        <p:nvSpPr>
          <p:cNvPr id="22" name="TextBox 21">
            <a:extLst>
              <a:ext uri="{FF2B5EF4-FFF2-40B4-BE49-F238E27FC236}">
                <a16:creationId xmlns:a16="http://schemas.microsoft.com/office/drawing/2014/main" id="{5DCC59F3-8AB6-4B1D-8EFA-097EF310CFE9}"/>
              </a:ext>
            </a:extLst>
          </p:cNvPr>
          <p:cNvSpPr txBox="1"/>
          <p:nvPr/>
        </p:nvSpPr>
        <p:spPr>
          <a:xfrm>
            <a:off x="10452202" y="552819"/>
            <a:ext cx="714375" cy="600164"/>
          </a:xfrm>
          <a:prstGeom prst="rect">
            <a:avLst/>
          </a:prstGeom>
          <a:noFill/>
        </p:spPr>
        <p:txBody>
          <a:bodyPr wrap="square" rtlCol="0">
            <a:spAutoFit/>
          </a:bodyPr>
          <a:lstStyle/>
          <a:p>
            <a:r>
              <a:rPr lang="en-US" sz="3300" dirty="0"/>
              <a:t>51</a:t>
            </a:r>
            <a:endParaRPr lang="fr-FR" sz="3300" dirty="0"/>
          </a:p>
        </p:txBody>
      </p:sp>
    </p:spTree>
    <p:extLst>
      <p:ext uri="{BB962C8B-B14F-4D97-AF65-F5344CB8AC3E}">
        <p14:creationId xmlns:p14="http://schemas.microsoft.com/office/powerpoint/2010/main" val="15807612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8F86-5665-4196-8B01-89215A48E4CD}"/>
              </a:ext>
            </a:extLst>
          </p:cNvPr>
          <p:cNvSpPr>
            <a:spLocks noGrp="1"/>
          </p:cNvSpPr>
          <p:nvPr>
            <p:ph type="title"/>
          </p:nvPr>
        </p:nvSpPr>
        <p:spPr/>
        <p:txBody>
          <a:bodyPr/>
          <a:lstStyle/>
          <a:p>
            <a:r>
              <a:rPr lang="en-US" dirty="0"/>
              <a:t>HTTP vs HTTPS</a:t>
            </a:r>
            <a:endParaRPr lang="fr-FR" dirty="0"/>
          </a:p>
        </p:txBody>
      </p:sp>
      <p:sp>
        <p:nvSpPr>
          <p:cNvPr id="3" name="Content Placeholder 2">
            <a:extLst>
              <a:ext uri="{FF2B5EF4-FFF2-40B4-BE49-F238E27FC236}">
                <a16:creationId xmlns:a16="http://schemas.microsoft.com/office/drawing/2014/main" id="{33DA760F-D581-464E-B490-E0B81C03C617}"/>
              </a:ext>
            </a:extLst>
          </p:cNvPr>
          <p:cNvSpPr>
            <a:spLocks noGrp="1"/>
          </p:cNvSpPr>
          <p:nvPr>
            <p:ph idx="1"/>
          </p:nvPr>
        </p:nvSpPr>
        <p:spPr>
          <a:xfrm>
            <a:off x="1103312" y="2052918"/>
            <a:ext cx="10118870" cy="4195481"/>
          </a:xfrm>
        </p:spPr>
        <p:txBody>
          <a:bodyPr/>
          <a:lstStyle/>
          <a:p>
            <a:r>
              <a:rPr lang="en-US" dirty="0"/>
              <a:t>Port HTTP : 80   vs.   port HTTPS : 443</a:t>
            </a:r>
          </a:p>
          <a:p>
            <a:r>
              <a:rPr lang="en-US" dirty="0"/>
              <a:t>Les communications sur HTTP </a:t>
            </a:r>
            <a:r>
              <a:rPr lang="en-US" dirty="0" err="1"/>
              <a:t>sont</a:t>
            </a:r>
            <a:r>
              <a:rPr lang="en-US" dirty="0"/>
              <a:t> non-</a:t>
            </a:r>
            <a:r>
              <a:rPr lang="en-US" dirty="0" err="1"/>
              <a:t>sécurisées</a:t>
            </a:r>
            <a:r>
              <a:rPr lang="en-US" dirty="0"/>
              <a:t> </a:t>
            </a:r>
          </a:p>
          <a:p>
            <a:pPr lvl="1"/>
            <a:r>
              <a:rPr lang="en-US" dirty="0"/>
              <a:t>Par </a:t>
            </a:r>
            <a:r>
              <a:rPr lang="en-US" dirty="0" err="1"/>
              <a:t>contre</a:t>
            </a:r>
            <a:r>
              <a:rPr lang="en-US" dirty="0"/>
              <a:t> HTTPS </a:t>
            </a:r>
            <a:r>
              <a:rPr lang="en-US" dirty="0" err="1"/>
              <a:t>sert</a:t>
            </a:r>
            <a:r>
              <a:rPr lang="en-US" dirty="0"/>
              <a:t> à donner </a:t>
            </a:r>
            <a:r>
              <a:rPr lang="en-US" dirty="0" err="1"/>
              <a:t>une</a:t>
            </a:r>
            <a:r>
              <a:rPr lang="en-US" dirty="0"/>
              <a:t> </a:t>
            </a:r>
            <a:r>
              <a:rPr lang="en-US" dirty="0" err="1"/>
              <a:t>sécurité</a:t>
            </a:r>
            <a:r>
              <a:rPr lang="en-US" dirty="0"/>
              <a:t> de bout au bout</a:t>
            </a:r>
          </a:p>
          <a:p>
            <a:pPr lvl="1"/>
            <a:r>
              <a:rPr lang="en-US" dirty="0"/>
              <a:t>De plus </a:t>
            </a:r>
            <a:r>
              <a:rPr lang="en-US" dirty="0" err="1"/>
              <a:t>en</a:t>
            </a:r>
            <a:r>
              <a:rPr lang="en-US" dirty="0"/>
              <a:t> plus, les </a:t>
            </a:r>
            <a:r>
              <a:rPr lang="en-US" dirty="0" err="1"/>
              <a:t>connexions</a:t>
            </a:r>
            <a:r>
              <a:rPr lang="en-US" dirty="0"/>
              <a:t> </a:t>
            </a:r>
            <a:r>
              <a:rPr lang="en-US" dirty="0" err="1"/>
              <a:t>aujourd'hui</a:t>
            </a:r>
            <a:r>
              <a:rPr lang="en-US" dirty="0"/>
              <a:t> </a:t>
            </a:r>
            <a:r>
              <a:rPr lang="en-US" dirty="0" err="1"/>
              <a:t>sont</a:t>
            </a:r>
            <a:r>
              <a:rPr lang="en-US" dirty="0"/>
              <a:t> </a:t>
            </a:r>
            <a:r>
              <a:rPr lang="en-US" dirty="0" err="1"/>
              <a:t>sécurisées</a:t>
            </a:r>
            <a:r>
              <a:rPr lang="en-US" dirty="0"/>
              <a:t> </a:t>
            </a:r>
          </a:p>
          <a:p>
            <a:endParaRPr lang="en-US" dirty="0"/>
          </a:p>
          <a:p>
            <a:r>
              <a:rPr lang="en-US" dirty="0"/>
              <a:t>HTTPS = HTTP sur TLS (sur TCP)</a:t>
            </a:r>
          </a:p>
          <a:p>
            <a:pPr lvl="1"/>
            <a:r>
              <a:rPr lang="en-US" dirty="0"/>
              <a:t>Une première </a:t>
            </a:r>
            <a:r>
              <a:rPr lang="en-US" dirty="0" err="1"/>
              <a:t>étape</a:t>
            </a:r>
            <a:r>
              <a:rPr lang="en-US" dirty="0"/>
              <a:t> : un </a:t>
            </a:r>
            <a:r>
              <a:rPr lang="en-US" dirty="0" err="1"/>
              <a:t>échange</a:t>
            </a:r>
            <a:r>
              <a:rPr lang="en-US" dirty="0"/>
              <a:t> de messages, standard RFC 5246</a:t>
            </a:r>
          </a:p>
          <a:p>
            <a:pPr lvl="1"/>
            <a:r>
              <a:rPr lang="en-US" dirty="0"/>
              <a:t>A la fin : le client + le </a:t>
            </a:r>
            <a:r>
              <a:rPr lang="en-US" dirty="0" err="1"/>
              <a:t>serveur</a:t>
            </a:r>
            <a:r>
              <a:rPr lang="en-US" dirty="0"/>
              <a:t> </a:t>
            </a:r>
            <a:r>
              <a:rPr lang="en-US" dirty="0" err="1"/>
              <a:t>partagent</a:t>
            </a:r>
            <a:r>
              <a:rPr lang="en-US" dirty="0"/>
              <a:t> des </a:t>
            </a:r>
            <a:r>
              <a:rPr lang="en-US" dirty="0" err="1"/>
              <a:t>clés</a:t>
            </a:r>
            <a:r>
              <a:rPr lang="en-US" dirty="0"/>
              <a:t> de </a:t>
            </a:r>
            <a:r>
              <a:rPr lang="en-US" dirty="0" err="1"/>
              <a:t>chiffrement</a:t>
            </a:r>
            <a:r>
              <a:rPr lang="en-US" dirty="0"/>
              <a:t> /</a:t>
            </a:r>
            <a:r>
              <a:rPr lang="en-US" dirty="0" err="1"/>
              <a:t>authentification</a:t>
            </a:r>
            <a:endParaRPr lang="en-US" dirty="0"/>
          </a:p>
          <a:p>
            <a:pPr lvl="1"/>
            <a:r>
              <a:rPr lang="en-US" dirty="0" err="1"/>
              <a:t>Deuxième</a:t>
            </a:r>
            <a:r>
              <a:rPr lang="en-US" dirty="0"/>
              <a:t> </a:t>
            </a:r>
            <a:r>
              <a:rPr lang="en-US" dirty="0" err="1"/>
              <a:t>étape</a:t>
            </a:r>
            <a:r>
              <a:rPr lang="en-US" dirty="0"/>
              <a:t> : communication HTTP </a:t>
            </a:r>
            <a:r>
              <a:rPr lang="en-US" dirty="0" err="1"/>
              <a:t>chiffrée</a:t>
            </a:r>
            <a:r>
              <a:rPr lang="en-US" dirty="0"/>
              <a:t> + </a:t>
            </a:r>
            <a:r>
              <a:rPr lang="en-US" dirty="0" err="1"/>
              <a:t>authentifiée</a:t>
            </a:r>
            <a:endParaRPr lang="en-US" dirty="0"/>
          </a:p>
          <a:p>
            <a:endParaRPr lang="fr-FR" dirty="0"/>
          </a:p>
        </p:txBody>
      </p:sp>
      <p:sp>
        <p:nvSpPr>
          <p:cNvPr id="4" name="TextBox 3">
            <a:extLst>
              <a:ext uri="{FF2B5EF4-FFF2-40B4-BE49-F238E27FC236}">
                <a16:creationId xmlns:a16="http://schemas.microsoft.com/office/drawing/2014/main" id="{BF556B83-C9CC-45B1-BD70-DDD8772D1D78}"/>
              </a:ext>
            </a:extLst>
          </p:cNvPr>
          <p:cNvSpPr txBox="1"/>
          <p:nvPr/>
        </p:nvSpPr>
        <p:spPr>
          <a:xfrm>
            <a:off x="10452202" y="552819"/>
            <a:ext cx="714375" cy="600164"/>
          </a:xfrm>
          <a:prstGeom prst="rect">
            <a:avLst/>
          </a:prstGeom>
          <a:noFill/>
        </p:spPr>
        <p:txBody>
          <a:bodyPr wrap="square" rtlCol="0">
            <a:spAutoFit/>
          </a:bodyPr>
          <a:lstStyle/>
          <a:p>
            <a:r>
              <a:rPr lang="en-US" sz="3300"/>
              <a:t>52</a:t>
            </a:r>
            <a:endParaRPr lang="fr-FR" sz="3300" dirty="0"/>
          </a:p>
        </p:txBody>
      </p:sp>
    </p:spTree>
    <p:extLst>
      <p:ext uri="{BB962C8B-B14F-4D97-AF65-F5344CB8AC3E}">
        <p14:creationId xmlns:p14="http://schemas.microsoft.com/office/powerpoint/2010/main" val="2272982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0D8E8-FDD6-4678-9585-7996276DD89D}"/>
              </a:ext>
            </a:extLst>
          </p:cNvPr>
          <p:cNvSpPr>
            <a:spLocks noGrp="1"/>
          </p:cNvSpPr>
          <p:nvPr>
            <p:ph type="title"/>
          </p:nvPr>
        </p:nvSpPr>
        <p:spPr/>
        <p:txBody>
          <a:bodyPr/>
          <a:lstStyle/>
          <a:p>
            <a:r>
              <a:rPr lang="en-US" dirty="0" err="1"/>
              <a:t>Problématique</a:t>
            </a:r>
            <a:endParaRPr lang="fr-FR" dirty="0"/>
          </a:p>
        </p:txBody>
      </p:sp>
      <p:sp>
        <p:nvSpPr>
          <p:cNvPr id="3" name="Content Placeholder 2">
            <a:extLst>
              <a:ext uri="{FF2B5EF4-FFF2-40B4-BE49-F238E27FC236}">
                <a16:creationId xmlns:a16="http://schemas.microsoft.com/office/drawing/2014/main" id="{1C6170B9-46BF-40F2-AB97-29142D6F3E85}"/>
              </a:ext>
            </a:extLst>
          </p:cNvPr>
          <p:cNvSpPr>
            <a:spLocks noGrp="1"/>
          </p:cNvSpPr>
          <p:nvPr>
            <p:ph idx="1"/>
          </p:nvPr>
        </p:nvSpPr>
        <p:spPr>
          <a:xfrm>
            <a:off x="1103312" y="2052918"/>
            <a:ext cx="9683751" cy="4195481"/>
          </a:xfrm>
        </p:spPr>
        <p:txBody>
          <a:bodyPr/>
          <a:lstStyle/>
          <a:p>
            <a:r>
              <a:rPr lang="en-US" dirty="0"/>
              <a:t>Pour </a:t>
            </a:r>
            <a:r>
              <a:rPr lang="en-US" dirty="0" err="1"/>
              <a:t>accéder</a:t>
            </a:r>
            <a:r>
              <a:rPr lang="en-US" dirty="0"/>
              <a:t> à un site Internet, on </a:t>
            </a:r>
            <a:r>
              <a:rPr lang="en-US" dirty="0" err="1"/>
              <a:t>rentre</a:t>
            </a:r>
            <a:r>
              <a:rPr lang="en-US" dirty="0"/>
              <a:t> </a:t>
            </a:r>
            <a:r>
              <a:rPr lang="en-US" dirty="0" err="1"/>
              <a:t>une</a:t>
            </a:r>
            <a:r>
              <a:rPr lang="en-US" dirty="0"/>
              <a:t> </a:t>
            </a:r>
            <a:r>
              <a:rPr lang="en-US" dirty="0" err="1"/>
              <a:t>adresse</a:t>
            </a:r>
            <a:r>
              <a:rPr lang="en-US" dirty="0"/>
              <a:t> URL </a:t>
            </a:r>
          </a:p>
          <a:p>
            <a:pPr lvl="1"/>
            <a:r>
              <a:rPr lang="en-US" dirty="0"/>
              <a:t>Comment </a:t>
            </a:r>
            <a:r>
              <a:rPr lang="en-US" dirty="0" err="1"/>
              <a:t>notre</a:t>
            </a:r>
            <a:r>
              <a:rPr lang="en-US" dirty="0"/>
              <a:t> </a:t>
            </a:r>
            <a:r>
              <a:rPr lang="en-US" dirty="0" err="1"/>
              <a:t>ordinateur</a:t>
            </a:r>
            <a:r>
              <a:rPr lang="en-US" dirty="0"/>
              <a:t> </a:t>
            </a:r>
            <a:r>
              <a:rPr lang="en-US" dirty="0" err="1"/>
              <a:t>sait-il</a:t>
            </a:r>
            <a:r>
              <a:rPr lang="en-US" dirty="0"/>
              <a:t> à quelle </a:t>
            </a:r>
            <a:r>
              <a:rPr lang="en-US" dirty="0" err="1"/>
              <a:t>adresse</a:t>
            </a:r>
            <a:r>
              <a:rPr lang="en-US" dirty="0"/>
              <a:t> IP se connecter ? </a:t>
            </a:r>
          </a:p>
          <a:p>
            <a:pPr lvl="1"/>
            <a:endParaRPr lang="en-US" dirty="0"/>
          </a:p>
          <a:p>
            <a:pPr marL="457200" lvl="1" indent="0">
              <a:buNone/>
            </a:pPr>
            <a:r>
              <a:rPr lang="en-US" dirty="0"/>
              <a:t>	www.unilim.fr</a:t>
            </a:r>
          </a:p>
          <a:p>
            <a:pPr marL="457200" lvl="1" indent="0">
              <a:buNone/>
            </a:pPr>
            <a:r>
              <a:rPr lang="en-US" dirty="0"/>
              <a:t>	www.google.fr</a:t>
            </a:r>
          </a:p>
          <a:p>
            <a:pPr marL="457200" lvl="1" indent="0">
              <a:buNone/>
            </a:pPr>
            <a:r>
              <a:rPr lang="en-US" dirty="0"/>
              <a:t>	www.leboncoin.fr</a:t>
            </a:r>
          </a:p>
          <a:p>
            <a:pPr marL="457200" lvl="1" indent="0">
              <a:buNone/>
            </a:pPr>
            <a:r>
              <a:rPr lang="en-US" dirty="0"/>
              <a:t>	www.twitter.com</a:t>
            </a:r>
          </a:p>
        </p:txBody>
      </p:sp>
      <p:sp>
        <p:nvSpPr>
          <p:cNvPr id="4" name="TextBox 3">
            <a:extLst>
              <a:ext uri="{FF2B5EF4-FFF2-40B4-BE49-F238E27FC236}">
                <a16:creationId xmlns:a16="http://schemas.microsoft.com/office/drawing/2014/main" id="{167D98BF-57BF-479E-ADC0-6727B8E01B84}"/>
              </a:ext>
            </a:extLst>
          </p:cNvPr>
          <p:cNvSpPr txBox="1"/>
          <p:nvPr/>
        </p:nvSpPr>
        <p:spPr>
          <a:xfrm>
            <a:off x="7202487" y="3358133"/>
            <a:ext cx="2028825" cy="1585049"/>
          </a:xfrm>
          <a:prstGeom prst="rect">
            <a:avLst/>
          </a:prstGeom>
          <a:noFill/>
        </p:spPr>
        <p:txBody>
          <a:bodyPr wrap="square" rtlCol="0">
            <a:spAutoFit/>
          </a:bodyPr>
          <a:lstStyle/>
          <a:p>
            <a:pPr>
              <a:spcBef>
                <a:spcPts val="1000"/>
              </a:spcBef>
            </a:pPr>
            <a:r>
              <a:rPr lang="en-US" dirty="0">
                <a:latin typeface="+mj-lt"/>
              </a:rPr>
              <a:t>164.81.1.61</a:t>
            </a:r>
          </a:p>
          <a:p>
            <a:pPr>
              <a:spcBef>
                <a:spcPts val="1000"/>
              </a:spcBef>
            </a:pPr>
            <a:r>
              <a:rPr lang="en-US" dirty="0">
                <a:latin typeface="+mj-lt"/>
              </a:rPr>
              <a:t>216.58.212.67</a:t>
            </a:r>
          </a:p>
          <a:p>
            <a:pPr>
              <a:spcBef>
                <a:spcPts val="1000"/>
              </a:spcBef>
            </a:pPr>
            <a:r>
              <a:rPr lang="en-US" dirty="0">
                <a:latin typeface="+mj-lt"/>
              </a:rPr>
              <a:t>?????</a:t>
            </a:r>
          </a:p>
          <a:p>
            <a:pPr>
              <a:spcBef>
                <a:spcPts val="1000"/>
              </a:spcBef>
            </a:pPr>
            <a:r>
              <a:rPr lang="en-US" dirty="0">
                <a:latin typeface="+mj-lt"/>
              </a:rPr>
              <a:t>???</a:t>
            </a:r>
            <a:endParaRPr lang="fr-FR" dirty="0">
              <a:latin typeface="+mj-lt"/>
            </a:endParaRPr>
          </a:p>
        </p:txBody>
      </p:sp>
      <p:sp>
        <p:nvSpPr>
          <p:cNvPr id="5" name="Arrow: Right 4">
            <a:extLst>
              <a:ext uri="{FF2B5EF4-FFF2-40B4-BE49-F238E27FC236}">
                <a16:creationId xmlns:a16="http://schemas.microsoft.com/office/drawing/2014/main" id="{3AB420BB-2F92-43CC-93AA-32127A0260E6}"/>
              </a:ext>
            </a:extLst>
          </p:cNvPr>
          <p:cNvSpPr/>
          <p:nvPr/>
        </p:nvSpPr>
        <p:spPr>
          <a:xfrm>
            <a:off x="4544217" y="3557589"/>
            <a:ext cx="2205038" cy="42638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Arrow: Right 5">
            <a:extLst>
              <a:ext uri="{FF2B5EF4-FFF2-40B4-BE49-F238E27FC236}">
                <a16:creationId xmlns:a16="http://schemas.microsoft.com/office/drawing/2014/main" id="{CD5D0DC5-90AF-455E-AD3C-3B6A3EC605B6}"/>
              </a:ext>
            </a:extLst>
          </p:cNvPr>
          <p:cNvSpPr/>
          <p:nvPr/>
        </p:nvSpPr>
        <p:spPr>
          <a:xfrm rot="10800000">
            <a:off x="4544217" y="4183643"/>
            <a:ext cx="2205038" cy="42638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TextBox 7">
            <a:extLst>
              <a:ext uri="{FF2B5EF4-FFF2-40B4-BE49-F238E27FC236}">
                <a16:creationId xmlns:a16="http://schemas.microsoft.com/office/drawing/2014/main" id="{93CB7E63-E346-4238-96BE-964529FB06B5}"/>
              </a:ext>
            </a:extLst>
          </p:cNvPr>
          <p:cNvSpPr txBox="1"/>
          <p:nvPr/>
        </p:nvSpPr>
        <p:spPr>
          <a:xfrm>
            <a:off x="4735511" y="4596525"/>
            <a:ext cx="2205038" cy="369332"/>
          </a:xfrm>
          <a:prstGeom prst="rect">
            <a:avLst/>
          </a:prstGeom>
          <a:noFill/>
        </p:spPr>
        <p:txBody>
          <a:bodyPr wrap="square" rtlCol="0">
            <a:spAutoFit/>
          </a:bodyPr>
          <a:lstStyle/>
          <a:p>
            <a:r>
              <a:rPr lang="en-US" b="1" dirty="0" err="1">
                <a:solidFill>
                  <a:srgbClr val="FF0000"/>
                </a:solidFill>
                <a:highlight>
                  <a:srgbClr val="00FF00"/>
                </a:highlight>
              </a:rPr>
              <a:t>Résolution</a:t>
            </a:r>
            <a:r>
              <a:rPr lang="en-US" b="1" dirty="0">
                <a:solidFill>
                  <a:srgbClr val="FF0000"/>
                </a:solidFill>
                <a:highlight>
                  <a:srgbClr val="00FF00"/>
                </a:highlight>
              </a:rPr>
              <a:t> inverse</a:t>
            </a:r>
            <a:endParaRPr lang="fr-FR" b="1" dirty="0">
              <a:solidFill>
                <a:srgbClr val="FF0000"/>
              </a:solidFill>
              <a:highlight>
                <a:srgbClr val="00FF00"/>
              </a:highlight>
            </a:endParaRPr>
          </a:p>
        </p:txBody>
      </p:sp>
      <p:sp>
        <p:nvSpPr>
          <p:cNvPr id="10" name="TextBox 9">
            <a:extLst>
              <a:ext uri="{FF2B5EF4-FFF2-40B4-BE49-F238E27FC236}">
                <a16:creationId xmlns:a16="http://schemas.microsoft.com/office/drawing/2014/main" id="{BB9CFAE2-FED7-44A8-B33E-B8A84D838265}"/>
              </a:ext>
            </a:extLst>
          </p:cNvPr>
          <p:cNvSpPr txBox="1"/>
          <p:nvPr/>
        </p:nvSpPr>
        <p:spPr>
          <a:xfrm>
            <a:off x="4459279" y="3148717"/>
            <a:ext cx="2205038" cy="369332"/>
          </a:xfrm>
          <a:prstGeom prst="rect">
            <a:avLst/>
          </a:prstGeom>
          <a:noFill/>
        </p:spPr>
        <p:txBody>
          <a:bodyPr wrap="square" rtlCol="0">
            <a:spAutoFit/>
          </a:bodyPr>
          <a:lstStyle/>
          <a:p>
            <a:r>
              <a:rPr lang="en-US" b="1" dirty="0" err="1">
                <a:solidFill>
                  <a:srgbClr val="FF0000"/>
                </a:solidFill>
                <a:highlight>
                  <a:srgbClr val="00FF00"/>
                </a:highlight>
              </a:rPr>
              <a:t>Résolution</a:t>
            </a:r>
            <a:r>
              <a:rPr lang="en-US" b="1" dirty="0">
                <a:solidFill>
                  <a:srgbClr val="FF0000"/>
                </a:solidFill>
                <a:highlight>
                  <a:srgbClr val="00FF00"/>
                </a:highlight>
              </a:rPr>
              <a:t> </a:t>
            </a:r>
            <a:r>
              <a:rPr lang="en-US" b="1" dirty="0" err="1">
                <a:solidFill>
                  <a:srgbClr val="FF0000"/>
                </a:solidFill>
                <a:highlight>
                  <a:srgbClr val="00FF00"/>
                </a:highlight>
              </a:rPr>
              <a:t>directe</a:t>
            </a:r>
            <a:endParaRPr lang="fr-FR" b="1" dirty="0">
              <a:solidFill>
                <a:srgbClr val="FF0000"/>
              </a:solidFill>
              <a:highlight>
                <a:srgbClr val="00FF00"/>
              </a:highlight>
            </a:endParaRPr>
          </a:p>
        </p:txBody>
      </p:sp>
      <p:sp>
        <p:nvSpPr>
          <p:cNvPr id="11" name="TextBox 10">
            <a:extLst>
              <a:ext uri="{FF2B5EF4-FFF2-40B4-BE49-F238E27FC236}">
                <a16:creationId xmlns:a16="http://schemas.microsoft.com/office/drawing/2014/main" id="{DF154DBD-2B17-44BA-B1CD-D2C84B749CBA}"/>
              </a:ext>
            </a:extLst>
          </p:cNvPr>
          <p:cNvSpPr txBox="1"/>
          <p:nvPr/>
        </p:nvSpPr>
        <p:spPr>
          <a:xfrm>
            <a:off x="1263642" y="5302903"/>
            <a:ext cx="5400675" cy="369332"/>
          </a:xfrm>
          <a:prstGeom prst="rect">
            <a:avLst/>
          </a:prstGeom>
          <a:noFill/>
        </p:spPr>
        <p:txBody>
          <a:bodyPr wrap="square" rtlCol="0">
            <a:spAutoFit/>
          </a:bodyPr>
          <a:lstStyle/>
          <a:p>
            <a:pPr marL="285750" indent="-285750">
              <a:buFont typeface="Arial" panose="020B0604020202020204" pitchFamily="34" charset="0"/>
              <a:buChar char="•"/>
            </a:pPr>
            <a:r>
              <a:rPr lang="en-US" dirty="0"/>
              <a:t>Solution à </a:t>
            </a:r>
            <a:r>
              <a:rPr lang="en-US" dirty="0" err="1"/>
              <a:t>l'ancienne</a:t>
            </a:r>
            <a:r>
              <a:rPr lang="en-US" dirty="0"/>
              <a:t> : </a:t>
            </a:r>
            <a:r>
              <a:rPr lang="en-US" b="1" dirty="0" err="1">
                <a:solidFill>
                  <a:srgbClr val="FFFF00"/>
                </a:solidFill>
              </a:rPr>
              <a:t>fichiers</a:t>
            </a:r>
            <a:r>
              <a:rPr lang="en-US" b="1" dirty="0">
                <a:solidFill>
                  <a:srgbClr val="FFFF00"/>
                </a:solidFill>
              </a:rPr>
              <a:t> hosts</a:t>
            </a:r>
            <a:endParaRPr lang="fr-FR" b="1" dirty="0">
              <a:solidFill>
                <a:srgbClr val="FFFF00"/>
              </a:solidFill>
            </a:endParaRPr>
          </a:p>
        </p:txBody>
      </p:sp>
      <p:sp>
        <p:nvSpPr>
          <p:cNvPr id="12" name="TextBox 11">
            <a:extLst>
              <a:ext uri="{FF2B5EF4-FFF2-40B4-BE49-F238E27FC236}">
                <a16:creationId xmlns:a16="http://schemas.microsoft.com/office/drawing/2014/main" id="{B8CBF41C-89C4-430D-9E74-93ACD854B833}"/>
              </a:ext>
            </a:extLst>
          </p:cNvPr>
          <p:cNvSpPr txBox="1"/>
          <p:nvPr/>
        </p:nvSpPr>
        <p:spPr>
          <a:xfrm>
            <a:off x="1258878" y="5641043"/>
            <a:ext cx="5400675" cy="369332"/>
          </a:xfrm>
          <a:prstGeom prst="rect">
            <a:avLst/>
          </a:prstGeom>
          <a:noFill/>
        </p:spPr>
        <p:txBody>
          <a:bodyPr wrap="square" rtlCol="0">
            <a:spAutoFit/>
          </a:bodyPr>
          <a:lstStyle/>
          <a:p>
            <a:pPr marL="285750" indent="-285750">
              <a:buFont typeface="Arial" panose="020B0604020202020204" pitchFamily="34" charset="0"/>
              <a:buChar char="•"/>
            </a:pPr>
            <a:r>
              <a:rPr lang="en-US" dirty="0"/>
              <a:t>Solution </a:t>
            </a:r>
            <a:r>
              <a:rPr lang="en-US" dirty="0" err="1"/>
              <a:t>intermédiaire</a:t>
            </a:r>
            <a:r>
              <a:rPr lang="en-US" dirty="0"/>
              <a:t> : </a:t>
            </a:r>
            <a:r>
              <a:rPr lang="en-US" b="1" dirty="0">
                <a:solidFill>
                  <a:srgbClr val="FFFF00"/>
                </a:solidFill>
              </a:rPr>
              <a:t>system NetBIOS</a:t>
            </a:r>
            <a:endParaRPr lang="fr-FR" b="1" dirty="0">
              <a:solidFill>
                <a:srgbClr val="FFFF00"/>
              </a:solidFill>
            </a:endParaRPr>
          </a:p>
        </p:txBody>
      </p:sp>
      <p:sp>
        <p:nvSpPr>
          <p:cNvPr id="13" name="TextBox 12">
            <a:extLst>
              <a:ext uri="{FF2B5EF4-FFF2-40B4-BE49-F238E27FC236}">
                <a16:creationId xmlns:a16="http://schemas.microsoft.com/office/drawing/2014/main" id="{B0B6FA17-F7EA-4FBF-9281-572FF84CE8CF}"/>
              </a:ext>
            </a:extLst>
          </p:cNvPr>
          <p:cNvSpPr txBox="1"/>
          <p:nvPr/>
        </p:nvSpPr>
        <p:spPr>
          <a:xfrm>
            <a:off x="1254112" y="6007759"/>
            <a:ext cx="5400675" cy="369332"/>
          </a:xfrm>
          <a:prstGeom prst="rect">
            <a:avLst/>
          </a:prstGeom>
          <a:noFill/>
        </p:spPr>
        <p:txBody>
          <a:bodyPr wrap="square" rtlCol="0">
            <a:spAutoFit/>
          </a:bodyPr>
          <a:lstStyle/>
          <a:p>
            <a:pPr marL="285750" indent="-285750">
              <a:buFont typeface="Arial" panose="020B0604020202020204" pitchFamily="34" charset="0"/>
              <a:buChar char="•"/>
            </a:pPr>
            <a:r>
              <a:rPr lang="en-US" dirty="0"/>
              <a:t>Solution </a:t>
            </a:r>
            <a:r>
              <a:rPr lang="en-US" dirty="0" err="1"/>
              <a:t>moderne</a:t>
            </a:r>
            <a:r>
              <a:rPr lang="en-US" dirty="0"/>
              <a:t> : </a:t>
            </a:r>
            <a:r>
              <a:rPr lang="en-US" b="1" dirty="0">
                <a:solidFill>
                  <a:srgbClr val="FFFF00"/>
                </a:solidFill>
              </a:rPr>
              <a:t>DNS</a:t>
            </a:r>
            <a:endParaRPr lang="fr-FR" b="1" dirty="0">
              <a:solidFill>
                <a:srgbClr val="FFFF00"/>
              </a:solidFill>
            </a:endParaRPr>
          </a:p>
        </p:txBody>
      </p:sp>
      <p:sp>
        <p:nvSpPr>
          <p:cNvPr id="14" name="TextBox 13">
            <a:extLst>
              <a:ext uri="{FF2B5EF4-FFF2-40B4-BE49-F238E27FC236}">
                <a16:creationId xmlns:a16="http://schemas.microsoft.com/office/drawing/2014/main" id="{392AB0FA-2C67-4907-817B-7B7283C7D97D}"/>
              </a:ext>
            </a:extLst>
          </p:cNvPr>
          <p:cNvSpPr txBox="1"/>
          <p:nvPr/>
        </p:nvSpPr>
        <p:spPr>
          <a:xfrm>
            <a:off x="10553583" y="485773"/>
            <a:ext cx="714375" cy="600164"/>
          </a:xfrm>
          <a:prstGeom prst="rect">
            <a:avLst/>
          </a:prstGeom>
          <a:noFill/>
        </p:spPr>
        <p:txBody>
          <a:bodyPr wrap="square" rtlCol="0">
            <a:spAutoFit/>
          </a:bodyPr>
          <a:lstStyle/>
          <a:p>
            <a:r>
              <a:rPr lang="en-US" sz="3300" dirty="0"/>
              <a:t>6</a:t>
            </a:r>
            <a:endParaRPr lang="fr-FR" sz="3300" dirty="0"/>
          </a:p>
        </p:txBody>
      </p:sp>
    </p:spTree>
    <p:extLst>
      <p:ext uri="{BB962C8B-B14F-4D97-AF65-F5344CB8AC3E}">
        <p14:creationId xmlns:p14="http://schemas.microsoft.com/office/powerpoint/2010/main" val="2332467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AE36C-7430-4633-A930-B731E6E139B8}"/>
              </a:ext>
            </a:extLst>
          </p:cNvPr>
          <p:cNvSpPr>
            <a:spLocks noGrp="1"/>
          </p:cNvSpPr>
          <p:nvPr>
            <p:ph type="title"/>
          </p:nvPr>
        </p:nvSpPr>
        <p:spPr/>
        <p:txBody>
          <a:bodyPr/>
          <a:lstStyle/>
          <a:p>
            <a:r>
              <a:rPr lang="en-US" dirty="0"/>
              <a:t>A </a:t>
            </a:r>
            <a:r>
              <a:rPr lang="en-US" dirty="0" err="1"/>
              <a:t>l'ancienne</a:t>
            </a:r>
            <a:r>
              <a:rPr lang="en-US" dirty="0"/>
              <a:t> : </a:t>
            </a:r>
            <a:r>
              <a:rPr lang="en-US" dirty="0" err="1"/>
              <a:t>fichier</a:t>
            </a:r>
            <a:r>
              <a:rPr lang="en-US" dirty="0"/>
              <a:t> hosts</a:t>
            </a:r>
            <a:endParaRPr lang="fr-FR" dirty="0"/>
          </a:p>
        </p:txBody>
      </p:sp>
      <p:sp>
        <p:nvSpPr>
          <p:cNvPr id="3" name="Content Placeholder 2">
            <a:extLst>
              <a:ext uri="{FF2B5EF4-FFF2-40B4-BE49-F238E27FC236}">
                <a16:creationId xmlns:a16="http://schemas.microsoft.com/office/drawing/2014/main" id="{6F116A60-AF87-41AD-B871-A3FB475178A2}"/>
              </a:ext>
            </a:extLst>
          </p:cNvPr>
          <p:cNvSpPr>
            <a:spLocks noGrp="1"/>
          </p:cNvSpPr>
          <p:nvPr>
            <p:ph idx="1"/>
          </p:nvPr>
        </p:nvSpPr>
        <p:spPr/>
        <p:txBody>
          <a:bodyPr/>
          <a:lstStyle/>
          <a:p>
            <a:r>
              <a:rPr lang="en-US" dirty="0"/>
              <a:t>Un </a:t>
            </a:r>
            <a:r>
              <a:rPr lang="en-US" dirty="0" err="1"/>
              <a:t>fichier</a:t>
            </a:r>
            <a:r>
              <a:rPr lang="en-US" dirty="0"/>
              <a:t> </a:t>
            </a:r>
            <a:r>
              <a:rPr lang="en-US" dirty="0" err="1"/>
              <a:t>texte</a:t>
            </a:r>
            <a:r>
              <a:rPr lang="en-US" dirty="0"/>
              <a:t>, à copier sur </a:t>
            </a:r>
            <a:r>
              <a:rPr lang="en-US" dirty="0" err="1"/>
              <a:t>chaque</a:t>
            </a:r>
            <a:r>
              <a:rPr lang="en-US" dirty="0"/>
              <a:t> machine</a:t>
            </a:r>
          </a:p>
          <a:p>
            <a:pPr lvl="1"/>
            <a:r>
              <a:rPr lang="en-US" dirty="0" err="1"/>
              <a:t>Contient</a:t>
            </a:r>
            <a:r>
              <a:rPr lang="en-US" dirty="0"/>
              <a:t> la correspondence entre les </a:t>
            </a:r>
            <a:r>
              <a:rPr lang="en-US" dirty="0" err="1"/>
              <a:t>adresses</a:t>
            </a:r>
            <a:r>
              <a:rPr lang="en-US" dirty="0"/>
              <a:t> IP et les </a:t>
            </a:r>
            <a:r>
              <a:rPr lang="en-US" dirty="0" err="1"/>
              <a:t>noms</a:t>
            </a:r>
            <a:r>
              <a:rPr lang="en-US" dirty="0"/>
              <a:t> (e.g. URL)</a:t>
            </a:r>
          </a:p>
          <a:p>
            <a:pPr lvl="1"/>
            <a:r>
              <a:rPr lang="en-US" dirty="0"/>
              <a:t>Marche sur Windows &amp; Linux</a:t>
            </a:r>
          </a:p>
          <a:p>
            <a:pPr lvl="1"/>
            <a:r>
              <a:rPr lang="en-US" dirty="0"/>
              <a:t>La modification </a:t>
            </a:r>
            <a:r>
              <a:rPr lang="en-US" dirty="0" err="1"/>
              <a:t>est</a:t>
            </a:r>
            <a:r>
              <a:rPr lang="en-US" dirty="0"/>
              <a:t> </a:t>
            </a:r>
            <a:r>
              <a:rPr lang="en-US" dirty="0" err="1"/>
              <a:t>manuelle</a:t>
            </a:r>
            <a:r>
              <a:rPr lang="en-US" dirty="0"/>
              <a:t> </a:t>
            </a:r>
          </a:p>
          <a:p>
            <a:endParaRPr lang="en-US" dirty="0"/>
          </a:p>
          <a:p>
            <a:endParaRPr lang="fr-FR" dirty="0"/>
          </a:p>
        </p:txBody>
      </p:sp>
      <p:pic>
        <p:nvPicPr>
          <p:cNvPr id="5" name="Picture 4">
            <a:extLst>
              <a:ext uri="{FF2B5EF4-FFF2-40B4-BE49-F238E27FC236}">
                <a16:creationId xmlns:a16="http://schemas.microsoft.com/office/drawing/2014/main" id="{3A9790E5-7D38-4975-AC73-231DB48EB1F7}"/>
              </a:ext>
            </a:extLst>
          </p:cNvPr>
          <p:cNvPicPr>
            <a:picLocks noChangeAspect="1"/>
          </p:cNvPicPr>
          <p:nvPr/>
        </p:nvPicPr>
        <p:blipFill>
          <a:blip r:embed="rId3"/>
          <a:stretch>
            <a:fillRect/>
          </a:stretch>
        </p:blipFill>
        <p:spPr>
          <a:xfrm>
            <a:off x="2361479" y="4128406"/>
            <a:ext cx="7812004" cy="1752693"/>
          </a:xfrm>
          <a:prstGeom prst="rect">
            <a:avLst/>
          </a:prstGeom>
        </p:spPr>
      </p:pic>
      <p:sp>
        <p:nvSpPr>
          <p:cNvPr id="7" name="TextBox 6">
            <a:extLst>
              <a:ext uri="{FF2B5EF4-FFF2-40B4-BE49-F238E27FC236}">
                <a16:creationId xmlns:a16="http://schemas.microsoft.com/office/drawing/2014/main" id="{37F943E4-4C96-4A1B-953E-F3734426DECB}"/>
              </a:ext>
            </a:extLst>
          </p:cNvPr>
          <p:cNvSpPr txBox="1"/>
          <p:nvPr/>
        </p:nvSpPr>
        <p:spPr>
          <a:xfrm>
            <a:off x="10553583" y="485773"/>
            <a:ext cx="714375" cy="600164"/>
          </a:xfrm>
          <a:prstGeom prst="rect">
            <a:avLst/>
          </a:prstGeom>
          <a:noFill/>
        </p:spPr>
        <p:txBody>
          <a:bodyPr wrap="square" rtlCol="0">
            <a:spAutoFit/>
          </a:bodyPr>
          <a:lstStyle/>
          <a:p>
            <a:r>
              <a:rPr lang="en-US" sz="3300" dirty="0"/>
              <a:t>7</a:t>
            </a:r>
            <a:endParaRPr lang="fr-FR" sz="3300" dirty="0"/>
          </a:p>
        </p:txBody>
      </p:sp>
    </p:spTree>
    <p:extLst>
      <p:ext uri="{BB962C8B-B14F-4D97-AF65-F5344CB8AC3E}">
        <p14:creationId xmlns:p14="http://schemas.microsoft.com/office/powerpoint/2010/main" val="1462602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16CF0-2B82-4B9C-994C-A414F813E4D5}"/>
              </a:ext>
            </a:extLst>
          </p:cNvPr>
          <p:cNvSpPr>
            <a:spLocks noGrp="1"/>
          </p:cNvSpPr>
          <p:nvPr>
            <p:ph type="title"/>
          </p:nvPr>
        </p:nvSpPr>
        <p:spPr/>
        <p:txBody>
          <a:bodyPr/>
          <a:lstStyle/>
          <a:p>
            <a:r>
              <a:rPr lang="en-US" dirty="0"/>
              <a:t>Solution </a:t>
            </a:r>
            <a:r>
              <a:rPr lang="en-US" dirty="0" err="1"/>
              <a:t>moderne</a:t>
            </a:r>
            <a:r>
              <a:rPr lang="en-US" dirty="0"/>
              <a:t> : DNS</a:t>
            </a:r>
            <a:endParaRPr lang="fr-FR" dirty="0"/>
          </a:p>
        </p:txBody>
      </p:sp>
      <p:sp>
        <p:nvSpPr>
          <p:cNvPr id="3" name="Content Placeholder 2">
            <a:extLst>
              <a:ext uri="{FF2B5EF4-FFF2-40B4-BE49-F238E27FC236}">
                <a16:creationId xmlns:a16="http://schemas.microsoft.com/office/drawing/2014/main" id="{3A1B9BAB-EF44-419D-B85F-33C6EC790AA9}"/>
              </a:ext>
            </a:extLst>
          </p:cNvPr>
          <p:cNvSpPr>
            <a:spLocks noGrp="1"/>
          </p:cNvSpPr>
          <p:nvPr>
            <p:ph idx="1"/>
          </p:nvPr>
        </p:nvSpPr>
        <p:spPr/>
        <p:txBody>
          <a:bodyPr/>
          <a:lstStyle/>
          <a:p>
            <a:r>
              <a:rPr lang="en-US" dirty="0"/>
              <a:t>DNS = Domain naming system</a:t>
            </a:r>
          </a:p>
          <a:p>
            <a:r>
              <a:rPr lang="en-US" dirty="0"/>
              <a:t>Structure </a:t>
            </a:r>
            <a:r>
              <a:rPr lang="en-US" dirty="0" err="1"/>
              <a:t>en</a:t>
            </a:r>
            <a:r>
              <a:rPr lang="en-US" dirty="0"/>
              <a:t> </a:t>
            </a:r>
            <a:r>
              <a:rPr lang="en-US" dirty="0" err="1"/>
              <a:t>arbre</a:t>
            </a:r>
            <a:r>
              <a:rPr lang="en-US" dirty="0"/>
              <a:t> : </a:t>
            </a:r>
            <a:r>
              <a:rPr lang="en-US" dirty="0" err="1"/>
              <a:t>permet</a:t>
            </a:r>
            <a:r>
              <a:rPr lang="en-US" dirty="0"/>
              <a:t> </a:t>
            </a:r>
            <a:r>
              <a:rPr lang="en-US" dirty="0" err="1"/>
              <a:t>une</a:t>
            </a:r>
            <a:r>
              <a:rPr lang="en-US" dirty="0"/>
              <a:t> </a:t>
            </a:r>
            <a:r>
              <a:rPr lang="en-US" dirty="0" err="1"/>
              <a:t>hiérarchie</a:t>
            </a:r>
            <a:r>
              <a:rPr lang="en-US" dirty="0"/>
              <a:t> de </a:t>
            </a:r>
            <a:r>
              <a:rPr lang="en-US" dirty="0" err="1"/>
              <a:t>noms</a:t>
            </a:r>
            <a:endParaRPr lang="en-US" dirty="0"/>
          </a:p>
          <a:p>
            <a:pPr lvl="1"/>
            <a:r>
              <a:rPr lang="en-US" dirty="0"/>
              <a:t>Par </a:t>
            </a:r>
            <a:r>
              <a:rPr lang="en-US" dirty="0" err="1"/>
              <a:t>exemple</a:t>
            </a:r>
            <a:r>
              <a:rPr lang="en-US" dirty="0"/>
              <a:t> www.google.com. et mail.google.com.</a:t>
            </a:r>
          </a:p>
          <a:p>
            <a:endParaRPr lang="en-US" dirty="0"/>
          </a:p>
          <a:p>
            <a:r>
              <a:rPr lang="en-US" dirty="0"/>
              <a:t>D</a:t>
            </a:r>
            <a:r>
              <a:rPr lang="fr-FR" dirty="0"/>
              <a:t>NS = un annuaire distribué </a:t>
            </a:r>
          </a:p>
          <a:p>
            <a:pPr lvl="1"/>
            <a:r>
              <a:rPr lang="en-US" dirty="0"/>
              <a:t>Si un </a:t>
            </a:r>
            <a:r>
              <a:rPr lang="en-US" dirty="0" err="1"/>
              <a:t>serveur</a:t>
            </a:r>
            <a:r>
              <a:rPr lang="en-US" dirty="0"/>
              <a:t> DNS </a:t>
            </a:r>
            <a:r>
              <a:rPr lang="en-US" dirty="0" err="1"/>
              <a:t>n'a</a:t>
            </a:r>
            <a:r>
              <a:rPr lang="en-US" dirty="0"/>
              <a:t> pas la </a:t>
            </a:r>
            <a:r>
              <a:rPr lang="en-US" dirty="0" err="1"/>
              <a:t>réponse</a:t>
            </a:r>
            <a:r>
              <a:rPr lang="en-US" dirty="0"/>
              <a:t>, </a:t>
            </a:r>
            <a:r>
              <a:rPr lang="en-US" dirty="0" err="1"/>
              <a:t>il</a:t>
            </a:r>
            <a:r>
              <a:rPr lang="en-US" dirty="0"/>
              <a:t> </a:t>
            </a:r>
            <a:r>
              <a:rPr lang="en-US" dirty="0" err="1"/>
              <a:t>renvoie</a:t>
            </a:r>
            <a:r>
              <a:rPr lang="en-US" dirty="0"/>
              <a:t> </a:t>
            </a:r>
            <a:r>
              <a:rPr lang="en-US" dirty="0" err="1"/>
              <a:t>sa</a:t>
            </a:r>
            <a:r>
              <a:rPr lang="en-US" dirty="0"/>
              <a:t> </a:t>
            </a:r>
            <a:r>
              <a:rPr lang="en-US" dirty="0" err="1"/>
              <a:t>demande</a:t>
            </a:r>
            <a:r>
              <a:rPr lang="en-US" dirty="0"/>
              <a:t> à un </a:t>
            </a:r>
            <a:r>
              <a:rPr lang="en-US" dirty="0" err="1"/>
              <a:t>autre</a:t>
            </a:r>
            <a:r>
              <a:rPr lang="en-US" dirty="0"/>
              <a:t> </a:t>
            </a:r>
            <a:r>
              <a:rPr lang="en-US" dirty="0" err="1"/>
              <a:t>serveur</a:t>
            </a:r>
            <a:r>
              <a:rPr lang="en-US" dirty="0"/>
              <a:t>, et </a:t>
            </a:r>
            <a:r>
              <a:rPr lang="en-US" dirty="0" err="1"/>
              <a:t>cela</a:t>
            </a:r>
            <a:r>
              <a:rPr lang="en-US" dirty="0"/>
              <a:t> continue </a:t>
            </a:r>
            <a:r>
              <a:rPr lang="en-US" dirty="0" err="1"/>
              <a:t>jusqu'à</a:t>
            </a:r>
            <a:r>
              <a:rPr lang="en-US" dirty="0"/>
              <a:t> </a:t>
            </a:r>
            <a:r>
              <a:rPr lang="en-US" dirty="0" err="1"/>
              <a:t>avoir</a:t>
            </a:r>
            <a:r>
              <a:rPr lang="en-US" dirty="0"/>
              <a:t> </a:t>
            </a:r>
            <a:r>
              <a:rPr lang="en-US" dirty="0" err="1"/>
              <a:t>une</a:t>
            </a:r>
            <a:r>
              <a:rPr lang="en-US" dirty="0"/>
              <a:t> </a:t>
            </a:r>
            <a:r>
              <a:rPr lang="en-US" dirty="0" err="1"/>
              <a:t>réponse</a:t>
            </a:r>
            <a:endParaRPr lang="en-US" dirty="0"/>
          </a:p>
          <a:p>
            <a:pPr lvl="1"/>
            <a:r>
              <a:rPr lang="en-US" dirty="0"/>
              <a:t>La </a:t>
            </a:r>
            <a:r>
              <a:rPr lang="en-US" dirty="0" err="1"/>
              <a:t>mise</a:t>
            </a:r>
            <a:r>
              <a:rPr lang="en-US" dirty="0"/>
              <a:t> à jour </a:t>
            </a:r>
            <a:r>
              <a:rPr lang="en-US" dirty="0" err="1"/>
              <a:t>est</a:t>
            </a:r>
            <a:r>
              <a:rPr lang="en-US" dirty="0"/>
              <a:t> </a:t>
            </a:r>
            <a:r>
              <a:rPr lang="en-US" dirty="0" err="1"/>
              <a:t>automatique</a:t>
            </a:r>
            <a:endParaRPr lang="en-US" dirty="0"/>
          </a:p>
          <a:p>
            <a:endParaRPr lang="fr-FR" dirty="0"/>
          </a:p>
        </p:txBody>
      </p:sp>
      <p:sp>
        <p:nvSpPr>
          <p:cNvPr id="5" name="TextBox 4">
            <a:extLst>
              <a:ext uri="{FF2B5EF4-FFF2-40B4-BE49-F238E27FC236}">
                <a16:creationId xmlns:a16="http://schemas.microsoft.com/office/drawing/2014/main" id="{DAA77A1A-D6CB-4020-8C04-D86F22611CE8}"/>
              </a:ext>
            </a:extLst>
          </p:cNvPr>
          <p:cNvSpPr txBox="1"/>
          <p:nvPr/>
        </p:nvSpPr>
        <p:spPr>
          <a:xfrm>
            <a:off x="10553583" y="485773"/>
            <a:ext cx="714375" cy="600164"/>
          </a:xfrm>
          <a:prstGeom prst="rect">
            <a:avLst/>
          </a:prstGeom>
          <a:noFill/>
        </p:spPr>
        <p:txBody>
          <a:bodyPr wrap="square" rtlCol="0">
            <a:spAutoFit/>
          </a:bodyPr>
          <a:lstStyle/>
          <a:p>
            <a:r>
              <a:rPr lang="en-US" sz="3300" dirty="0"/>
              <a:t>8</a:t>
            </a:r>
            <a:endParaRPr lang="fr-FR" sz="3300" dirty="0"/>
          </a:p>
        </p:txBody>
      </p:sp>
    </p:spTree>
    <p:extLst>
      <p:ext uri="{BB962C8B-B14F-4D97-AF65-F5344CB8AC3E}">
        <p14:creationId xmlns:p14="http://schemas.microsoft.com/office/powerpoint/2010/main" val="1197347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D947-A217-482A-BABB-8A285BEA48A3}"/>
              </a:ext>
            </a:extLst>
          </p:cNvPr>
          <p:cNvSpPr>
            <a:spLocks noGrp="1"/>
          </p:cNvSpPr>
          <p:nvPr>
            <p:ph type="title"/>
          </p:nvPr>
        </p:nvSpPr>
        <p:spPr/>
        <p:txBody>
          <a:bodyPr/>
          <a:lstStyle/>
          <a:p>
            <a:r>
              <a:rPr lang="en-US" dirty="0"/>
              <a:t>Les </a:t>
            </a:r>
            <a:r>
              <a:rPr lang="en-US" dirty="0" err="1"/>
              <a:t>fichiers</a:t>
            </a:r>
            <a:r>
              <a:rPr lang="en-US" dirty="0"/>
              <a:t> DNS et hosts </a:t>
            </a:r>
            <a:r>
              <a:rPr lang="en-US" dirty="0" err="1"/>
              <a:t>aujourd'hui</a:t>
            </a:r>
            <a:endParaRPr lang="fr-FR" dirty="0"/>
          </a:p>
        </p:txBody>
      </p:sp>
      <p:sp>
        <p:nvSpPr>
          <p:cNvPr id="3" name="Content Placeholder 2">
            <a:extLst>
              <a:ext uri="{FF2B5EF4-FFF2-40B4-BE49-F238E27FC236}">
                <a16:creationId xmlns:a16="http://schemas.microsoft.com/office/drawing/2014/main" id="{588CDE92-96B7-4F48-8835-58E37056ABB5}"/>
              </a:ext>
            </a:extLst>
          </p:cNvPr>
          <p:cNvSpPr>
            <a:spLocks noGrp="1"/>
          </p:cNvSpPr>
          <p:nvPr>
            <p:ph idx="1"/>
          </p:nvPr>
        </p:nvSpPr>
        <p:spPr>
          <a:xfrm>
            <a:off x="1104293" y="1619285"/>
            <a:ext cx="9727105" cy="4195481"/>
          </a:xfrm>
        </p:spPr>
        <p:txBody>
          <a:bodyPr/>
          <a:lstStyle/>
          <a:p>
            <a:r>
              <a:rPr lang="en-US" dirty="0"/>
              <a:t>Le </a:t>
            </a:r>
            <a:r>
              <a:rPr lang="en-US" dirty="0" err="1"/>
              <a:t>fichier</a:t>
            </a:r>
            <a:r>
              <a:rPr lang="en-US" dirty="0"/>
              <a:t> /hosts  :</a:t>
            </a:r>
          </a:p>
          <a:p>
            <a:pPr lvl="1"/>
            <a:r>
              <a:rPr lang="en-US" dirty="0" err="1"/>
              <a:t>aujourd'hui</a:t>
            </a:r>
            <a:r>
              <a:rPr lang="en-US" dirty="0"/>
              <a:t> </a:t>
            </a:r>
            <a:r>
              <a:rPr lang="en-US" dirty="0" err="1"/>
              <a:t>très</a:t>
            </a:r>
            <a:r>
              <a:rPr lang="en-US" dirty="0"/>
              <a:t> </a:t>
            </a:r>
            <a:r>
              <a:rPr lang="en-US" dirty="0" err="1"/>
              <a:t>simpliste</a:t>
            </a:r>
            <a:r>
              <a:rPr lang="en-US" dirty="0"/>
              <a:t>, </a:t>
            </a:r>
            <a:r>
              <a:rPr lang="en-US" dirty="0" err="1"/>
              <a:t>sert</a:t>
            </a:r>
            <a:r>
              <a:rPr lang="en-US" dirty="0"/>
              <a:t> à identifier le localhost par </a:t>
            </a:r>
            <a:r>
              <a:rPr lang="en-US" dirty="0" err="1"/>
              <a:t>exemple</a:t>
            </a:r>
            <a:endParaRPr lang="en-US" dirty="0"/>
          </a:p>
          <a:p>
            <a:endParaRPr lang="en-US" dirty="0"/>
          </a:p>
          <a:p>
            <a:endParaRPr lang="en-US" dirty="0"/>
          </a:p>
          <a:p>
            <a:endParaRPr lang="en-US" dirty="0"/>
          </a:p>
          <a:p>
            <a:endParaRPr lang="en-US" dirty="0"/>
          </a:p>
          <a:p>
            <a:r>
              <a:rPr lang="en-US" dirty="0"/>
              <a:t>L</a:t>
            </a:r>
            <a:r>
              <a:rPr lang="fr-FR" dirty="0"/>
              <a:t>e fichier </a:t>
            </a:r>
            <a:r>
              <a:rPr lang="fr-FR" dirty="0" err="1"/>
              <a:t>resolv.conf</a:t>
            </a:r>
            <a:r>
              <a:rPr lang="fr-FR" dirty="0"/>
              <a:t> : plusieurs fonctionnalités </a:t>
            </a:r>
          </a:p>
          <a:p>
            <a:pPr lvl="1"/>
            <a:r>
              <a:rPr lang="en-US" dirty="0" err="1"/>
              <a:t>i</a:t>
            </a:r>
            <a:r>
              <a:rPr lang="fr-FR" dirty="0" err="1"/>
              <a:t>ndique</a:t>
            </a:r>
            <a:r>
              <a:rPr lang="fr-FR" dirty="0"/>
              <a:t> par exemple le domaine, où chercher des adresses </a:t>
            </a:r>
          </a:p>
          <a:p>
            <a:pPr lvl="1"/>
            <a:r>
              <a:rPr lang="fr-FR" dirty="0"/>
              <a:t>Indique quel(s) serveur(s) DNS à utiliser </a:t>
            </a:r>
          </a:p>
        </p:txBody>
      </p:sp>
      <p:pic>
        <p:nvPicPr>
          <p:cNvPr id="6" name="Picture 5">
            <a:extLst>
              <a:ext uri="{FF2B5EF4-FFF2-40B4-BE49-F238E27FC236}">
                <a16:creationId xmlns:a16="http://schemas.microsoft.com/office/drawing/2014/main" id="{1730855E-BC24-4DD9-A3E0-A3BD6729ADBE}"/>
              </a:ext>
            </a:extLst>
          </p:cNvPr>
          <p:cNvPicPr>
            <a:picLocks noChangeAspect="1"/>
          </p:cNvPicPr>
          <p:nvPr/>
        </p:nvPicPr>
        <p:blipFill>
          <a:blip r:embed="rId3"/>
          <a:stretch>
            <a:fillRect/>
          </a:stretch>
        </p:blipFill>
        <p:spPr>
          <a:xfrm>
            <a:off x="2809705" y="5391990"/>
            <a:ext cx="4620270" cy="1314633"/>
          </a:xfrm>
          <a:prstGeom prst="rect">
            <a:avLst/>
          </a:prstGeom>
        </p:spPr>
      </p:pic>
      <p:pic>
        <p:nvPicPr>
          <p:cNvPr id="9" name="Picture 8">
            <a:extLst>
              <a:ext uri="{FF2B5EF4-FFF2-40B4-BE49-F238E27FC236}">
                <a16:creationId xmlns:a16="http://schemas.microsoft.com/office/drawing/2014/main" id="{FB9AB823-E8B2-4D44-95CC-E4CDADF36E8A}"/>
              </a:ext>
            </a:extLst>
          </p:cNvPr>
          <p:cNvPicPr>
            <a:picLocks noChangeAspect="1"/>
          </p:cNvPicPr>
          <p:nvPr/>
        </p:nvPicPr>
        <p:blipFill>
          <a:blip r:embed="rId4"/>
          <a:stretch>
            <a:fillRect/>
          </a:stretch>
        </p:blipFill>
        <p:spPr>
          <a:xfrm>
            <a:off x="2809705" y="2468732"/>
            <a:ext cx="5077534" cy="1562318"/>
          </a:xfrm>
          <a:prstGeom prst="rect">
            <a:avLst/>
          </a:prstGeom>
        </p:spPr>
      </p:pic>
      <p:sp>
        <p:nvSpPr>
          <p:cNvPr id="7" name="TextBox 6">
            <a:extLst>
              <a:ext uri="{FF2B5EF4-FFF2-40B4-BE49-F238E27FC236}">
                <a16:creationId xmlns:a16="http://schemas.microsoft.com/office/drawing/2014/main" id="{3B4E5C91-2CDD-4133-8A23-F3211712A652}"/>
              </a:ext>
            </a:extLst>
          </p:cNvPr>
          <p:cNvSpPr txBox="1"/>
          <p:nvPr/>
        </p:nvSpPr>
        <p:spPr>
          <a:xfrm>
            <a:off x="10553583" y="485773"/>
            <a:ext cx="714375" cy="600164"/>
          </a:xfrm>
          <a:prstGeom prst="rect">
            <a:avLst/>
          </a:prstGeom>
          <a:noFill/>
        </p:spPr>
        <p:txBody>
          <a:bodyPr wrap="square" rtlCol="0">
            <a:spAutoFit/>
          </a:bodyPr>
          <a:lstStyle/>
          <a:p>
            <a:r>
              <a:rPr lang="en-US" sz="3300" dirty="0"/>
              <a:t>9</a:t>
            </a:r>
            <a:endParaRPr lang="fr-FR" sz="3300" dirty="0"/>
          </a:p>
        </p:txBody>
      </p:sp>
    </p:spTree>
    <p:extLst>
      <p:ext uri="{BB962C8B-B14F-4D97-AF65-F5344CB8AC3E}">
        <p14:creationId xmlns:p14="http://schemas.microsoft.com/office/powerpoint/2010/main" val="30829624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18561</TotalTime>
  <Words>4709</Words>
  <Application>Microsoft Office PowerPoint</Application>
  <PresentationFormat>Widescreen</PresentationFormat>
  <Paragraphs>524</Paragraphs>
  <Slides>53</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Century Gothic</vt:lpstr>
      <vt:lpstr>Consolas</vt:lpstr>
      <vt:lpstr>Liberation Sans</vt:lpstr>
      <vt:lpstr>Liberation Serif</vt:lpstr>
      <vt:lpstr>Wingdings 3</vt:lpstr>
      <vt:lpstr>Ion</vt:lpstr>
      <vt:lpstr>Architecture des réseaux </vt:lpstr>
      <vt:lpstr>Rappel : la couche transport</vt:lpstr>
      <vt:lpstr>Rappel : la couche transport</vt:lpstr>
      <vt:lpstr>La couche 7 (Application) :  DHCP, DNS, HTTP(S), SMTP(S)</vt:lpstr>
      <vt:lpstr>DNS : Domain naming system</vt:lpstr>
      <vt:lpstr>Problématique</vt:lpstr>
      <vt:lpstr>A l'ancienne : fichier hosts</vt:lpstr>
      <vt:lpstr>Solution moderne : DNS</vt:lpstr>
      <vt:lpstr>Les fichiers DNS et hosts aujourd'hui</vt:lpstr>
      <vt:lpstr>Le protocole DNS client/serveur</vt:lpstr>
      <vt:lpstr>Requête directe DNS</vt:lpstr>
      <vt:lpstr>Réponse directe DNS</vt:lpstr>
      <vt:lpstr>Résolution inverse</vt:lpstr>
      <vt:lpstr>DNS et les noms de domaine</vt:lpstr>
      <vt:lpstr>Les noms de domaine</vt:lpstr>
      <vt:lpstr>Exemple</vt:lpstr>
      <vt:lpstr>Exemple</vt:lpstr>
      <vt:lpstr>Organisation des noms</vt:lpstr>
      <vt:lpstr>Nom rélatif, nom absolu</vt:lpstr>
      <vt:lpstr>La résolution DNS</vt:lpstr>
      <vt:lpstr>Le processus de la résolution DNS</vt:lpstr>
      <vt:lpstr>Les serveurs de nom</vt:lpstr>
      <vt:lpstr>Les ressources record</vt:lpstr>
      <vt:lpstr>Exemple RR</vt:lpstr>
      <vt:lpstr>Exemple -- configuration db.&lt;dom&gt;</vt:lpstr>
      <vt:lpstr>La résolution inverse</vt:lpstr>
      <vt:lpstr>Les commandes dig et host</vt:lpstr>
      <vt:lpstr>DHCP : l'adressage dynamique</vt:lpstr>
      <vt:lpstr>Problématique</vt:lpstr>
      <vt:lpstr>DHCP (Dynamic host configuration protocol)</vt:lpstr>
      <vt:lpstr>Etape 1 : Discover</vt:lpstr>
      <vt:lpstr>Etape 2 : Offer</vt:lpstr>
      <vt:lpstr>Etape 3 : Request</vt:lpstr>
      <vt:lpstr>Etape 4 : Acknowledgement</vt:lpstr>
      <vt:lpstr>Configurer un serveur DHCP</vt:lpstr>
      <vt:lpstr>Exemple de configuration</vt:lpstr>
      <vt:lpstr>Commandes DHCP</vt:lpstr>
      <vt:lpstr>SMTP(S) : la messagerie</vt:lpstr>
      <vt:lpstr>Les serveurs mail</vt:lpstr>
      <vt:lpstr>Même domaine, autre domaine</vt:lpstr>
      <vt:lpstr>Même domaine</vt:lpstr>
      <vt:lpstr>Deux domaines différents</vt:lpstr>
      <vt:lpstr>POP vs IMAP</vt:lpstr>
      <vt:lpstr>SMTP sur Wireshark</vt:lpstr>
      <vt:lpstr>SMTP sécurisé</vt:lpstr>
      <vt:lpstr>HTTP(S) : la navigation sur l'Internet</vt:lpstr>
      <vt:lpstr>HTTP(S) : la navigation Internet</vt:lpstr>
      <vt:lpstr>Les serveurs http</vt:lpstr>
      <vt:lpstr>HTTP sur Wireshark</vt:lpstr>
      <vt:lpstr>Le protocole HTTP</vt:lpstr>
      <vt:lpstr>Avec netstat</vt:lpstr>
      <vt:lpstr>Pour résumer</vt:lpstr>
      <vt:lpstr>HTTP vs HTTPS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M2102 –  Bases des réseaux</dc:title>
  <dc:creator>Cristina Onete</dc:creator>
  <cp:lastModifiedBy>Cristina Onete</cp:lastModifiedBy>
  <cp:revision>1313</cp:revision>
  <dcterms:created xsi:type="dcterms:W3CDTF">2018-02-08T17:14:18Z</dcterms:created>
  <dcterms:modified xsi:type="dcterms:W3CDTF">2021-10-22T16:03:40Z</dcterms:modified>
</cp:coreProperties>
</file>