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17" r:id="rId4"/>
    <p:sldId id="318" r:id="rId5"/>
    <p:sldId id="319" r:id="rId6"/>
    <p:sldId id="263" r:id="rId7"/>
    <p:sldId id="321" r:id="rId8"/>
    <p:sldId id="320" r:id="rId9"/>
    <p:sldId id="323" r:id="rId10"/>
    <p:sldId id="324" r:id="rId11"/>
    <p:sldId id="322" r:id="rId12"/>
    <p:sldId id="325" r:id="rId13"/>
    <p:sldId id="326" r:id="rId14"/>
    <p:sldId id="327" r:id="rId15"/>
    <p:sldId id="328" r:id="rId16"/>
    <p:sldId id="332" r:id="rId17"/>
    <p:sldId id="333" r:id="rId18"/>
    <p:sldId id="329" r:id="rId19"/>
    <p:sldId id="330" r:id="rId20"/>
    <p:sldId id="331" r:id="rId21"/>
    <p:sldId id="334" r:id="rId22"/>
    <p:sldId id="335" r:id="rId23"/>
    <p:sldId id="336" r:id="rId24"/>
    <p:sldId id="337" r:id="rId25"/>
    <p:sldId id="338" r:id="rId26"/>
    <p:sldId id="360" r:id="rId27"/>
    <p:sldId id="352" r:id="rId28"/>
    <p:sldId id="356" r:id="rId29"/>
    <p:sldId id="357" r:id="rId30"/>
    <p:sldId id="353" r:id="rId31"/>
    <p:sldId id="354" r:id="rId32"/>
    <p:sldId id="355" r:id="rId33"/>
    <p:sldId id="359" r:id="rId34"/>
    <p:sldId id="358" r:id="rId35"/>
    <p:sldId id="361" r:id="rId36"/>
    <p:sldId id="362" r:id="rId37"/>
    <p:sldId id="363" r:id="rId38"/>
    <p:sldId id="365" r:id="rId39"/>
    <p:sldId id="364" r:id="rId40"/>
    <p:sldId id="366" r:id="rId41"/>
    <p:sldId id="36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6F57-0B84-4E68-910C-212EE8435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610325" cy="3329581"/>
          </a:xfrm>
        </p:spPr>
        <p:txBody>
          <a:bodyPr/>
          <a:lstStyle/>
          <a:p>
            <a:r>
              <a:rPr lang="en-US" sz="6400" dirty="0"/>
              <a:t>Architecture des </a:t>
            </a:r>
            <a:r>
              <a:rPr lang="en-US" sz="6400" dirty="0" err="1"/>
              <a:t>réseaux</a:t>
            </a:r>
            <a:br>
              <a:rPr lang="en-US" sz="6400" dirty="0"/>
            </a:br>
            <a:endParaRPr lang="fr-FR" sz="6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91109-948C-4DF1-BAA6-467BBD14F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380533"/>
          </a:xfrm>
        </p:spPr>
        <p:txBody>
          <a:bodyPr>
            <a:normAutofit/>
          </a:bodyPr>
          <a:lstStyle/>
          <a:p>
            <a:r>
              <a:rPr lang="en-US" b="1" dirty="0"/>
              <a:t>Email : cristina.Onete@gmail.com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0121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04B7-47EF-4764-BC4C-73ADEE55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décalage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D24E2-24A3-4956-A8CF-AA97AD5AF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76176"/>
            <a:ext cx="8946541" cy="2142706"/>
          </a:xfrm>
        </p:spPr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décalage</a:t>
            </a:r>
            <a:r>
              <a:rPr lang="en-US" dirty="0"/>
              <a:t> </a:t>
            </a:r>
            <a:r>
              <a:rPr lang="en-US" dirty="0" err="1"/>
              <a:t>indique</a:t>
            </a:r>
            <a:r>
              <a:rPr lang="en-US" dirty="0"/>
              <a:t> </a:t>
            </a:r>
            <a:r>
              <a:rPr lang="en-US" dirty="0" err="1"/>
              <a:t>l'ordre</a:t>
            </a:r>
            <a:r>
              <a:rPr lang="en-US" dirty="0"/>
              <a:t> des </a:t>
            </a:r>
            <a:r>
              <a:rPr lang="en-US" dirty="0" err="1"/>
              <a:t>paquets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un message</a:t>
            </a:r>
          </a:p>
          <a:p>
            <a:pPr lvl="1"/>
            <a:r>
              <a:rPr lang="en-US" dirty="0"/>
              <a:t>Les premiers </a:t>
            </a:r>
            <a:r>
              <a:rPr lang="en-US" dirty="0" err="1"/>
              <a:t>paquets</a:t>
            </a:r>
            <a:r>
              <a:rPr lang="en-US" dirty="0"/>
              <a:t>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saturés</a:t>
            </a:r>
            <a:r>
              <a:rPr lang="en-US" dirty="0"/>
              <a:t> (1480 octets + 20 octets </a:t>
            </a:r>
            <a:r>
              <a:rPr lang="en-US" dirty="0" err="1"/>
              <a:t>en</a:t>
            </a:r>
            <a:r>
              <a:rPr lang="en-US" dirty="0"/>
              <a:t>-tête)</a:t>
            </a:r>
          </a:p>
          <a:p>
            <a:pPr lvl="1"/>
            <a:r>
              <a:rPr lang="en-US" dirty="0"/>
              <a:t>Le dernier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taille</a:t>
            </a:r>
            <a:r>
              <a:rPr lang="en-US" dirty="0"/>
              <a:t> plus petite</a:t>
            </a:r>
          </a:p>
          <a:p>
            <a:pPr lvl="1"/>
            <a:r>
              <a:rPr lang="en-US" dirty="0" err="1"/>
              <a:t>Taille</a:t>
            </a:r>
            <a:r>
              <a:rPr lang="en-US" dirty="0"/>
              <a:t> </a:t>
            </a:r>
            <a:r>
              <a:rPr lang="en-US" dirty="0" err="1"/>
              <a:t>décalage</a:t>
            </a:r>
            <a:r>
              <a:rPr lang="en-US" dirty="0"/>
              <a:t> sur 13 bits </a:t>
            </a:r>
            <a:r>
              <a:rPr lang="en-US" dirty="0" err="1"/>
              <a:t>tandis</a:t>
            </a:r>
            <a:r>
              <a:rPr lang="en-US" dirty="0"/>
              <a:t> que </a:t>
            </a:r>
            <a:r>
              <a:rPr lang="en-US" dirty="0" err="1"/>
              <a:t>taille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sur 16 bits</a:t>
            </a:r>
          </a:p>
          <a:p>
            <a:pPr lvl="2"/>
            <a:r>
              <a:rPr lang="en-US" dirty="0"/>
              <a:t>on </a:t>
            </a:r>
            <a:r>
              <a:rPr lang="en-US" dirty="0" err="1"/>
              <a:t>calcule</a:t>
            </a:r>
            <a:r>
              <a:rPr lang="en-US" dirty="0"/>
              <a:t> le decalage </a:t>
            </a:r>
            <a:r>
              <a:rPr lang="en-US" dirty="0" err="1"/>
              <a:t>divisé</a:t>
            </a:r>
            <a:r>
              <a:rPr lang="en-US" dirty="0"/>
              <a:t> par 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7CD0D4-0915-4622-A006-375FCC32547B}"/>
              </a:ext>
            </a:extLst>
          </p:cNvPr>
          <p:cNvSpPr/>
          <p:nvPr/>
        </p:nvSpPr>
        <p:spPr>
          <a:xfrm>
            <a:off x="1805883" y="5118769"/>
            <a:ext cx="1227999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393AB-9436-4F7E-BF62-674F63DD727D}"/>
              </a:ext>
            </a:extLst>
          </p:cNvPr>
          <p:cNvSpPr/>
          <p:nvPr/>
        </p:nvSpPr>
        <p:spPr>
          <a:xfrm>
            <a:off x="499371" y="5118769"/>
            <a:ext cx="1306511" cy="655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-tête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paquet</a:t>
            </a:r>
            <a:r>
              <a:rPr lang="en-US" b="1" dirty="0">
                <a:solidFill>
                  <a:schemeClr val="bg1"/>
                </a:solidFill>
              </a:rPr>
              <a:t> IP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2EC7C1-80B5-4548-A64D-8218616AEB6A}"/>
              </a:ext>
            </a:extLst>
          </p:cNvPr>
          <p:cNvSpPr/>
          <p:nvPr/>
        </p:nvSpPr>
        <p:spPr>
          <a:xfrm>
            <a:off x="5504690" y="5118769"/>
            <a:ext cx="1232233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CF1CE-E182-42FA-B5D2-9AC8CD73CFA9}"/>
              </a:ext>
            </a:extLst>
          </p:cNvPr>
          <p:cNvSpPr/>
          <p:nvPr/>
        </p:nvSpPr>
        <p:spPr>
          <a:xfrm>
            <a:off x="4196922" y="5118769"/>
            <a:ext cx="1307767" cy="655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-tête 2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paquet</a:t>
            </a:r>
            <a:r>
              <a:rPr lang="en-US" b="1" dirty="0">
                <a:solidFill>
                  <a:schemeClr val="bg1"/>
                </a:solidFill>
              </a:rPr>
              <a:t> IP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B65B12-39D0-4C8E-AAFE-E9719492C4D3}"/>
              </a:ext>
            </a:extLst>
          </p:cNvPr>
          <p:cNvSpPr/>
          <p:nvPr/>
        </p:nvSpPr>
        <p:spPr>
          <a:xfrm>
            <a:off x="10050834" y="5118769"/>
            <a:ext cx="1226743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C04C38-2B80-4B2D-B76B-FA6AACD8CD15}"/>
              </a:ext>
            </a:extLst>
          </p:cNvPr>
          <p:cNvSpPr/>
          <p:nvPr/>
        </p:nvSpPr>
        <p:spPr>
          <a:xfrm>
            <a:off x="8760514" y="5118769"/>
            <a:ext cx="1290320" cy="655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-tête 3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paquet</a:t>
            </a:r>
            <a:r>
              <a:rPr lang="en-US" b="1" dirty="0">
                <a:solidFill>
                  <a:schemeClr val="bg1"/>
                </a:solidFill>
              </a:rPr>
              <a:t> IP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2CDD7-D111-4182-A382-7FBB77213CC5}"/>
              </a:ext>
            </a:extLst>
          </p:cNvPr>
          <p:cNvSpPr txBox="1"/>
          <p:nvPr/>
        </p:nvSpPr>
        <p:spPr>
          <a:xfrm>
            <a:off x="864031" y="5840075"/>
            <a:ext cx="188370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Taille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= 1500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Drapeau = 0 01</a:t>
            </a:r>
          </a:p>
          <a:p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Décalage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= 0</a:t>
            </a:r>
            <a:endParaRPr lang="fr-FR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9D67BC-D3B2-48B6-AD9D-995766C4A25C}"/>
              </a:ext>
            </a:extLst>
          </p:cNvPr>
          <p:cNvSpPr/>
          <p:nvPr/>
        </p:nvSpPr>
        <p:spPr>
          <a:xfrm>
            <a:off x="4490308" y="3831831"/>
            <a:ext cx="1757680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90BC8D-2ECD-4388-A60F-EB1125712808}"/>
              </a:ext>
            </a:extLst>
          </p:cNvPr>
          <p:cNvSpPr/>
          <p:nvPr/>
        </p:nvSpPr>
        <p:spPr>
          <a:xfrm>
            <a:off x="6247988" y="3821670"/>
            <a:ext cx="1757680" cy="6654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2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B4E7A9-8689-4EDF-ADD0-F34B6BF04027}"/>
              </a:ext>
            </a:extLst>
          </p:cNvPr>
          <p:cNvSpPr/>
          <p:nvPr/>
        </p:nvSpPr>
        <p:spPr>
          <a:xfrm>
            <a:off x="8005668" y="3821670"/>
            <a:ext cx="1757680" cy="6654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3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4272A2-C383-4C2F-AB3D-CAE39F17F028}"/>
              </a:ext>
            </a:extLst>
          </p:cNvPr>
          <p:cNvSpPr/>
          <p:nvPr/>
        </p:nvSpPr>
        <p:spPr>
          <a:xfrm>
            <a:off x="3067908" y="3831830"/>
            <a:ext cx="1422400" cy="6553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-tête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paquet</a:t>
            </a:r>
            <a:r>
              <a:rPr lang="en-US" b="1" dirty="0">
                <a:solidFill>
                  <a:schemeClr val="bg1"/>
                </a:solidFill>
              </a:rPr>
              <a:t> IP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0899DA-E17C-4414-AADC-91277EE5A4B0}"/>
              </a:ext>
            </a:extLst>
          </p:cNvPr>
          <p:cNvSpPr txBox="1"/>
          <p:nvPr/>
        </p:nvSpPr>
        <p:spPr>
          <a:xfrm>
            <a:off x="646111" y="3737493"/>
            <a:ext cx="188370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Taille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 = 4000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Drapeau = 0 10</a:t>
            </a:r>
          </a:p>
          <a:p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Décalage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= 0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FBACDF-6E86-4358-B36C-65AFF6F1FB25}"/>
              </a:ext>
            </a:extLst>
          </p:cNvPr>
          <p:cNvSpPr txBox="1"/>
          <p:nvPr/>
        </p:nvSpPr>
        <p:spPr>
          <a:xfrm>
            <a:off x="4523067" y="5840075"/>
            <a:ext cx="196324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Taille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= 1500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Drapeau = 0 01</a:t>
            </a:r>
          </a:p>
          <a:p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Décalage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= 185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A1441F-ACB4-423D-9A64-210D678DB2EF}"/>
              </a:ext>
            </a:extLst>
          </p:cNvPr>
          <p:cNvSpPr txBox="1"/>
          <p:nvPr/>
        </p:nvSpPr>
        <p:spPr>
          <a:xfrm>
            <a:off x="9173480" y="5840075"/>
            <a:ext cx="196324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Taille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= 1040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Drapeau = 0 00</a:t>
            </a:r>
          </a:p>
          <a:p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Décalage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= 370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806DEF3-FB81-4FE8-8DE5-D2DF1648E5E6}"/>
              </a:ext>
            </a:extLst>
          </p:cNvPr>
          <p:cNvCxnSpPr>
            <a:cxnSpLocks/>
          </p:cNvCxnSpPr>
          <p:nvPr/>
        </p:nvCxnSpPr>
        <p:spPr>
          <a:xfrm flipH="1">
            <a:off x="2419882" y="6022263"/>
            <a:ext cx="457588" cy="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A30B299-CE9A-4131-BAFE-F6A865E5B7C5}"/>
              </a:ext>
            </a:extLst>
          </p:cNvPr>
          <p:cNvSpPr txBox="1"/>
          <p:nvPr/>
        </p:nvSpPr>
        <p:spPr>
          <a:xfrm>
            <a:off x="2877470" y="5849016"/>
            <a:ext cx="1156420" cy="3830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1480+20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219FAB-AABC-41EC-8F31-BC7264D25168}"/>
              </a:ext>
            </a:extLst>
          </p:cNvPr>
          <p:cNvSpPr txBox="1"/>
          <p:nvPr/>
        </p:nvSpPr>
        <p:spPr>
          <a:xfrm>
            <a:off x="6975488" y="6372578"/>
            <a:ext cx="9593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1480/8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7829E91-04C5-44D7-B7CE-096B440D08AA}"/>
              </a:ext>
            </a:extLst>
          </p:cNvPr>
          <p:cNvCxnSpPr>
            <a:cxnSpLocks/>
          </p:cNvCxnSpPr>
          <p:nvPr/>
        </p:nvCxnSpPr>
        <p:spPr>
          <a:xfrm flipH="1">
            <a:off x="6486311" y="6573596"/>
            <a:ext cx="457588" cy="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8709F82-7509-4777-A901-5D0F57D774CC}"/>
              </a:ext>
            </a:extLst>
          </p:cNvPr>
          <p:cNvSpPr txBox="1"/>
          <p:nvPr/>
        </p:nvSpPr>
        <p:spPr>
          <a:xfrm>
            <a:off x="10455644" y="552819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855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38C6-10F4-421D-B971-D98AD26B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pratique</a:t>
            </a:r>
            <a:r>
              <a:rPr lang="en-US" dirty="0"/>
              <a:t>...</a:t>
            </a:r>
            <a:endParaRPr lang="fr-F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3A30CD-1CDF-4A62-94B0-0FB44282E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316" y="1479536"/>
            <a:ext cx="7910311" cy="492574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2DA506-D858-41C1-ABDB-9B809A2B78D9}"/>
              </a:ext>
            </a:extLst>
          </p:cNvPr>
          <p:cNvSpPr txBox="1"/>
          <p:nvPr/>
        </p:nvSpPr>
        <p:spPr>
          <a:xfrm>
            <a:off x="10409119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10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33561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9D66-5E03-4089-9A3B-06CEF270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autre</a:t>
            </a:r>
            <a:r>
              <a:rPr lang="en-US" dirty="0"/>
              <a:t> champ </a:t>
            </a:r>
            <a:r>
              <a:rPr lang="en-US" dirty="0" err="1"/>
              <a:t>intéressant</a:t>
            </a:r>
            <a:r>
              <a:rPr lang="en-US" dirty="0"/>
              <a:t> 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44023-CC77-4C3A-9838-75867585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12" y="2353026"/>
            <a:ext cx="8536940" cy="290290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1339E7F-02C3-4F9C-814A-55BE08D544C9}"/>
              </a:ext>
            </a:extLst>
          </p:cNvPr>
          <p:cNvSpPr/>
          <p:nvPr/>
        </p:nvSpPr>
        <p:spPr>
          <a:xfrm>
            <a:off x="1433095" y="3804477"/>
            <a:ext cx="2123440" cy="6147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2E090-EC84-4063-8CD3-CD0801BDC0B9}"/>
              </a:ext>
            </a:extLst>
          </p:cNvPr>
          <p:cNvSpPr txBox="1"/>
          <p:nvPr/>
        </p:nvSpPr>
        <p:spPr>
          <a:xfrm>
            <a:off x="10409119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11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94717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1595-F223-4EC0-8386-B3E03567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durée</a:t>
            </a:r>
            <a:r>
              <a:rPr lang="en-US" dirty="0"/>
              <a:t> de vie ?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BF69B-1E9A-498F-B473-6B2437F9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Dans</a:t>
            </a:r>
            <a:r>
              <a:rPr lang="en-US" dirty="0"/>
              <a:t> un </a:t>
            </a:r>
            <a:r>
              <a:rPr lang="en-US" dirty="0" err="1"/>
              <a:t>réseau</a:t>
            </a:r>
            <a:r>
              <a:rPr lang="en-US" dirty="0"/>
              <a:t>, les </a:t>
            </a:r>
            <a:r>
              <a:rPr lang="en-US" dirty="0" err="1"/>
              <a:t>routeurs</a:t>
            </a:r>
            <a:r>
              <a:rPr lang="en-US" dirty="0"/>
              <a:t> </a:t>
            </a:r>
            <a:r>
              <a:rPr lang="en-US" dirty="0" err="1"/>
              <a:t>envoient</a:t>
            </a:r>
            <a:r>
              <a:rPr lang="en-US" dirty="0"/>
              <a:t> des messages entre </a:t>
            </a:r>
            <a:r>
              <a:rPr lang="en-US" dirty="0" err="1"/>
              <a:t>eux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...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un sous-</a:t>
            </a:r>
            <a:r>
              <a:rPr lang="en-US" dirty="0" err="1"/>
              <a:t>réseau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L'idée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de </a:t>
            </a:r>
            <a:r>
              <a:rPr lang="en-US" dirty="0" err="1"/>
              <a:t>trouver</a:t>
            </a:r>
            <a:r>
              <a:rPr lang="en-US" dirty="0"/>
              <a:t> le </a:t>
            </a:r>
            <a:r>
              <a:rPr lang="en-US" dirty="0" err="1"/>
              <a:t>destinataire</a:t>
            </a:r>
            <a:endParaRPr lang="en-US" dirty="0"/>
          </a:p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parfois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y a des </a:t>
            </a:r>
            <a:r>
              <a:rPr lang="en-US" dirty="0" err="1"/>
              <a:t>problèmes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Les tables de </a:t>
            </a:r>
            <a:r>
              <a:rPr lang="en-US" dirty="0" err="1"/>
              <a:t>routage</a:t>
            </a:r>
            <a:r>
              <a:rPr lang="en-US" dirty="0"/>
              <a:t> ne </a:t>
            </a:r>
            <a:r>
              <a:rPr lang="en-US" dirty="0" err="1"/>
              <a:t>permettent</a:t>
            </a:r>
            <a:r>
              <a:rPr lang="en-US" dirty="0"/>
              <a:t> pas </a:t>
            </a:r>
            <a:r>
              <a:rPr lang="en-US" dirty="0" err="1"/>
              <a:t>accès</a:t>
            </a:r>
            <a:r>
              <a:rPr lang="en-US" dirty="0"/>
              <a:t> à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destinataire</a:t>
            </a:r>
            <a:endParaRPr lang="en-US" dirty="0"/>
          </a:p>
          <a:p>
            <a:pPr lvl="1"/>
            <a:r>
              <a:rPr lang="en-US" dirty="0"/>
              <a:t>Le </a:t>
            </a:r>
            <a:r>
              <a:rPr lang="en-US" dirty="0" err="1"/>
              <a:t>destinataire</a:t>
            </a:r>
            <a:r>
              <a:rPr lang="en-US" dirty="0"/>
              <a:t> </a:t>
            </a:r>
            <a:r>
              <a:rPr lang="en-US" dirty="0" err="1"/>
              <a:t>n'existe</a:t>
            </a:r>
            <a:r>
              <a:rPr lang="en-US" dirty="0"/>
              <a:t> pas (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n'existe</a:t>
            </a:r>
            <a:r>
              <a:rPr lang="en-US" dirty="0"/>
              <a:t> plus)</a:t>
            </a:r>
          </a:p>
          <a:p>
            <a:pPr lvl="1"/>
            <a:r>
              <a:rPr lang="en-US" dirty="0"/>
              <a:t>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AFBB5-8A85-4389-949B-244A91EEA1B4}"/>
              </a:ext>
            </a:extLst>
          </p:cNvPr>
          <p:cNvSpPr txBox="1"/>
          <p:nvPr/>
        </p:nvSpPr>
        <p:spPr>
          <a:xfrm>
            <a:off x="1309037" y="5727032"/>
            <a:ext cx="98477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Comment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s'assurer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que les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paquets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ne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vont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pas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rester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dans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le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réseau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pour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toujours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?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8059C-184C-4442-95A0-8ED15EB656B3}"/>
              </a:ext>
            </a:extLst>
          </p:cNvPr>
          <p:cNvSpPr txBox="1"/>
          <p:nvPr/>
        </p:nvSpPr>
        <p:spPr>
          <a:xfrm>
            <a:off x="10409119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12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74992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878C-6760-4F9C-AC83-3B4437F0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TTL = Time to live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F196-EBD1-4FC7-AE65-27D5B776D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Durée</a:t>
            </a:r>
            <a:r>
              <a:rPr lang="en-US" dirty="0"/>
              <a:t> de vie d'un </a:t>
            </a:r>
            <a:r>
              <a:rPr lang="en-US" dirty="0" err="1"/>
              <a:t>paquet</a:t>
            </a:r>
            <a:r>
              <a:rPr lang="en-US" dirty="0"/>
              <a:t> = # de </a:t>
            </a:r>
            <a:r>
              <a:rPr lang="en-US" dirty="0" err="1"/>
              <a:t>sauts</a:t>
            </a:r>
            <a:r>
              <a:rPr lang="en-US" dirty="0"/>
              <a:t> (hops)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réseau</a:t>
            </a:r>
            <a:r>
              <a:rPr lang="en-US" dirty="0"/>
              <a:t> </a:t>
            </a:r>
          </a:p>
          <a:p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</a:t>
            </a:r>
            <a:r>
              <a:rPr lang="en-US" dirty="0" err="1"/>
              <a:t>qu'un</a:t>
            </a:r>
            <a:r>
              <a:rPr lang="en-US" dirty="0"/>
              <a:t> router fait </a:t>
            </a:r>
            <a:r>
              <a:rPr lang="en-US" dirty="0" err="1"/>
              <a:t>suivre</a:t>
            </a:r>
            <a:r>
              <a:rPr lang="en-US" dirty="0"/>
              <a:t> un </a:t>
            </a:r>
            <a:r>
              <a:rPr lang="en-US" dirty="0" err="1"/>
              <a:t>paquet</a:t>
            </a:r>
            <a:r>
              <a:rPr lang="en-US" dirty="0"/>
              <a:t> = 1 </a:t>
            </a:r>
            <a:r>
              <a:rPr lang="en-US" dirty="0" err="1"/>
              <a:t>saut</a:t>
            </a:r>
            <a:endParaRPr lang="en-US" dirty="0"/>
          </a:p>
          <a:p>
            <a:r>
              <a:rPr lang="en-US" dirty="0"/>
              <a:t>Si la </a:t>
            </a:r>
            <a:r>
              <a:rPr lang="en-US" dirty="0" err="1"/>
              <a:t>durée</a:t>
            </a:r>
            <a:r>
              <a:rPr lang="en-US" dirty="0"/>
              <a:t> de vie arrive à 0, message ICMP à la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C7138-4DF9-4F23-BDBB-E525DABF9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17" y="3867751"/>
            <a:ext cx="1239047" cy="878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CC2C1C-304F-4571-80E2-D1BAC5F097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8199" y="3909852"/>
            <a:ext cx="1061730" cy="836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C30003-D9E0-4ACB-B399-5F99369668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8199" y="5134866"/>
            <a:ext cx="1061730" cy="836656"/>
          </a:xfrm>
          <a:prstGeom prst="rect">
            <a:avLst/>
          </a:prstGeom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648B44B2-B1C2-4EC7-B7BE-810FFBEDF66C}"/>
              </a:ext>
            </a:extLst>
          </p:cNvPr>
          <p:cNvSpPr/>
          <p:nvPr/>
        </p:nvSpPr>
        <p:spPr>
          <a:xfrm rot="10800000" flipH="1" flipV="1">
            <a:off x="3398585" y="4119613"/>
            <a:ext cx="1547693" cy="41772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7FDCF-AC42-4F88-B259-AFE26CFEB47B}"/>
              </a:ext>
            </a:extLst>
          </p:cNvPr>
          <p:cNvSpPr txBox="1"/>
          <p:nvPr/>
        </p:nvSpPr>
        <p:spPr>
          <a:xfrm>
            <a:off x="3641566" y="3650446"/>
            <a:ext cx="10617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TTL = 64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63117A81-9303-44EA-A8D7-33E5B3E4A444}"/>
              </a:ext>
            </a:extLst>
          </p:cNvPr>
          <p:cNvSpPr/>
          <p:nvPr/>
        </p:nvSpPr>
        <p:spPr>
          <a:xfrm rot="10800000" flipH="1" flipV="1">
            <a:off x="6414832" y="4098269"/>
            <a:ext cx="1547693" cy="41772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429334F8-0C15-4EE6-AA16-04B29971A558}"/>
              </a:ext>
            </a:extLst>
          </p:cNvPr>
          <p:cNvSpPr/>
          <p:nvPr/>
        </p:nvSpPr>
        <p:spPr>
          <a:xfrm rot="10800000" flipH="1" flipV="1">
            <a:off x="3405737" y="5344334"/>
            <a:ext cx="1547693" cy="41772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3DD2D410-F735-4790-BFC7-98CC4A8BD1BA}"/>
              </a:ext>
            </a:extLst>
          </p:cNvPr>
          <p:cNvSpPr/>
          <p:nvPr/>
        </p:nvSpPr>
        <p:spPr>
          <a:xfrm rot="10800000" flipH="1" flipV="1">
            <a:off x="6355984" y="5344335"/>
            <a:ext cx="1547693" cy="41772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267625-CBBA-4308-941C-FCD0AD6E4A1D}"/>
              </a:ext>
            </a:extLst>
          </p:cNvPr>
          <p:cNvSpPr txBox="1"/>
          <p:nvPr/>
        </p:nvSpPr>
        <p:spPr>
          <a:xfrm>
            <a:off x="6657813" y="3650446"/>
            <a:ext cx="10617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TTL = 63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2A9713-344F-4EAE-9DCA-5CDD82CCFA95}"/>
              </a:ext>
            </a:extLst>
          </p:cNvPr>
          <p:cNvSpPr txBox="1"/>
          <p:nvPr/>
        </p:nvSpPr>
        <p:spPr>
          <a:xfrm>
            <a:off x="3684574" y="4875167"/>
            <a:ext cx="10617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TTL = 1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6F08BAE-C08D-4C17-B1D5-F740AFB172EA}"/>
              </a:ext>
            </a:extLst>
          </p:cNvPr>
          <p:cNvSpPr/>
          <p:nvPr/>
        </p:nvSpPr>
        <p:spPr>
          <a:xfrm>
            <a:off x="5284920" y="6007594"/>
            <a:ext cx="442763" cy="3792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9C9632-5F7B-4754-9438-46C23BA290B3}"/>
              </a:ext>
            </a:extLst>
          </p:cNvPr>
          <p:cNvSpPr txBox="1"/>
          <p:nvPr/>
        </p:nvSpPr>
        <p:spPr>
          <a:xfrm>
            <a:off x="6065740" y="6030027"/>
            <a:ext cx="10617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TTL = 0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06E6DFCE-4861-42D5-BBF0-346FBFFC0A54}"/>
              </a:ext>
            </a:extLst>
          </p:cNvPr>
          <p:cNvSpPr/>
          <p:nvPr/>
        </p:nvSpPr>
        <p:spPr>
          <a:xfrm>
            <a:off x="6657813" y="4931343"/>
            <a:ext cx="914400" cy="8277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EA486998-7E1C-4451-B5AC-0DB0958B8B82}"/>
              </a:ext>
            </a:extLst>
          </p:cNvPr>
          <p:cNvSpPr/>
          <p:nvPr/>
        </p:nvSpPr>
        <p:spPr>
          <a:xfrm>
            <a:off x="5021412" y="6284471"/>
            <a:ext cx="914400" cy="5137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722597-1E57-4569-98E8-B0618059B7AB}"/>
              </a:ext>
            </a:extLst>
          </p:cNvPr>
          <p:cNvSpPr txBox="1"/>
          <p:nvPr/>
        </p:nvSpPr>
        <p:spPr>
          <a:xfrm>
            <a:off x="10409119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13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00960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CDCE-A503-4515-A1EA-A6186BD7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Lire un </a:t>
            </a:r>
            <a:r>
              <a:rPr lang="en-US" dirty="0" err="1"/>
              <a:t>en</a:t>
            </a:r>
            <a:r>
              <a:rPr lang="en-US" dirty="0"/>
              <a:t>-tête IP</a:t>
            </a:r>
            <a:endParaRPr lang="fr-F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9884AB-A4DD-41A7-BD9B-5C2438D0D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158" y="2435191"/>
            <a:ext cx="8042927" cy="2637383"/>
          </a:xfr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2AA0FCE8-CB2E-419D-9DE7-3ED630F44FB3}"/>
              </a:ext>
            </a:extLst>
          </p:cNvPr>
          <p:cNvSpPr/>
          <p:nvPr/>
        </p:nvSpPr>
        <p:spPr>
          <a:xfrm rot="5400000">
            <a:off x="3207577" y="868385"/>
            <a:ext cx="177908" cy="2551668"/>
          </a:xfrm>
          <a:prstGeom prst="leftBrac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906C0-5A37-4DEA-8A15-F090F4D09BDD}"/>
              </a:ext>
            </a:extLst>
          </p:cNvPr>
          <p:cNvSpPr txBox="1"/>
          <p:nvPr/>
        </p:nvSpPr>
        <p:spPr>
          <a:xfrm>
            <a:off x="2141166" y="1579628"/>
            <a:ext cx="233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</a:t>
            </a:r>
            <a:r>
              <a:rPr lang="en-US" dirty="0"/>
              <a:t>-tête MAC : </a:t>
            </a:r>
            <a:r>
              <a:rPr lang="en-US" dirty="0" err="1"/>
              <a:t>Dest</a:t>
            </a:r>
            <a:endParaRPr lang="fr-FR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87093E7-4D4D-4E18-AAC4-E94E9F81563B}"/>
              </a:ext>
            </a:extLst>
          </p:cNvPr>
          <p:cNvSpPr/>
          <p:nvPr/>
        </p:nvSpPr>
        <p:spPr>
          <a:xfrm rot="5400000">
            <a:off x="5852920" y="868385"/>
            <a:ext cx="177908" cy="2551668"/>
          </a:xfrm>
          <a:prstGeom prst="leftBrac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CD016-BEA8-4B5E-A33A-28025600293C}"/>
              </a:ext>
            </a:extLst>
          </p:cNvPr>
          <p:cNvSpPr txBox="1"/>
          <p:nvPr/>
        </p:nvSpPr>
        <p:spPr>
          <a:xfrm>
            <a:off x="4878769" y="1590221"/>
            <a:ext cx="233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En</a:t>
            </a:r>
            <a:r>
              <a:rPr lang="en-US" dirty="0"/>
              <a:t>-tête MAC : </a:t>
            </a:r>
            <a:r>
              <a:rPr lang="en-US" dirty="0" err="1"/>
              <a:t>Src</a:t>
            </a:r>
            <a:endParaRPr lang="fr-FR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F24EA7C-07AF-4F1E-A075-DEDA14DF5AAF}"/>
              </a:ext>
            </a:extLst>
          </p:cNvPr>
          <p:cNvSpPr/>
          <p:nvPr/>
        </p:nvSpPr>
        <p:spPr>
          <a:xfrm rot="5400000">
            <a:off x="7694236" y="1672415"/>
            <a:ext cx="142885" cy="908592"/>
          </a:xfrm>
          <a:prstGeom prst="leftBrac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83D6F5-5A75-4798-BECD-6B1E95585F86}"/>
              </a:ext>
            </a:extLst>
          </p:cNvPr>
          <p:cNvSpPr txBox="1"/>
          <p:nvPr/>
        </p:nvSpPr>
        <p:spPr>
          <a:xfrm>
            <a:off x="7254612" y="1590221"/>
            <a:ext cx="114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Ethernet</a:t>
            </a:r>
            <a:endParaRPr lang="fr-F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554CC7-E115-4EDB-8483-01E790EBBD54}"/>
              </a:ext>
            </a:extLst>
          </p:cNvPr>
          <p:cNvSpPr/>
          <p:nvPr/>
        </p:nvSpPr>
        <p:spPr>
          <a:xfrm>
            <a:off x="8402854" y="2675823"/>
            <a:ext cx="770021" cy="421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3AC46B-9535-443C-8D4C-22632CBC6700}"/>
              </a:ext>
            </a:extLst>
          </p:cNvPr>
          <p:cNvSpPr txBox="1"/>
          <p:nvPr/>
        </p:nvSpPr>
        <p:spPr>
          <a:xfrm>
            <a:off x="8688740" y="1511861"/>
            <a:ext cx="2965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IPv4</a:t>
            </a:r>
          </a:p>
          <a:p>
            <a:r>
              <a:rPr lang="en-US" dirty="0"/>
              <a:t>5 octets header</a:t>
            </a:r>
          </a:p>
          <a:p>
            <a:r>
              <a:rPr lang="en-US" dirty="0"/>
              <a:t>Pas de service </a:t>
            </a:r>
            <a:r>
              <a:rPr lang="en-US" dirty="0" err="1"/>
              <a:t>spéciaux</a:t>
            </a:r>
            <a:endParaRPr lang="fr-F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D21177-A7ED-439D-B19E-E08351DF082F}"/>
              </a:ext>
            </a:extLst>
          </p:cNvPr>
          <p:cNvSpPr/>
          <p:nvPr/>
        </p:nvSpPr>
        <p:spPr>
          <a:xfrm>
            <a:off x="2020697" y="3097056"/>
            <a:ext cx="961308" cy="421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2925D-9609-4B00-A4F1-91D376725B14}"/>
              </a:ext>
            </a:extLst>
          </p:cNvPr>
          <p:cNvSpPr txBox="1"/>
          <p:nvPr/>
        </p:nvSpPr>
        <p:spPr>
          <a:xfrm>
            <a:off x="487688" y="2984506"/>
            <a:ext cx="89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taille</a:t>
            </a:r>
            <a:r>
              <a:rPr lang="en-US" dirty="0"/>
              <a:t> </a:t>
            </a:r>
          </a:p>
          <a:p>
            <a:r>
              <a:rPr lang="en-US" dirty="0" err="1"/>
              <a:t>totale</a:t>
            </a:r>
            <a:endParaRPr lang="fr-FR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D870F0-F4FC-401F-86D7-D16D0653D4BE}"/>
              </a:ext>
            </a:extLst>
          </p:cNvPr>
          <p:cNvSpPr/>
          <p:nvPr/>
        </p:nvSpPr>
        <p:spPr>
          <a:xfrm>
            <a:off x="3801866" y="3075870"/>
            <a:ext cx="896488" cy="421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62A87F-EDC5-4CBE-9AAA-1862B015325C}"/>
              </a:ext>
            </a:extLst>
          </p:cNvPr>
          <p:cNvCxnSpPr>
            <a:cxnSpLocks/>
          </p:cNvCxnSpPr>
          <p:nvPr/>
        </p:nvCxnSpPr>
        <p:spPr>
          <a:xfrm flipV="1">
            <a:off x="3628022" y="3452254"/>
            <a:ext cx="319731" cy="1620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72DD9A-BCB6-4177-B576-424C4702D52D}"/>
              </a:ext>
            </a:extLst>
          </p:cNvPr>
          <p:cNvSpPr txBox="1"/>
          <p:nvPr/>
        </p:nvSpPr>
        <p:spPr>
          <a:xfrm>
            <a:off x="3378466" y="5101389"/>
            <a:ext cx="201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0100 0000 0x00</a:t>
            </a:r>
            <a:endParaRPr lang="fr-FR" dirty="0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ED62C3C-6A9E-42DE-B81F-BCF9E69CF1EC}"/>
              </a:ext>
            </a:extLst>
          </p:cNvPr>
          <p:cNvSpPr/>
          <p:nvPr/>
        </p:nvSpPr>
        <p:spPr>
          <a:xfrm rot="16200000">
            <a:off x="3588477" y="5364007"/>
            <a:ext cx="177748" cy="403269"/>
          </a:xfrm>
          <a:prstGeom prst="leftBrac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3E80A0-EC85-4AF3-9890-739E17D1B52F}"/>
              </a:ext>
            </a:extLst>
          </p:cNvPr>
          <p:cNvSpPr txBox="1"/>
          <p:nvPr/>
        </p:nvSpPr>
        <p:spPr>
          <a:xfrm>
            <a:off x="3027505" y="5650488"/>
            <a:ext cx="18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drapeau</a:t>
            </a:r>
            <a:endParaRPr lang="en-US" dirty="0"/>
          </a:p>
          <a:p>
            <a:r>
              <a:rPr lang="en-US" dirty="0"/>
              <a:t>don't fragment</a:t>
            </a:r>
            <a:endParaRPr lang="fr-FR" dirty="0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95290EA4-3C4B-4FD6-93FE-8BDC4A3E49AF}"/>
              </a:ext>
            </a:extLst>
          </p:cNvPr>
          <p:cNvSpPr/>
          <p:nvPr/>
        </p:nvSpPr>
        <p:spPr>
          <a:xfrm rot="16200000">
            <a:off x="4376452" y="4948829"/>
            <a:ext cx="145990" cy="1265384"/>
          </a:xfrm>
          <a:prstGeom prst="leftBrac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C2A3A0-5896-4C2B-8D05-69F9B52B29C9}"/>
              </a:ext>
            </a:extLst>
          </p:cNvPr>
          <p:cNvSpPr txBox="1"/>
          <p:nvPr/>
        </p:nvSpPr>
        <p:spPr>
          <a:xfrm>
            <a:off x="4220025" y="5643571"/>
            <a:ext cx="185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offset 0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D0CCA3-2A50-4576-BFFD-9EC854578A7E}"/>
              </a:ext>
            </a:extLst>
          </p:cNvPr>
          <p:cNvSpPr/>
          <p:nvPr/>
        </p:nvSpPr>
        <p:spPr>
          <a:xfrm>
            <a:off x="4637336" y="3090277"/>
            <a:ext cx="482866" cy="421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0AA26D-A9DA-4E65-9F3A-49923C1E51FA}"/>
              </a:ext>
            </a:extLst>
          </p:cNvPr>
          <p:cNvCxnSpPr>
            <a:cxnSpLocks/>
          </p:cNvCxnSpPr>
          <p:nvPr/>
        </p:nvCxnSpPr>
        <p:spPr>
          <a:xfrm flipH="1" flipV="1">
            <a:off x="5048869" y="3518289"/>
            <a:ext cx="608483" cy="15430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D31914E-79C8-432B-B78B-9E7287EA152E}"/>
              </a:ext>
            </a:extLst>
          </p:cNvPr>
          <p:cNvSpPr txBox="1"/>
          <p:nvPr/>
        </p:nvSpPr>
        <p:spPr>
          <a:xfrm>
            <a:off x="5309182" y="5119653"/>
            <a:ext cx="126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TTL = 64</a:t>
            </a:r>
            <a:endParaRPr lang="fr-FR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D6A2AB9-3C46-4B27-BCF6-5E47602A0ADA}"/>
              </a:ext>
            </a:extLst>
          </p:cNvPr>
          <p:cNvSpPr/>
          <p:nvPr/>
        </p:nvSpPr>
        <p:spPr>
          <a:xfrm>
            <a:off x="5107370" y="3088674"/>
            <a:ext cx="482866" cy="421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1C72B7-F7F4-4CB9-849F-4DD405FE2704}"/>
              </a:ext>
            </a:extLst>
          </p:cNvPr>
          <p:cNvCxnSpPr>
            <a:cxnSpLocks/>
          </p:cNvCxnSpPr>
          <p:nvPr/>
        </p:nvCxnSpPr>
        <p:spPr>
          <a:xfrm flipH="1" flipV="1">
            <a:off x="5505929" y="3518289"/>
            <a:ext cx="1141223" cy="15318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3CAA314-7805-4923-A588-AA790717F3A1}"/>
              </a:ext>
            </a:extLst>
          </p:cNvPr>
          <p:cNvSpPr txBox="1"/>
          <p:nvPr/>
        </p:nvSpPr>
        <p:spPr>
          <a:xfrm>
            <a:off x="6474559" y="5120112"/>
            <a:ext cx="134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Protocole</a:t>
            </a:r>
            <a:r>
              <a:rPr lang="en-US" dirty="0"/>
              <a:t>: ICMP</a:t>
            </a:r>
            <a:endParaRPr lang="fr-FR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EC5AE7-D103-49B8-9CF6-7D1FC42893EF}"/>
              </a:ext>
            </a:extLst>
          </p:cNvPr>
          <p:cNvSpPr/>
          <p:nvPr/>
        </p:nvSpPr>
        <p:spPr>
          <a:xfrm>
            <a:off x="5657352" y="3085828"/>
            <a:ext cx="961308" cy="421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199EAB-A64C-4606-BBA9-77E83594608F}"/>
              </a:ext>
            </a:extLst>
          </p:cNvPr>
          <p:cNvCxnSpPr>
            <a:cxnSpLocks/>
          </p:cNvCxnSpPr>
          <p:nvPr/>
        </p:nvCxnSpPr>
        <p:spPr>
          <a:xfrm flipH="1" flipV="1">
            <a:off x="6591981" y="3430059"/>
            <a:ext cx="1652268" cy="11601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96EFADF-E2B6-4790-85B2-CA413038C9A6}"/>
              </a:ext>
            </a:extLst>
          </p:cNvPr>
          <p:cNvSpPr txBox="1"/>
          <p:nvPr/>
        </p:nvSpPr>
        <p:spPr>
          <a:xfrm>
            <a:off x="7967225" y="4565058"/>
            <a:ext cx="185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checksum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7AD29A0-F251-4EDC-8406-E2D3AA4F1A4E}"/>
              </a:ext>
            </a:extLst>
          </p:cNvPr>
          <p:cNvSpPr/>
          <p:nvPr/>
        </p:nvSpPr>
        <p:spPr>
          <a:xfrm>
            <a:off x="6551590" y="3087168"/>
            <a:ext cx="1851264" cy="421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536B9A-DA9F-4AC3-B006-0AEFB3247977}"/>
              </a:ext>
            </a:extLst>
          </p:cNvPr>
          <p:cNvCxnSpPr>
            <a:cxnSpLocks/>
          </p:cNvCxnSpPr>
          <p:nvPr/>
        </p:nvCxnSpPr>
        <p:spPr>
          <a:xfrm flipH="1" flipV="1">
            <a:off x="8361427" y="3418830"/>
            <a:ext cx="1202895" cy="7415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A073597-4C9F-44D4-9738-9F7E0FD88318}"/>
              </a:ext>
            </a:extLst>
          </p:cNvPr>
          <p:cNvSpPr txBox="1"/>
          <p:nvPr/>
        </p:nvSpPr>
        <p:spPr>
          <a:xfrm>
            <a:off x="9576760" y="4010109"/>
            <a:ext cx="89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IP </a:t>
            </a:r>
            <a:r>
              <a:rPr lang="en-US" dirty="0" err="1"/>
              <a:t>src</a:t>
            </a:r>
            <a:endParaRPr lang="fr-FR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456E18A-53CC-4E9D-89FA-97A9CD902CD2}"/>
              </a:ext>
            </a:extLst>
          </p:cNvPr>
          <p:cNvSpPr/>
          <p:nvPr/>
        </p:nvSpPr>
        <p:spPr>
          <a:xfrm>
            <a:off x="8340286" y="3075937"/>
            <a:ext cx="1023922" cy="421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AE27B6-EC55-4B24-83B5-5FB4724FBB1C}"/>
              </a:ext>
            </a:extLst>
          </p:cNvPr>
          <p:cNvSpPr txBox="1"/>
          <p:nvPr/>
        </p:nvSpPr>
        <p:spPr>
          <a:xfrm>
            <a:off x="9681500" y="3078160"/>
            <a:ext cx="136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½ IP </a:t>
            </a:r>
            <a:r>
              <a:rPr lang="en-US" dirty="0" err="1"/>
              <a:t>dest</a:t>
            </a:r>
            <a:endParaRPr lang="fr-FR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DF5FA90-1B77-4A2E-A49C-82DDBD692F33}"/>
              </a:ext>
            </a:extLst>
          </p:cNvPr>
          <p:cNvSpPr/>
          <p:nvPr/>
        </p:nvSpPr>
        <p:spPr>
          <a:xfrm>
            <a:off x="1949931" y="3518289"/>
            <a:ext cx="1023922" cy="421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431494-1057-4329-8F8D-898F242B02FB}"/>
              </a:ext>
            </a:extLst>
          </p:cNvPr>
          <p:cNvSpPr txBox="1"/>
          <p:nvPr/>
        </p:nvSpPr>
        <p:spPr>
          <a:xfrm>
            <a:off x="352834" y="3604938"/>
            <a:ext cx="136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½ IP </a:t>
            </a:r>
            <a:r>
              <a:rPr lang="en-US" dirty="0" err="1"/>
              <a:t>dest</a:t>
            </a:r>
            <a:endParaRPr lang="fr-FR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1AFCC4-13DC-416B-BB7D-CE90A899025F}"/>
              </a:ext>
            </a:extLst>
          </p:cNvPr>
          <p:cNvSpPr txBox="1"/>
          <p:nvPr/>
        </p:nvSpPr>
        <p:spPr>
          <a:xfrm>
            <a:off x="10409119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14</a:t>
            </a:r>
            <a:endParaRPr lang="fr-FR" sz="33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B6CC3F8-6DE9-43F8-91E5-B31479604D66}"/>
              </a:ext>
            </a:extLst>
          </p:cNvPr>
          <p:cNvCxnSpPr>
            <a:cxnSpLocks/>
          </p:cNvCxnSpPr>
          <p:nvPr/>
        </p:nvCxnSpPr>
        <p:spPr>
          <a:xfrm>
            <a:off x="1304836" y="3208074"/>
            <a:ext cx="715861" cy="883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294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93B7-DA3C-4E33-B92F-3043C807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Rappel : Structure </a:t>
            </a:r>
            <a:r>
              <a:rPr lang="en-US" dirty="0" err="1"/>
              <a:t>paquet</a:t>
            </a:r>
            <a:r>
              <a:rPr lang="en-US" dirty="0"/>
              <a:t> IP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CBDA9-3FE5-4648-810C-71A1BCAF6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18" y="2381902"/>
            <a:ext cx="6865300" cy="2334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30369-E7AC-4FB0-BCD2-1C6D67BFF011}"/>
              </a:ext>
            </a:extLst>
          </p:cNvPr>
          <p:cNvSpPr txBox="1"/>
          <p:nvPr/>
        </p:nvSpPr>
        <p:spPr>
          <a:xfrm>
            <a:off x="1354821" y="1694103"/>
            <a:ext cx="17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0000FF"/>
                </a:highlight>
              </a:rPr>
              <a:t>adressesMAC</a:t>
            </a:r>
            <a:endParaRPr lang="fr-FR" dirty="0">
              <a:highlight>
                <a:srgbClr val="0000FF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D62E2-E83C-4C8F-AA27-F492745988D5}"/>
              </a:ext>
            </a:extLst>
          </p:cNvPr>
          <p:cNvSpPr txBox="1"/>
          <p:nvPr/>
        </p:nvSpPr>
        <p:spPr>
          <a:xfrm>
            <a:off x="2907399" y="1689888"/>
            <a:ext cx="113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C0C0C0"/>
                </a:highlight>
              </a:rPr>
              <a:t>typeProt</a:t>
            </a:r>
            <a:endParaRPr lang="fr-FR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26926-CA1F-4A50-BF4D-8FC0B9B0E9B5}"/>
              </a:ext>
            </a:extLst>
          </p:cNvPr>
          <p:cNvSpPr txBox="1"/>
          <p:nvPr/>
        </p:nvSpPr>
        <p:spPr>
          <a:xfrm>
            <a:off x="3865414" y="1682875"/>
            <a:ext cx="1293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Paquet IP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299121-99BE-4A3C-9399-38233FF4B9A6}"/>
              </a:ext>
            </a:extLst>
          </p:cNvPr>
          <p:cNvCxnSpPr>
            <a:cxnSpLocks/>
          </p:cNvCxnSpPr>
          <p:nvPr/>
        </p:nvCxnSpPr>
        <p:spPr>
          <a:xfrm flipV="1">
            <a:off x="1677811" y="2052207"/>
            <a:ext cx="2187603" cy="3296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070D75-D1F4-4288-A342-5678677D6063}"/>
              </a:ext>
            </a:extLst>
          </p:cNvPr>
          <p:cNvCxnSpPr>
            <a:cxnSpLocks/>
          </p:cNvCxnSpPr>
          <p:nvPr/>
        </p:nvCxnSpPr>
        <p:spPr>
          <a:xfrm flipH="1" flipV="1">
            <a:off x="5002084" y="2052207"/>
            <a:ext cx="3448897" cy="3184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A34802-DA27-449D-8ADC-528DB1023C86}"/>
              </a:ext>
            </a:extLst>
          </p:cNvPr>
          <p:cNvCxnSpPr>
            <a:cxnSpLocks/>
          </p:cNvCxnSpPr>
          <p:nvPr/>
        </p:nvCxnSpPr>
        <p:spPr>
          <a:xfrm flipH="1" flipV="1">
            <a:off x="1885971" y="4552751"/>
            <a:ext cx="1229588" cy="7700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EC0C46-7459-4417-A959-43A24EF55210}"/>
              </a:ext>
            </a:extLst>
          </p:cNvPr>
          <p:cNvCxnSpPr>
            <a:cxnSpLocks/>
          </p:cNvCxnSpPr>
          <p:nvPr/>
        </p:nvCxnSpPr>
        <p:spPr>
          <a:xfrm flipV="1">
            <a:off x="7055318" y="4552752"/>
            <a:ext cx="1299411" cy="7700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C14D760-B07F-45E3-A26F-22D2AF2DE8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306629" y="4937761"/>
            <a:ext cx="3705024" cy="179704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AE5A9DE-15AE-4CEE-964B-0D7BAE9C55F5}"/>
              </a:ext>
            </a:extLst>
          </p:cNvPr>
          <p:cNvSpPr txBox="1"/>
          <p:nvPr/>
        </p:nvSpPr>
        <p:spPr>
          <a:xfrm>
            <a:off x="10409119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15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54609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CDCE-A503-4515-A1EA-A6186BD7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Lire un </a:t>
            </a:r>
            <a:r>
              <a:rPr lang="en-US" dirty="0" err="1"/>
              <a:t>en</a:t>
            </a:r>
            <a:r>
              <a:rPr lang="en-US" dirty="0"/>
              <a:t>-tête IP</a:t>
            </a:r>
            <a:endParaRPr lang="fr-F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9884AB-A4DD-41A7-BD9B-5C2438D0D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158" y="2435191"/>
            <a:ext cx="8042927" cy="2637383"/>
          </a:xfr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554CC7-E115-4EDB-8483-01E790EBBD54}"/>
              </a:ext>
            </a:extLst>
          </p:cNvPr>
          <p:cNvSpPr/>
          <p:nvPr/>
        </p:nvSpPr>
        <p:spPr>
          <a:xfrm>
            <a:off x="3802679" y="3519863"/>
            <a:ext cx="912207" cy="421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CAA314-7805-4923-A588-AA790717F3A1}"/>
              </a:ext>
            </a:extLst>
          </p:cNvPr>
          <p:cNvSpPr txBox="1"/>
          <p:nvPr/>
        </p:nvSpPr>
        <p:spPr>
          <a:xfrm>
            <a:off x="3867098" y="5047735"/>
            <a:ext cx="269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réseau</a:t>
            </a:r>
            <a:r>
              <a:rPr lang="en-US" dirty="0"/>
              <a:t> non-</a:t>
            </a:r>
            <a:r>
              <a:rPr lang="en-US" dirty="0" err="1"/>
              <a:t>joignable</a:t>
            </a:r>
            <a:endParaRPr lang="fr-FR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6EFADF-E2B6-4790-85B2-CA413038C9A6}"/>
              </a:ext>
            </a:extLst>
          </p:cNvPr>
          <p:cNvSpPr txBox="1"/>
          <p:nvPr/>
        </p:nvSpPr>
        <p:spPr>
          <a:xfrm>
            <a:off x="5460118" y="4678403"/>
            <a:ext cx="185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checksum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456E18A-53CC-4E9D-89FA-97A9CD902CD2}"/>
              </a:ext>
            </a:extLst>
          </p:cNvPr>
          <p:cNvSpPr/>
          <p:nvPr/>
        </p:nvSpPr>
        <p:spPr>
          <a:xfrm>
            <a:off x="2855064" y="3543265"/>
            <a:ext cx="479972" cy="421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E65DBE8-964B-4395-ADBD-E2D67BD64BA6}"/>
              </a:ext>
            </a:extLst>
          </p:cNvPr>
          <p:cNvCxnSpPr>
            <a:cxnSpLocks/>
          </p:cNvCxnSpPr>
          <p:nvPr/>
        </p:nvCxnSpPr>
        <p:spPr>
          <a:xfrm flipV="1">
            <a:off x="2804129" y="3955882"/>
            <a:ext cx="223376" cy="11138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D8214A1-1681-4137-8EDC-0FD602E2596A}"/>
              </a:ext>
            </a:extLst>
          </p:cNvPr>
          <p:cNvSpPr txBox="1"/>
          <p:nvPr/>
        </p:nvSpPr>
        <p:spPr>
          <a:xfrm>
            <a:off x="2405250" y="5069702"/>
            <a:ext cx="216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: </a:t>
            </a:r>
          </a:p>
          <a:p>
            <a:r>
              <a:rPr lang="en-US" dirty="0"/>
              <a:t>08 = ping request</a:t>
            </a:r>
            <a:endParaRPr lang="fr-FR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C225A1-7D72-42CB-9543-9BA369D77F8E}"/>
              </a:ext>
            </a:extLst>
          </p:cNvPr>
          <p:cNvSpPr/>
          <p:nvPr/>
        </p:nvSpPr>
        <p:spPr>
          <a:xfrm>
            <a:off x="3353974" y="3551284"/>
            <a:ext cx="479972" cy="4212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A940BCF-018D-4BC1-8027-3E55848BF59B}"/>
              </a:ext>
            </a:extLst>
          </p:cNvPr>
          <p:cNvCxnSpPr>
            <a:cxnSpLocks/>
            <a:endCxn id="46" idx="5"/>
          </p:cNvCxnSpPr>
          <p:nvPr/>
        </p:nvCxnSpPr>
        <p:spPr>
          <a:xfrm flipH="1" flipV="1">
            <a:off x="3763656" y="3910829"/>
            <a:ext cx="716449" cy="1175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D518E94-74BB-45DF-85B7-BE8F1A39DADB}"/>
              </a:ext>
            </a:extLst>
          </p:cNvPr>
          <p:cNvCxnSpPr>
            <a:cxnSpLocks/>
          </p:cNvCxnSpPr>
          <p:nvPr/>
        </p:nvCxnSpPr>
        <p:spPr>
          <a:xfrm flipH="1" flipV="1">
            <a:off x="4666829" y="3851472"/>
            <a:ext cx="1171682" cy="9550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1FD1D1-6105-4FE9-96A9-1A2624E08680}"/>
              </a:ext>
            </a:extLst>
          </p:cNvPr>
          <p:cNvSpPr txBox="1"/>
          <p:nvPr/>
        </p:nvSpPr>
        <p:spPr>
          <a:xfrm>
            <a:off x="10409119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16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663706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BCAC5-3C24-49DE-98C2-6C61AF83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861733"/>
            <a:ext cx="8984724" cy="1915647"/>
          </a:xfrm>
        </p:spPr>
        <p:txBody>
          <a:bodyPr/>
          <a:lstStyle/>
          <a:p>
            <a:r>
              <a:rPr lang="en-US" dirty="0"/>
              <a:t>IP forwarding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3E702-CD02-4237-A6DF-1144F0111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602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E51D-5731-404D-967D-8EE97256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Problématique</a:t>
            </a:r>
            <a:r>
              <a:rPr lang="en-US" dirty="0"/>
              <a:t> -- le </a:t>
            </a:r>
            <a:r>
              <a:rPr lang="en-US" dirty="0" err="1"/>
              <a:t>routage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310A4-BFAC-4348-95EC-F8A16392B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84" y="1846587"/>
            <a:ext cx="1239047" cy="878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70E4EB-3116-4590-8A5D-2C4A029136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7365" y="3179105"/>
            <a:ext cx="1061730" cy="836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CA01AB-D905-44C3-846A-D76A327CE7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02015" y="3179105"/>
            <a:ext cx="1061730" cy="836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B2A5AB-8898-4152-886E-CE6ABF3CA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65" y="4740639"/>
            <a:ext cx="1239047" cy="878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F5442-0189-4604-854C-800AF5D3E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015" y="4743997"/>
            <a:ext cx="1239047" cy="8787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5B851B-0584-4C4F-9C3D-CF13C0A39F9C}"/>
              </a:ext>
            </a:extLst>
          </p:cNvPr>
          <p:cNvCxnSpPr>
            <a:cxnSpLocks/>
          </p:cNvCxnSpPr>
          <p:nvPr/>
        </p:nvCxnSpPr>
        <p:spPr>
          <a:xfrm>
            <a:off x="5510207" y="2700336"/>
            <a:ext cx="0" cy="864533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933D81-D494-4846-86D0-8CF8D48A161B}"/>
              </a:ext>
            </a:extLst>
          </p:cNvPr>
          <p:cNvCxnSpPr>
            <a:cxnSpLocks/>
          </p:cNvCxnSpPr>
          <p:nvPr/>
        </p:nvCxnSpPr>
        <p:spPr>
          <a:xfrm>
            <a:off x="2228581" y="4015761"/>
            <a:ext cx="0" cy="864533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A28404-85F1-403A-9F1A-C61F88E70C71}"/>
              </a:ext>
            </a:extLst>
          </p:cNvPr>
          <p:cNvCxnSpPr>
            <a:cxnSpLocks/>
          </p:cNvCxnSpPr>
          <p:nvPr/>
        </p:nvCxnSpPr>
        <p:spPr>
          <a:xfrm>
            <a:off x="8932880" y="4015761"/>
            <a:ext cx="0" cy="864533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335B74-0540-46CB-8E81-45866C68CA26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739095" y="3597433"/>
            <a:ext cx="2300595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6B5D02-D7DD-4534-92CA-0D5905830C8C}"/>
              </a:ext>
            </a:extLst>
          </p:cNvPr>
          <p:cNvCxnSpPr/>
          <p:nvPr/>
        </p:nvCxnSpPr>
        <p:spPr>
          <a:xfrm>
            <a:off x="6065002" y="3588469"/>
            <a:ext cx="2300595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E3A3FC2-18B3-4B1E-A15D-E1EAB50DECD4}"/>
              </a:ext>
            </a:extLst>
          </p:cNvPr>
          <p:cNvSpPr txBox="1"/>
          <p:nvPr/>
        </p:nvSpPr>
        <p:spPr>
          <a:xfrm>
            <a:off x="6129731" y="1876846"/>
            <a:ext cx="167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192.168.1.1</a:t>
            </a:r>
          </a:p>
          <a:p>
            <a:r>
              <a:rPr lang="en-US" b="1" dirty="0"/>
              <a:t>PC 1</a:t>
            </a:r>
            <a:endParaRPr lang="fr-FR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CE4624-337F-41C2-8F87-B00B060233E0}"/>
              </a:ext>
            </a:extLst>
          </p:cNvPr>
          <p:cNvSpPr txBox="1"/>
          <p:nvPr/>
        </p:nvSpPr>
        <p:spPr>
          <a:xfrm>
            <a:off x="2955836" y="4856851"/>
            <a:ext cx="167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172.16.1.30</a:t>
            </a:r>
          </a:p>
          <a:p>
            <a:r>
              <a:rPr lang="en-US" b="1" dirty="0"/>
              <a:t>PC 2</a:t>
            </a:r>
            <a:endParaRPr lang="fr-FR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507B68-41DC-47DD-8AA6-C5027961266B}"/>
              </a:ext>
            </a:extLst>
          </p:cNvPr>
          <p:cNvSpPr txBox="1"/>
          <p:nvPr/>
        </p:nvSpPr>
        <p:spPr>
          <a:xfrm>
            <a:off x="9723664" y="4856851"/>
            <a:ext cx="1671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172.120.2.3</a:t>
            </a:r>
          </a:p>
          <a:p>
            <a:r>
              <a:rPr lang="en-US" b="1" dirty="0"/>
              <a:t>PC 3</a:t>
            </a:r>
            <a:endParaRPr lang="fr-FR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5667E9-180A-44AC-890C-4F36A9F78AD1}"/>
              </a:ext>
            </a:extLst>
          </p:cNvPr>
          <p:cNvSpPr txBox="1"/>
          <p:nvPr/>
        </p:nvSpPr>
        <p:spPr>
          <a:xfrm>
            <a:off x="2452037" y="6043105"/>
            <a:ext cx="70117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Comment PC 1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peut-il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envoyer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un message à PC 2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ou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PC 3 ?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727ACF-938E-436D-B414-F06041D58838}"/>
              </a:ext>
            </a:extLst>
          </p:cNvPr>
          <p:cNvSpPr txBox="1"/>
          <p:nvPr/>
        </p:nvSpPr>
        <p:spPr>
          <a:xfrm>
            <a:off x="863600" y="3142351"/>
            <a:ext cx="15794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192.168.1.35</a:t>
            </a:r>
          </a:p>
          <a:p>
            <a:pPr>
              <a:spcBef>
                <a:spcPts val="1200"/>
              </a:spcBef>
            </a:pPr>
            <a:r>
              <a:rPr lang="en-US" b="1" dirty="0"/>
              <a:t>     R1</a:t>
            </a:r>
          </a:p>
          <a:p>
            <a:pPr>
              <a:spcBef>
                <a:spcPts val="1200"/>
              </a:spcBef>
            </a:pPr>
            <a:r>
              <a:rPr lang="en-US" b="1" dirty="0"/>
              <a:t>172.16.1.1</a:t>
            </a:r>
            <a:endParaRPr lang="fr-FR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8FA0F6-8B61-4FDC-B1C1-67627600FB64}"/>
              </a:ext>
            </a:extLst>
          </p:cNvPr>
          <p:cNvSpPr txBox="1"/>
          <p:nvPr/>
        </p:nvSpPr>
        <p:spPr>
          <a:xfrm>
            <a:off x="9220200" y="3155051"/>
            <a:ext cx="16716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192.168.1.128</a:t>
            </a:r>
          </a:p>
          <a:p>
            <a:pPr>
              <a:spcBef>
                <a:spcPts val="1200"/>
              </a:spcBef>
            </a:pPr>
            <a:r>
              <a:rPr lang="en-US" b="1" dirty="0"/>
              <a:t>     R2</a:t>
            </a:r>
          </a:p>
          <a:p>
            <a:pPr>
              <a:spcBef>
                <a:spcPts val="1200"/>
              </a:spcBef>
            </a:pPr>
            <a:r>
              <a:rPr lang="en-US" b="1" dirty="0"/>
              <a:t>172.120.2.1</a:t>
            </a:r>
            <a:endParaRPr lang="fr-FR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1D3860D-C91A-4615-A0F6-8F42F95DA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052" y="3233534"/>
            <a:ext cx="1143160" cy="80973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5CAEB18-C92F-4B7F-8285-9C6DD00FA391}"/>
              </a:ext>
            </a:extLst>
          </p:cNvPr>
          <p:cNvSpPr txBox="1"/>
          <p:nvPr/>
        </p:nvSpPr>
        <p:spPr>
          <a:xfrm>
            <a:off x="10409119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18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47186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ADB0-ABA8-4D95-ACC3-5A2FE1E9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48336"/>
            <a:ext cx="9404723" cy="1400530"/>
          </a:xfrm>
        </p:spPr>
        <p:txBody>
          <a:bodyPr/>
          <a:lstStyle/>
          <a:p>
            <a:r>
              <a:rPr lang="en-US" dirty="0"/>
              <a:t>Rappel : La </a:t>
            </a:r>
            <a:r>
              <a:rPr lang="en-US" dirty="0" err="1"/>
              <a:t>couche</a:t>
            </a:r>
            <a:r>
              <a:rPr lang="en-US" dirty="0"/>
              <a:t> 3 </a:t>
            </a:r>
            <a:endParaRPr lang="fr-F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FD123-82B4-4B25-931B-A38F8F118F20}"/>
              </a:ext>
            </a:extLst>
          </p:cNvPr>
          <p:cNvSpPr txBox="1"/>
          <p:nvPr/>
        </p:nvSpPr>
        <p:spPr>
          <a:xfrm>
            <a:off x="10572749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</a:t>
            </a:r>
            <a:endParaRPr lang="fr-FR" sz="3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1991D3-04F4-4C89-9F5E-3EEC9EC79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077" y="1981199"/>
            <a:ext cx="1239047" cy="878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C5447D-F711-4A75-A16C-E5AC4BE46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51" y="1981199"/>
            <a:ext cx="1239048" cy="87875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703DF4-8E1A-4C51-93E9-D78210B7BB8A}"/>
              </a:ext>
            </a:extLst>
          </p:cNvPr>
          <p:cNvGrpSpPr/>
          <p:nvPr/>
        </p:nvGrpSpPr>
        <p:grpSpPr>
          <a:xfrm>
            <a:off x="2103120" y="5913120"/>
            <a:ext cx="7045960" cy="386080"/>
            <a:chOff x="2103120" y="4988560"/>
            <a:chExt cx="7045960" cy="3860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4F6F33-F772-4224-98DB-6E3F7E3EB3AA}"/>
                </a:ext>
              </a:extLst>
            </p:cNvPr>
            <p:cNvSpPr/>
            <p:nvPr/>
          </p:nvSpPr>
          <p:spPr>
            <a:xfrm>
              <a:off x="8976360" y="5161280"/>
              <a:ext cx="172720" cy="21336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70B49C-C688-4BF8-AF18-0520A2A2D008}"/>
                </a:ext>
              </a:extLst>
            </p:cNvPr>
            <p:cNvSpPr/>
            <p:nvPr/>
          </p:nvSpPr>
          <p:spPr>
            <a:xfrm>
              <a:off x="2245360" y="5161280"/>
              <a:ext cx="6817360" cy="2133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413AA27-03EC-4AA9-982D-145601379F84}"/>
                </a:ext>
              </a:extLst>
            </p:cNvPr>
            <p:cNvSpPr/>
            <p:nvPr/>
          </p:nvSpPr>
          <p:spPr>
            <a:xfrm>
              <a:off x="2103120" y="5161280"/>
              <a:ext cx="172720" cy="2133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66429175-2306-486D-ADBD-8AAAB0067991}"/>
                </a:ext>
              </a:extLst>
            </p:cNvPr>
            <p:cNvSpPr/>
            <p:nvPr/>
          </p:nvSpPr>
          <p:spPr>
            <a:xfrm>
              <a:off x="2649278" y="4988560"/>
              <a:ext cx="274320" cy="17272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owchart: Magnetic Disk 14">
              <a:extLst>
                <a:ext uri="{FF2B5EF4-FFF2-40B4-BE49-F238E27FC236}">
                  <a16:creationId xmlns:a16="http://schemas.microsoft.com/office/drawing/2014/main" id="{FC4D8656-CDDD-441B-8607-5D2B3CB675B2}"/>
                </a:ext>
              </a:extLst>
            </p:cNvPr>
            <p:cNvSpPr/>
            <p:nvPr/>
          </p:nvSpPr>
          <p:spPr>
            <a:xfrm>
              <a:off x="8277919" y="4988560"/>
              <a:ext cx="274320" cy="172720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06571CE-3FB1-478A-8332-18EF5DC87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993" y="1429832"/>
            <a:ext cx="731087" cy="4873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5A93DB-139A-45A6-B3BD-21B70B51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07" y="3149136"/>
            <a:ext cx="453327" cy="30221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07697C-A5E6-492F-A777-3A6774502D7D}"/>
              </a:ext>
            </a:extLst>
          </p:cNvPr>
          <p:cNvCxnSpPr>
            <a:cxnSpLocks/>
          </p:cNvCxnSpPr>
          <p:nvPr/>
        </p:nvCxnSpPr>
        <p:spPr>
          <a:xfrm>
            <a:off x="1399170" y="3299292"/>
            <a:ext cx="780507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66410F0E-BC07-4CB1-91EE-29832864504A}"/>
              </a:ext>
            </a:extLst>
          </p:cNvPr>
          <p:cNvSpPr/>
          <p:nvPr/>
        </p:nvSpPr>
        <p:spPr>
          <a:xfrm>
            <a:off x="4017110" y="1981199"/>
            <a:ext cx="3230854" cy="4873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C1383-E9CD-4389-9776-76B07CEDE8C1}"/>
              </a:ext>
            </a:extLst>
          </p:cNvPr>
          <p:cNvSpPr txBox="1"/>
          <p:nvPr/>
        </p:nvSpPr>
        <p:spPr>
          <a:xfrm>
            <a:off x="130423" y="5365928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highlight>
                  <a:srgbClr val="00FFFF"/>
                </a:highlight>
              </a:rPr>
              <a:t>Pré</a:t>
            </a:r>
            <a:endParaRPr lang="fr-FR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967104-20D0-4288-912F-FE97EEC9775C}"/>
              </a:ext>
            </a:extLst>
          </p:cNvPr>
          <p:cNvSpPr txBox="1"/>
          <p:nvPr/>
        </p:nvSpPr>
        <p:spPr>
          <a:xfrm>
            <a:off x="5045444" y="5318871"/>
            <a:ext cx="83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FF00FF"/>
                </a:highlight>
              </a:rPr>
              <a:t>CRC</a:t>
            </a:r>
            <a:endParaRPr lang="fr-FR" b="1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A28560-AE0F-4F12-AC25-B4B011384686}"/>
              </a:ext>
            </a:extLst>
          </p:cNvPr>
          <p:cNvCxnSpPr>
            <a:cxnSpLocks/>
          </p:cNvCxnSpPr>
          <p:nvPr/>
        </p:nvCxnSpPr>
        <p:spPr>
          <a:xfrm flipH="1" flipV="1">
            <a:off x="11246249" y="4843463"/>
            <a:ext cx="229657" cy="456353"/>
          </a:xfrm>
          <a:prstGeom prst="straightConnector1">
            <a:avLst/>
          </a:prstGeom>
          <a:ln w="22225">
            <a:solidFill>
              <a:schemeClr val="tx1">
                <a:lumMod val="95000"/>
              </a:schemeClr>
            </a:solidFill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59CDC48-3493-42F0-972B-B85C5D7942FB}"/>
              </a:ext>
            </a:extLst>
          </p:cNvPr>
          <p:cNvSpPr txBox="1"/>
          <p:nvPr/>
        </p:nvSpPr>
        <p:spPr>
          <a:xfrm>
            <a:off x="10792921" y="4493470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vérifier</a:t>
            </a:r>
            <a:endParaRPr lang="fr-FR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19E4D8-EBC1-4EB3-9E1C-7CB9D4FB2850}"/>
              </a:ext>
            </a:extLst>
          </p:cNvPr>
          <p:cNvCxnSpPr/>
          <p:nvPr/>
        </p:nvCxnSpPr>
        <p:spPr>
          <a:xfrm>
            <a:off x="8425475" y="4736810"/>
            <a:ext cx="0" cy="39058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C83E9AE-584B-41A4-A82E-AED4333AAF5F}"/>
              </a:ext>
            </a:extLst>
          </p:cNvPr>
          <p:cNvSpPr txBox="1"/>
          <p:nvPr/>
        </p:nvSpPr>
        <p:spPr>
          <a:xfrm>
            <a:off x="917620" y="2344157"/>
            <a:ext cx="136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MAC : @8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F5BB38-6541-493C-B699-B9B156283DCD}"/>
              </a:ext>
            </a:extLst>
          </p:cNvPr>
          <p:cNvSpPr txBox="1"/>
          <p:nvPr/>
        </p:nvSpPr>
        <p:spPr>
          <a:xfrm>
            <a:off x="1250284" y="2046347"/>
            <a:ext cx="123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IP : @2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96D4145-E635-44CD-BE0F-A8F8964AE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892" y="3149136"/>
            <a:ext cx="453328" cy="30221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1E0AE7F-9436-42B1-BC50-29BC2CF51632}"/>
              </a:ext>
            </a:extLst>
          </p:cNvPr>
          <p:cNvSpPr txBox="1"/>
          <p:nvPr/>
        </p:nvSpPr>
        <p:spPr>
          <a:xfrm>
            <a:off x="2268220" y="3120671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adressesIP</a:t>
            </a:r>
            <a:endParaRPr lang="fr-FR" dirty="0">
              <a:highlight>
                <a:srgbClr val="FF0000"/>
              </a:highligh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00D82A-090C-40ED-8F34-618B0F3B1CB0}"/>
              </a:ext>
            </a:extLst>
          </p:cNvPr>
          <p:cNvSpPr txBox="1"/>
          <p:nvPr/>
        </p:nvSpPr>
        <p:spPr>
          <a:xfrm>
            <a:off x="931563" y="5330763"/>
            <a:ext cx="17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0000FF"/>
                </a:highlight>
              </a:rPr>
              <a:t>adressesMAC</a:t>
            </a:r>
            <a:endParaRPr lang="fr-FR" dirty="0">
              <a:highlight>
                <a:srgbClr val="0000FF"/>
              </a:highligh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375B14-246A-483E-9039-612FC61707D1}"/>
              </a:ext>
            </a:extLst>
          </p:cNvPr>
          <p:cNvSpPr txBox="1"/>
          <p:nvPr/>
        </p:nvSpPr>
        <p:spPr>
          <a:xfrm>
            <a:off x="2484141" y="5326548"/>
            <a:ext cx="113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C0C0C0"/>
                </a:highlight>
              </a:rPr>
              <a:t>typeProt</a:t>
            </a:r>
            <a:endParaRPr lang="fr-FR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090699-6BEE-4BB7-AA65-B28660E69E1C}"/>
              </a:ext>
            </a:extLst>
          </p:cNvPr>
          <p:cNvSpPr txBox="1"/>
          <p:nvPr/>
        </p:nvSpPr>
        <p:spPr>
          <a:xfrm>
            <a:off x="3442302" y="5318206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adressesIP</a:t>
            </a:r>
            <a:endParaRPr lang="fr-FR" dirty="0">
              <a:highlight>
                <a:srgbClr val="FF0000"/>
              </a:highlight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6DB469D-ED99-4779-9528-D381AC483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37" y="5340836"/>
            <a:ext cx="453328" cy="3022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71F78CF-49B8-48B5-8277-8C048089EAE1}"/>
              </a:ext>
            </a:extLst>
          </p:cNvPr>
          <p:cNvSpPr txBox="1"/>
          <p:nvPr/>
        </p:nvSpPr>
        <p:spPr>
          <a:xfrm>
            <a:off x="511426" y="5361161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highlight>
                  <a:srgbClr val="00FF00"/>
                </a:highlight>
              </a:rPr>
              <a:t>Dél</a:t>
            </a:r>
            <a:endParaRPr lang="fr-FR" b="1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799E82-4DEA-4ABB-BA23-58D9C2176EE1}"/>
              </a:ext>
            </a:extLst>
          </p:cNvPr>
          <p:cNvSpPr txBox="1"/>
          <p:nvPr/>
        </p:nvSpPr>
        <p:spPr>
          <a:xfrm>
            <a:off x="498171" y="4254428"/>
            <a:ext cx="17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0000FF"/>
                </a:highlight>
              </a:rPr>
              <a:t>adressesMAC</a:t>
            </a:r>
            <a:endParaRPr lang="fr-FR" dirty="0">
              <a:highlight>
                <a:srgbClr val="0000FF"/>
              </a:highligh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45CC6B-F4E8-4236-A38A-30B52489B3AC}"/>
              </a:ext>
            </a:extLst>
          </p:cNvPr>
          <p:cNvSpPr txBox="1"/>
          <p:nvPr/>
        </p:nvSpPr>
        <p:spPr>
          <a:xfrm>
            <a:off x="2050749" y="4250213"/>
            <a:ext cx="113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C0C0C0"/>
                </a:highlight>
              </a:rPr>
              <a:t>typeProt</a:t>
            </a:r>
            <a:endParaRPr lang="fr-FR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6FAFF0-9853-410D-8A55-162BCF5CF187}"/>
              </a:ext>
            </a:extLst>
          </p:cNvPr>
          <p:cNvSpPr txBox="1"/>
          <p:nvPr/>
        </p:nvSpPr>
        <p:spPr>
          <a:xfrm>
            <a:off x="3008910" y="4241871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adressesIP</a:t>
            </a:r>
            <a:endParaRPr lang="fr-FR" dirty="0">
              <a:highlight>
                <a:srgbClr val="FF0000"/>
              </a:highlight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5EAEBE-6A47-4F5E-AADA-7E78B9A46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945" y="4264501"/>
            <a:ext cx="453328" cy="302218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0489795-7475-4BEA-B718-6EDAF40DA6D5}"/>
              </a:ext>
            </a:extLst>
          </p:cNvPr>
          <p:cNvCxnSpPr>
            <a:cxnSpLocks/>
          </p:cNvCxnSpPr>
          <p:nvPr/>
        </p:nvCxnSpPr>
        <p:spPr>
          <a:xfrm>
            <a:off x="3187417" y="3562884"/>
            <a:ext cx="0" cy="52189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FB9E88C-C6BF-42A0-88F7-16FD210466E1}"/>
              </a:ext>
            </a:extLst>
          </p:cNvPr>
          <p:cNvCxnSpPr>
            <a:cxnSpLocks/>
          </p:cNvCxnSpPr>
          <p:nvPr/>
        </p:nvCxnSpPr>
        <p:spPr>
          <a:xfrm>
            <a:off x="2457450" y="4843463"/>
            <a:ext cx="23233" cy="449164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3693EB2-ECDE-4334-9243-BA22F2B39F8A}"/>
              </a:ext>
            </a:extLst>
          </p:cNvPr>
          <p:cNvSpPr txBox="1"/>
          <p:nvPr/>
        </p:nvSpPr>
        <p:spPr>
          <a:xfrm>
            <a:off x="6255007" y="5361160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highlight>
                  <a:srgbClr val="00FFFF"/>
                </a:highlight>
              </a:rPr>
              <a:t>Pré</a:t>
            </a:r>
            <a:endParaRPr lang="fr-FR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EE6855-0D31-45B2-B2C0-7B91E60F84AE}"/>
              </a:ext>
            </a:extLst>
          </p:cNvPr>
          <p:cNvSpPr txBox="1"/>
          <p:nvPr/>
        </p:nvSpPr>
        <p:spPr>
          <a:xfrm>
            <a:off x="11170028" y="5314103"/>
            <a:ext cx="83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FF00FF"/>
                </a:highlight>
              </a:rPr>
              <a:t>CRC</a:t>
            </a:r>
            <a:endParaRPr lang="fr-FR" b="1" dirty="0">
              <a:solidFill>
                <a:schemeClr val="bg1"/>
              </a:solidFill>
              <a:highlight>
                <a:srgbClr val="FF00FF"/>
              </a:highligh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A49ABD-1118-403F-9479-4CB230B4AC75}"/>
              </a:ext>
            </a:extLst>
          </p:cNvPr>
          <p:cNvSpPr txBox="1"/>
          <p:nvPr/>
        </p:nvSpPr>
        <p:spPr>
          <a:xfrm>
            <a:off x="7056147" y="5325995"/>
            <a:ext cx="17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0000FF"/>
                </a:highlight>
              </a:rPr>
              <a:t>adressesMAC</a:t>
            </a:r>
            <a:endParaRPr lang="fr-FR" dirty="0">
              <a:highlight>
                <a:srgbClr val="0000FF"/>
              </a:highligh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2A2702-6FA8-4AC2-B9BD-D34C14EF8EA5}"/>
              </a:ext>
            </a:extLst>
          </p:cNvPr>
          <p:cNvSpPr txBox="1"/>
          <p:nvPr/>
        </p:nvSpPr>
        <p:spPr>
          <a:xfrm>
            <a:off x="8608725" y="5321780"/>
            <a:ext cx="113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C0C0C0"/>
                </a:highlight>
              </a:rPr>
              <a:t>typeProt</a:t>
            </a:r>
            <a:endParaRPr lang="fr-FR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5E9840-FDA5-430A-8183-37D617761C3A}"/>
              </a:ext>
            </a:extLst>
          </p:cNvPr>
          <p:cNvSpPr txBox="1"/>
          <p:nvPr/>
        </p:nvSpPr>
        <p:spPr>
          <a:xfrm>
            <a:off x="9566886" y="5313438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adressesIP</a:t>
            </a:r>
            <a:endParaRPr lang="fr-FR" dirty="0">
              <a:highlight>
                <a:srgbClr val="FF0000"/>
              </a:highlight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FE41354-1D5F-4704-A0B7-80E74CCBD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921" y="5336068"/>
            <a:ext cx="453328" cy="30221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A0A1E39-C9F2-4579-A959-5A19D70360B3}"/>
              </a:ext>
            </a:extLst>
          </p:cNvPr>
          <p:cNvSpPr txBox="1"/>
          <p:nvPr/>
        </p:nvSpPr>
        <p:spPr>
          <a:xfrm>
            <a:off x="6636010" y="5356393"/>
            <a:ext cx="62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highlight>
                  <a:srgbClr val="00FF00"/>
                </a:highlight>
              </a:rPr>
              <a:t>Dél</a:t>
            </a:r>
            <a:endParaRPr lang="fr-FR" b="1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791C3D9-D8E6-424E-A39B-DC64F95F91A7}"/>
              </a:ext>
            </a:extLst>
          </p:cNvPr>
          <p:cNvSpPr txBox="1"/>
          <p:nvPr/>
        </p:nvSpPr>
        <p:spPr>
          <a:xfrm>
            <a:off x="6637042" y="4263952"/>
            <a:ext cx="176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0000FF"/>
                </a:highlight>
              </a:rPr>
              <a:t>adressesMAC</a:t>
            </a:r>
            <a:endParaRPr lang="fr-FR" dirty="0">
              <a:highlight>
                <a:srgbClr val="0000FF"/>
              </a:highligh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186492A-4AC1-423A-A6C2-ABCAC232FAE2}"/>
              </a:ext>
            </a:extLst>
          </p:cNvPr>
          <p:cNvSpPr txBox="1"/>
          <p:nvPr/>
        </p:nvSpPr>
        <p:spPr>
          <a:xfrm>
            <a:off x="8189620" y="4259737"/>
            <a:ext cx="113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C0C0C0"/>
                </a:highlight>
              </a:rPr>
              <a:t>typeProt</a:t>
            </a:r>
            <a:endParaRPr lang="fr-FR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CC0B4B-4ABE-431E-9F65-984C5F45A97C}"/>
              </a:ext>
            </a:extLst>
          </p:cNvPr>
          <p:cNvSpPr txBox="1"/>
          <p:nvPr/>
        </p:nvSpPr>
        <p:spPr>
          <a:xfrm>
            <a:off x="9147781" y="4251395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adressesIP</a:t>
            </a:r>
            <a:endParaRPr lang="fr-FR" dirty="0">
              <a:highlight>
                <a:srgbClr val="FF0000"/>
              </a:highlight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DDFE460-5D62-4AB8-88E6-DC243CF9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816" y="4274025"/>
            <a:ext cx="453328" cy="302218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53DB8FC-79E0-47B2-A317-D59C14633628}"/>
              </a:ext>
            </a:extLst>
          </p:cNvPr>
          <p:cNvCxnSpPr/>
          <p:nvPr/>
        </p:nvCxnSpPr>
        <p:spPr>
          <a:xfrm>
            <a:off x="8577875" y="3760488"/>
            <a:ext cx="0" cy="39058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531D3460-3A34-42AF-BC58-257BA8839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775" y="3158660"/>
            <a:ext cx="453328" cy="30221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0B267ED-4F20-4323-981A-EDC5A6031B79}"/>
              </a:ext>
            </a:extLst>
          </p:cNvPr>
          <p:cNvSpPr txBox="1"/>
          <p:nvPr/>
        </p:nvSpPr>
        <p:spPr>
          <a:xfrm>
            <a:off x="7364103" y="3130195"/>
            <a:ext cx="143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0000"/>
                </a:highlight>
              </a:rPr>
              <a:t>adressesIP</a:t>
            </a:r>
            <a:endParaRPr lang="fr-FR" dirty="0">
              <a:highlight>
                <a:srgbClr val="FF0000"/>
              </a:highlight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A344D31-75D8-4BE0-867D-183C22D4A9FF}"/>
              </a:ext>
            </a:extLst>
          </p:cNvPr>
          <p:cNvCxnSpPr>
            <a:cxnSpLocks/>
          </p:cNvCxnSpPr>
          <p:nvPr/>
        </p:nvCxnSpPr>
        <p:spPr>
          <a:xfrm>
            <a:off x="9355139" y="3299292"/>
            <a:ext cx="780507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C1E36F07-E2AF-4FEA-8D01-2FD4E7318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0682" y="3169854"/>
            <a:ext cx="453327" cy="30221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8465CF1-55A0-4520-9D74-1D98AE079225}"/>
              </a:ext>
            </a:extLst>
          </p:cNvPr>
          <p:cNvSpPr txBox="1"/>
          <p:nvPr/>
        </p:nvSpPr>
        <p:spPr>
          <a:xfrm>
            <a:off x="8957275" y="2323187"/>
            <a:ext cx="136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MAC : @11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0BC9A5-F615-4D1C-B627-1EDFBC4B3960}"/>
              </a:ext>
            </a:extLst>
          </p:cNvPr>
          <p:cNvSpPr txBox="1"/>
          <p:nvPr/>
        </p:nvSpPr>
        <p:spPr>
          <a:xfrm>
            <a:off x="8976360" y="2025337"/>
            <a:ext cx="123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IP : @7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7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D6A43-3181-4E6E-A262-39DFE76B1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tableaux de </a:t>
            </a:r>
            <a:r>
              <a:rPr lang="en-US" dirty="0" err="1"/>
              <a:t>routage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FD777-01FA-4BF9-978D-9CBCD1EB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40988" cy="4195481"/>
          </a:xfrm>
        </p:spPr>
        <p:txBody>
          <a:bodyPr>
            <a:normAutofit/>
          </a:bodyPr>
          <a:lstStyle/>
          <a:p>
            <a:r>
              <a:rPr lang="fr-FR" dirty="0"/>
              <a:t>Permettent à établir des chemins entre n'importe </a:t>
            </a:r>
            <a:r>
              <a:rPr lang="fr-FR" dirty="0" err="1"/>
              <a:t>quells</a:t>
            </a:r>
            <a:r>
              <a:rPr lang="fr-FR" dirty="0"/>
              <a:t> deux utilisateurs</a:t>
            </a:r>
          </a:p>
          <a:p>
            <a:r>
              <a:rPr lang="en-US" dirty="0"/>
              <a:t>S</a:t>
            </a:r>
            <a:r>
              <a:rPr lang="fr-FR" dirty="0"/>
              <a:t>ont configurés dans des nœuds de lien : notamment les routeurs</a:t>
            </a:r>
          </a:p>
          <a:p>
            <a:pPr>
              <a:spcBef>
                <a:spcPts val="1800"/>
              </a:spcBef>
            </a:pPr>
            <a:r>
              <a:rPr lang="fr-FR" dirty="0"/>
              <a:t>Le </a:t>
            </a:r>
            <a:r>
              <a:rPr lang="fr-FR" b="1" dirty="0">
                <a:solidFill>
                  <a:srgbClr val="FFFF00"/>
                </a:solidFill>
              </a:rPr>
              <a:t>routage statique</a:t>
            </a:r>
            <a:r>
              <a:rPr lang="fr-FR" dirty="0"/>
              <a:t> : programmer un tableau de routage à chaque nœud, </a:t>
            </a:r>
          </a:p>
          <a:p>
            <a:pPr lvl="1"/>
            <a:r>
              <a:rPr lang="en-US" dirty="0" err="1"/>
              <a:t>Écrit</a:t>
            </a:r>
            <a:r>
              <a:rPr lang="fr-FR" dirty="0"/>
              <a:t> à la main par l'administrateur d'un réseau</a:t>
            </a:r>
          </a:p>
          <a:p>
            <a:pPr lvl="1"/>
            <a:r>
              <a:rPr lang="fr-FR" dirty="0"/>
              <a:t>Ne jamais le modifier</a:t>
            </a:r>
          </a:p>
          <a:p>
            <a:pPr lvl="1"/>
            <a:r>
              <a:rPr lang="en-US" dirty="0"/>
              <a:t>P</a:t>
            </a:r>
            <a:r>
              <a:rPr lang="fr-FR" dirty="0"/>
              <a:t>eut être optimisé, mais fonctionne bien seulement dans des petits réseaux </a:t>
            </a:r>
          </a:p>
          <a:p>
            <a:pPr>
              <a:spcBef>
                <a:spcPts val="1800"/>
              </a:spcBef>
            </a:pPr>
            <a:r>
              <a:rPr lang="fr-FR" dirty="0"/>
              <a:t> Le </a:t>
            </a:r>
            <a:r>
              <a:rPr lang="fr-FR" b="1" dirty="0">
                <a:solidFill>
                  <a:srgbClr val="FFFF00"/>
                </a:solidFill>
              </a:rPr>
              <a:t>routage dynamique</a:t>
            </a:r>
            <a:r>
              <a:rPr lang="fr-FR" dirty="0"/>
              <a:t> : les tableaux de routage s'adaptent dynamiquement</a:t>
            </a:r>
          </a:p>
          <a:p>
            <a:pPr lvl="1"/>
            <a:r>
              <a:rPr lang="en-US" dirty="0"/>
              <a:t>L</a:t>
            </a:r>
            <a:r>
              <a:rPr lang="fr-FR" dirty="0"/>
              <a:t>es routeurs se parlent l'un à l'autre pour adapter leurs routes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5148F-F1D9-4738-B48C-73EB4F64DDC2}"/>
              </a:ext>
            </a:extLst>
          </p:cNvPr>
          <p:cNvSpPr txBox="1"/>
          <p:nvPr/>
        </p:nvSpPr>
        <p:spPr>
          <a:xfrm>
            <a:off x="10409119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19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44305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CBBFA-66D3-41EE-BBE3-A3C6DA9C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Routage</a:t>
            </a:r>
            <a:r>
              <a:rPr lang="en-US" dirty="0"/>
              <a:t> </a:t>
            </a:r>
            <a:r>
              <a:rPr lang="en-US" dirty="0" err="1"/>
              <a:t>statique</a:t>
            </a:r>
            <a:r>
              <a:rPr lang="en-US" dirty="0"/>
              <a:t> : solution 1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79A28-D00A-4A0A-BFC0-AEFFEA856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7" y="3385783"/>
            <a:ext cx="7889176" cy="281463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E6081A-185D-4A1D-A5F7-53DE02AFE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0549"/>
              </p:ext>
            </p:extLst>
          </p:nvPr>
        </p:nvGraphicFramePr>
        <p:xfrm>
          <a:off x="6921499" y="1668614"/>
          <a:ext cx="4638676" cy="219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338">
                  <a:extLst>
                    <a:ext uri="{9D8B030D-6E8A-4147-A177-3AD203B41FA5}">
                      <a16:colId xmlns:a16="http://schemas.microsoft.com/office/drawing/2014/main" val="117265421"/>
                    </a:ext>
                  </a:extLst>
                </a:gridCol>
                <a:gridCol w="2319338">
                  <a:extLst>
                    <a:ext uri="{9D8B030D-6E8A-4147-A177-3AD203B41FA5}">
                      <a16:colId xmlns:a16="http://schemas.microsoft.com/office/drawing/2014/main" val="2038339319"/>
                    </a:ext>
                  </a:extLst>
                </a:gridCol>
              </a:tblGrid>
              <a:tr h="5478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Router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925314"/>
                  </a:ext>
                </a:extLst>
              </a:tr>
              <a:tr h="547851">
                <a:tc>
                  <a:txBody>
                    <a:bodyPr/>
                    <a:lstStyle/>
                    <a:p>
                      <a:r>
                        <a:rPr lang="en-US" dirty="0"/>
                        <a:t>192.168.1.0/24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392858"/>
                  </a:ext>
                </a:extLst>
              </a:tr>
              <a:tr h="547851">
                <a:tc>
                  <a:txBody>
                    <a:bodyPr/>
                    <a:lstStyle/>
                    <a:p>
                      <a:r>
                        <a:rPr lang="en-US" dirty="0"/>
                        <a:t>172.16.1.0/24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192.168.1.35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74650"/>
                  </a:ext>
                </a:extLst>
              </a:tr>
              <a:tr h="547851">
                <a:tc>
                  <a:txBody>
                    <a:bodyPr/>
                    <a:lstStyle/>
                    <a:p>
                      <a:r>
                        <a:rPr lang="en-US" dirty="0"/>
                        <a:t>172.120.2.0/24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192.168.1.128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97911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493E728-73A7-4D82-9669-11295D119B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60087" y="2778915"/>
            <a:ext cx="546969" cy="431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E7601A-190A-4791-B2D1-303B47DC5C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60087" y="3314700"/>
            <a:ext cx="546970" cy="431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98B65E-90C1-4CD6-85D7-ADD5D8439D7D}"/>
              </a:ext>
            </a:extLst>
          </p:cNvPr>
          <p:cNvSpPr txBox="1"/>
          <p:nvPr/>
        </p:nvSpPr>
        <p:spPr>
          <a:xfrm>
            <a:off x="10409119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20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72204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6988-7471-440C-A0E3-851B10EAA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Programmer le table de </a:t>
            </a:r>
            <a:r>
              <a:rPr lang="en-US" dirty="0" err="1"/>
              <a:t>routage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F3C6F-A73B-46AB-9812-F49DBDAAC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47733"/>
            <a:ext cx="10335232" cy="4749537"/>
          </a:xfrm>
        </p:spPr>
        <p:txBody>
          <a:bodyPr>
            <a:normAutofit/>
          </a:bodyPr>
          <a:lstStyle/>
          <a:p>
            <a:r>
              <a:rPr lang="en-US" dirty="0" err="1"/>
              <a:t>Obtenir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IP : </a:t>
            </a:r>
            <a:r>
              <a:rPr lang="en-US" dirty="0" err="1"/>
              <a:t>dhclient</a:t>
            </a:r>
            <a:r>
              <a:rPr lang="en-US" dirty="0"/>
              <a:t> eth0</a:t>
            </a:r>
          </a:p>
          <a:p>
            <a:r>
              <a:rPr lang="en-US" dirty="0"/>
              <a:t>Instruction 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	    </a:t>
            </a:r>
            <a:r>
              <a:rPr lang="en-US" dirty="0" err="1">
                <a:latin typeface="Consolas" panose="020B0609020204030204" pitchFamily="49" charset="0"/>
              </a:rPr>
              <a:t>ip</a:t>
            </a:r>
            <a:r>
              <a:rPr lang="en-US" dirty="0">
                <a:latin typeface="Consolas" panose="020B0609020204030204" pitchFamily="49" charset="0"/>
              </a:rPr>
              <a:t> route &lt;add </a:t>
            </a:r>
            <a:r>
              <a:rPr lang="en-US" dirty="0" err="1">
                <a:latin typeface="Consolas" panose="020B0609020204030204" pitchFamily="49" charset="0"/>
              </a:rPr>
              <a:t>ou</a:t>
            </a:r>
            <a:r>
              <a:rPr lang="en-US" dirty="0">
                <a:latin typeface="Consolas" panose="020B0609020204030204" pitchFamily="49" charset="0"/>
              </a:rPr>
              <a:t> del&gt; &lt;destination&gt; via &lt;IP router&gt;</a:t>
            </a:r>
            <a:endParaRPr lang="en-US" dirty="0"/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/>
              <a:t>    			 </a:t>
            </a:r>
            <a:r>
              <a:rPr lang="en-US" dirty="0" err="1">
                <a:latin typeface="Consolas" panose="020B0609020204030204" pitchFamily="49" charset="0"/>
              </a:rPr>
              <a:t>ip</a:t>
            </a:r>
            <a:r>
              <a:rPr lang="en-US" dirty="0">
                <a:latin typeface="Consolas" panose="020B0609020204030204" pitchFamily="49" charset="0"/>
              </a:rPr>
              <a:t> route add 172.168.1.0/24 via 192.168.1.35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endParaRPr lang="en-US" dirty="0"/>
          </a:p>
          <a:p>
            <a:r>
              <a:rPr lang="en-US" dirty="0"/>
              <a:t>Pour </a:t>
            </a:r>
            <a:r>
              <a:rPr lang="en-US" dirty="0" err="1"/>
              <a:t>voir</a:t>
            </a:r>
            <a:r>
              <a:rPr lang="en-US" dirty="0"/>
              <a:t> les </a:t>
            </a:r>
            <a:r>
              <a:rPr lang="en-US" dirty="0" err="1"/>
              <a:t>résultats</a:t>
            </a:r>
            <a:r>
              <a:rPr lang="en-US" dirty="0"/>
              <a:t> : 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		</a:t>
            </a:r>
            <a:r>
              <a:rPr lang="en-US" dirty="0" err="1">
                <a:latin typeface="Consolas" panose="020B0609020204030204" pitchFamily="49" charset="0"/>
              </a:rPr>
              <a:t>ip</a:t>
            </a:r>
            <a:r>
              <a:rPr lang="en-US" dirty="0">
                <a:latin typeface="Consolas" panose="020B0609020204030204" pitchFamily="49" charset="0"/>
              </a:rPr>
              <a:t> route list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C83FA3-ABC8-4DDA-9369-24448A1CB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28443"/>
              </p:ext>
            </p:extLst>
          </p:nvPr>
        </p:nvGraphicFramePr>
        <p:xfrm>
          <a:off x="7423584" y="4578114"/>
          <a:ext cx="4186672" cy="189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336">
                  <a:extLst>
                    <a:ext uri="{9D8B030D-6E8A-4147-A177-3AD203B41FA5}">
                      <a16:colId xmlns:a16="http://schemas.microsoft.com/office/drawing/2014/main" val="117265421"/>
                    </a:ext>
                  </a:extLst>
                </a:gridCol>
                <a:gridCol w="2093336">
                  <a:extLst>
                    <a:ext uri="{9D8B030D-6E8A-4147-A177-3AD203B41FA5}">
                      <a16:colId xmlns:a16="http://schemas.microsoft.com/office/drawing/2014/main" val="2038339319"/>
                    </a:ext>
                  </a:extLst>
                </a:gridCol>
              </a:tblGrid>
              <a:tr h="4726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Router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925314"/>
                  </a:ext>
                </a:extLst>
              </a:tr>
              <a:tr h="472667">
                <a:tc>
                  <a:txBody>
                    <a:bodyPr/>
                    <a:lstStyle/>
                    <a:p>
                      <a:r>
                        <a:rPr lang="en-US" dirty="0"/>
                        <a:t>192.168.1.0/24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392858"/>
                  </a:ext>
                </a:extLst>
              </a:tr>
              <a:tr h="472667">
                <a:tc>
                  <a:txBody>
                    <a:bodyPr/>
                    <a:lstStyle/>
                    <a:p>
                      <a:r>
                        <a:rPr lang="en-US" dirty="0"/>
                        <a:t>172.16.1.0/24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192.168.1.35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74650"/>
                  </a:ext>
                </a:extLst>
              </a:tr>
              <a:tr h="472667">
                <a:tc>
                  <a:txBody>
                    <a:bodyPr/>
                    <a:lstStyle/>
                    <a:p>
                      <a:r>
                        <a:rPr lang="en-US" dirty="0"/>
                        <a:t>172.120.2.0/24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192.168.1.128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97911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6055BAF-EBE1-4B75-850D-FA8BA99E41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63287" y="5430466"/>
            <a:ext cx="546969" cy="431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AE2C8E-DFC8-47CC-81EA-410A56F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63287" y="5966251"/>
            <a:ext cx="546970" cy="4310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A3922C-5E98-4657-9534-349CB6326267}"/>
              </a:ext>
            </a:extLst>
          </p:cNvPr>
          <p:cNvSpPr txBox="1"/>
          <p:nvPr/>
        </p:nvSpPr>
        <p:spPr>
          <a:xfrm>
            <a:off x="10451983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21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4455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8C11-B716-4046-8134-BA70C45A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 </a:t>
            </a:r>
            <a:r>
              <a:rPr lang="en-US" dirty="0" err="1"/>
              <a:t>meilleure</a:t>
            </a:r>
            <a:r>
              <a:rPr lang="en-US" dirty="0"/>
              <a:t> solution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39BBE-7AE1-494D-848F-D7F10B275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Notre solution </a:t>
            </a:r>
            <a:r>
              <a:rPr lang="en-US" dirty="0" err="1"/>
              <a:t>précédente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dicter</a:t>
            </a:r>
            <a:r>
              <a:rPr lang="en-US" dirty="0"/>
              <a:t> aux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routeurs</a:t>
            </a:r>
            <a:r>
              <a:rPr lang="en-US" dirty="0"/>
              <a:t> comment </a:t>
            </a:r>
            <a:r>
              <a:rPr lang="en-US" dirty="0" err="1"/>
              <a:t>fonctionner</a:t>
            </a:r>
            <a:endParaRPr lang="en-US" dirty="0"/>
          </a:p>
          <a:p>
            <a:endParaRPr lang="en-US" dirty="0"/>
          </a:p>
          <a:p>
            <a:r>
              <a:rPr lang="en-US" dirty="0"/>
              <a:t>Une </a:t>
            </a:r>
            <a:r>
              <a:rPr lang="en-US" dirty="0" err="1"/>
              <a:t>meilleure</a:t>
            </a:r>
            <a:r>
              <a:rPr lang="en-US" dirty="0"/>
              <a:t> solution </a:t>
            </a:r>
            <a:r>
              <a:rPr lang="en-US" dirty="0" err="1"/>
              <a:t>serait</a:t>
            </a:r>
            <a:r>
              <a:rPr lang="en-US" dirty="0"/>
              <a:t> pour PC 1 de </a:t>
            </a:r>
            <a:r>
              <a:rPr lang="en-US" dirty="0" err="1"/>
              <a:t>choisir</a:t>
            </a:r>
            <a:r>
              <a:rPr lang="en-US" dirty="0"/>
              <a:t> un router</a:t>
            </a:r>
          </a:p>
          <a:p>
            <a:pPr lvl="1"/>
            <a:r>
              <a:rPr lang="en-US" dirty="0" err="1"/>
              <a:t>Puis</a:t>
            </a:r>
            <a:r>
              <a:rPr lang="en-US" dirty="0"/>
              <a:t> </a:t>
            </a:r>
            <a:r>
              <a:rPr lang="en-US" dirty="0" err="1"/>
              <a:t>laisser</a:t>
            </a:r>
            <a:r>
              <a:rPr lang="en-US" dirty="0"/>
              <a:t> le router faire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choix</a:t>
            </a:r>
            <a:r>
              <a:rPr lang="en-US" dirty="0"/>
              <a:t> par rapport aux destinations</a:t>
            </a:r>
          </a:p>
          <a:p>
            <a:pPr lvl="1"/>
            <a:r>
              <a:rPr lang="en-US" dirty="0" err="1"/>
              <a:t>Ceci</a:t>
            </a:r>
            <a:r>
              <a:rPr lang="en-US" dirty="0"/>
              <a:t> </a:t>
            </a:r>
            <a:r>
              <a:rPr lang="en-US" dirty="0" err="1"/>
              <a:t>facilite</a:t>
            </a:r>
            <a:r>
              <a:rPr lang="en-US" dirty="0"/>
              <a:t> la </a:t>
            </a:r>
            <a:r>
              <a:rPr lang="en-US" dirty="0" err="1"/>
              <a:t>programmation</a:t>
            </a:r>
            <a:r>
              <a:rPr lang="en-US" dirty="0"/>
              <a:t> du </a:t>
            </a:r>
            <a:r>
              <a:rPr lang="en-US" dirty="0" err="1"/>
              <a:t>routage</a:t>
            </a:r>
            <a:r>
              <a:rPr lang="en-US" dirty="0"/>
              <a:t> pour les </a:t>
            </a:r>
            <a:r>
              <a:rPr lang="en-US" dirty="0" err="1"/>
              <a:t>noeuds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... Et laisse la </a:t>
            </a:r>
            <a:r>
              <a:rPr lang="en-US" dirty="0" err="1"/>
              <a:t>possibilité</a:t>
            </a:r>
            <a:r>
              <a:rPr lang="en-US" dirty="0"/>
              <a:t> de </a:t>
            </a:r>
            <a:r>
              <a:rPr lang="en-US" dirty="0" err="1"/>
              <a:t>juste</a:t>
            </a:r>
            <a:r>
              <a:rPr lang="en-US" dirty="0"/>
              <a:t> changer/adapter le </a:t>
            </a:r>
            <a:r>
              <a:rPr lang="en-US" dirty="0" err="1"/>
              <a:t>routage</a:t>
            </a:r>
            <a:r>
              <a:rPr lang="en-US" dirty="0"/>
              <a:t> au </a:t>
            </a:r>
            <a:r>
              <a:rPr lang="en-US" dirty="0" err="1"/>
              <a:t>niveau</a:t>
            </a:r>
            <a:r>
              <a:rPr lang="en-US" dirty="0"/>
              <a:t> des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connecteurs</a:t>
            </a:r>
            <a:r>
              <a:rPr lang="en-US" dirty="0"/>
              <a:t> -- les routers 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162C29-8FEA-462C-8ACF-E226CE2FF065}"/>
              </a:ext>
            </a:extLst>
          </p:cNvPr>
          <p:cNvSpPr txBox="1"/>
          <p:nvPr/>
        </p:nvSpPr>
        <p:spPr>
          <a:xfrm>
            <a:off x="10451983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22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38323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4530-6FE7-4E43-BC4B-861A0007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Notamment</a:t>
            </a:r>
            <a:r>
              <a:rPr lang="en-US" dirty="0"/>
              <a:t>...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9FC25-A4B1-4D6C-A66B-7D575DDC5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138386"/>
            <a:ext cx="7818437" cy="317101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D0C00C-CA08-4F94-9D65-AF9D4B500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41992"/>
              </p:ext>
            </p:extLst>
          </p:nvPr>
        </p:nvGraphicFramePr>
        <p:xfrm>
          <a:off x="5451475" y="1671637"/>
          <a:ext cx="4064002" cy="124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1">
                  <a:extLst>
                    <a:ext uri="{9D8B030D-6E8A-4147-A177-3AD203B41FA5}">
                      <a16:colId xmlns:a16="http://schemas.microsoft.com/office/drawing/2014/main" val="117265421"/>
                    </a:ext>
                  </a:extLst>
                </a:gridCol>
                <a:gridCol w="2032001">
                  <a:extLst>
                    <a:ext uri="{9D8B030D-6E8A-4147-A177-3AD203B41FA5}">
                      <a16:colId xmlns:a16="http://schemas.microsoft.com/office/drawing/2014/main" val="2038339319"/>
                    </a:ext>
                  </a:extLst>
                </a:gridCol>
              </a:tblGrid>
              <a:tr h="445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Router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925314"/>
                  </a:ext>
                </a:extLst>
              </a:tr>
              <a:tr h="399855">
                <a:tc>
                  <a:txBody>
                    <a:bodyPr/>
                    <a:lstStyle/>
                    <a:p>
                      <a:r>
                        <a:rPr lang="en-US" dirty="0"/>
                        <a:t>192.168.1.0/24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392858"/>
                  </a:ext>
                </a:extLst>
              </a:tr>
              <a:tr h="399855">
                <a:tc>
                  <a:txBody>
                    <a:bodyPr/>
                    <a:lstStyle/>
                    <a:p>
                      <a:r>
                        <a:rPr lang="en-US" dirty="0"/>
                        <a:t>0.0.0.0/0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192.168.1.35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7465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BD6737-E297-4D6C-99AB-8F9FE5FB9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78917"/>
              </p:ext>
            </p:extLst>
          </p:nvPr>
        </p:nvGraphicFramePr>
        <p:xfrm>
          <a:off x="374650" y="2687320"/>
          <a:ext cx="3925888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229778792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512712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Destination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Router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4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192.168.1.0/24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83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172.16.1.0/24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10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172.120.2.0/24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192.168.1.128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729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AF5327-D282-4F3F-A7C2-96DA6FBCED8A}"/>
              </a:ext>
            </a:extLst>
          </p:cNvPr>
          <p:cNvSpPr txBox="1"/>
          <p:nvPr/>
        </p:nvSpPr>
        <p:spPr>
          <a:xfrm>
            <a:off x="10451983" y="48577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23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772575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9F45-0A35-45E1-BAF4-EC53B645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Implemmenter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solution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95605-526F-42FF-9E68-53DF3D984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6" y="2052918"/>
            <a:ext cx="7123112" cy="4195481"/>
          </a:xfrm>
        </p:spPr>
        <p:txBody>
          <a:bodyPr>
            <a:normAutofit/>
          </a:bodyPr>
          <a:lstStyle/>
          <a:p>
            <a:r>
              <a:rPr lang="en-US" dirty="0"/>
              <a:t>Pour PC 1 : un </a:t>
            </a:r>
            <a:r>
              <a:rPr lang="en-US" dirty="0" err="1"/>
              <a:t>routage</a:t>
            </a:r>
            <a:r>
              <a:rPr lang="en-US" dirty="0"/>
              <a:t> par </a:t>
            </a:r>
            <a:r>
              <a:rPr lang="en-US" dirty="0" err="1"/>
              <a:t>défaut</a:t>
            </a:r>
            <a:r>
              <a:rPr lang="en-US" dirty="0"/>
              <a:t> par un </a:t>
            </a:r>
            <a:r>
              <a:rPr lang="en-US" dirty="0" err="1"/>
              <a:t>routeur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latin typeface="Consolas" panose="020B0609020204030204" pitchFamily="49" charset="0"/>
              </a:rPr>
              <a:t>ip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route add default via 192.168.1.35</a:t>
            </a:r>
          </a:p>
          <a:p>
            <a:pPr lvl="1"/>
            <a:r>
              <a:rPr lang="en-US" dirty="0" err="1"/>
              <a:t>En</a:t>
            </a:r>
            <a:r>
              <a:rPr lang="en-US" dirty="0"/>
              <a:t> pratique : "tout message que </a:t>
            </a:r>
            <a:r>
              <a:rPr lang="en-US" dirty="0" err="1"/>
              <a:t>j'envoie</a:t>
            </a:r>
            <a:r>
              <a:rPr lang="en-US" dirty="0"/>
              <a:t> hors 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réseau</a:t>
            </a:r>
            <a:r>
              <a:rPr lang="en-US" dirty="0"/>
              <a:t> </a:t>
            </a:r>
            <a:r>
              <a:rPr lang="en-US" dirty="0" err="1"/>
              <a:t>passera</a:t>
            </a:r>
            <a:r>
              <a:rPr lang="en-US" dirty="0"/>
              <a:t> par la machine 192.168.1.35"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Pour </a:t>
            </a:r>
            <a:r>
              <a:rPr lang="en-US" dirty="0" err="1"/>
              <a:t>Routeur</a:t>
            </a:r>
            <a:r>
              <a:rPr lang="en-US" dirty="0"/>
              <a:t> R1 : </a:t>
            </a:r>
          </a:p>
          <a:p>
            <a:pPr marL="0" indent="0" algn="ctr">
              <a:buNone/>
            </a:pPr>
            <a:r>
              <a:rPr lang="en-US" sz="1900" dirty="0" err="1">
                <a:latin typeface="Consolas" panose="020B0609020204030204" pitchFamily="49" charset="0"/>
              </a:rPr>
              <a:t>ip</a:t>
            </a:r>
            <a:r>
              <a:rPr lang="en-US" sz="1900" dirty="0">
                <a:latin typeface="Consolas" panose="020B0609020204030204" pitchFamily="49" charset="0"/>
              </a:rPr>
              <a:t> route add 172.120.2.0/24 via 192.168.1.128</a:t>
            </a:r>
          </a:p>
          <a:p>
            <a:pPr lvl="1"/>
            <a:r>
              <a:rPr lang="fr-FR" dirty="0"/>
              <a:t>En pratique : "tout message que j'envoie vers une machine dans le réseau 172.120.2.0/24 passera par la machine 192.168.1.128"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BF55C8-883B-439A-A334-B001D649B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93515"/>
              </p:ext>
            </p:extLst>
          </p:nvPr>
        </p:nvGraphicFramePr>
        <p:xfrm>
          <a:off x="7666037" y="2052918"/>
          <a:ext cx="4064002" cy="1245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1">
                  <a:extLst>
                    <a:ext uri="{9D8B030D-6E8A-4147-A177-3AD203B41FA5}">
                      <a16:colId xmlns:a16="http://schemas.microsoft.com/office/drawing/2014/main" val="117265421"/>
                    </a:ext>
                  </a:extLst>
                </a:gridCol>
                <a:gridCol w="2032001">
                  <a:extLst>
                    <a:ext uri="{9D8B030D-6E8A-4147-A177-3AD203B41FA5}">
                      <a16:colId xmlns:a16="http://schemas.microsoft.com/office/drawing/2014/main" val="2038339319"/>
                    </a:ext>
                  </a:extLst>
                </a:gridCol>
              </a:tblGrid>
              <a:tr h="4458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Router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925314"/>
                  </a:ext>
                </a:extLst>
              </a:tr>
              <a:tr h="399855">
                <a:tc>
                  <a:txBody>
                    <a:bodyPr/>
                    <a:lstStyle/>
                    <a:p>
                      <a:r>
                        <a:rPr lang="en-US" dirty="0"/>
                        <a:t>192.168.1.0/24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392858"/>
                  </a:ext>
                </a:extLst>
              </a:tr>
              <a:tr h="399855">
                <a:tc>
                  <a:txBody>
                    <a:bodyPr/>
                    <a:lstStyle/>
                    <a:p>
                      <a:r>
                        <a:rPr lang="en-US" dirty="0"/>
                        <a:t>0.0.0.0/0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192.168.1.35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7465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8D8601-EB52-4C59-BFE5-AF8AC82B4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30410"/>
              </p:ext>
            </p:extLst>
          </p:nvPr>
        </p:nvGraphicFramePr>
        <p:xfrm>
          <a:off x="7804151" y="4601845"/>
          <a:ext cx="3925888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229778792"/>
                    </a:ext>
                  </a:extLst>
                </a:gridCol>
                <a:gridCol w="1843088">
                  <a:extLst>
                    <a:ext uri="{9D8B030D-6E8A-4147-A177-3AD203B41FA5}">
                      <a16:colId xmlns:a16="http://schemas.microsoft.com/office/drawing/2014/main" val="512712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Destination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Router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4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192.168.1.0/24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83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172.16.1.0/24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10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172.120.2.0/24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192.168.1.128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8729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26DE58-AF4D-41DD-9CBB-8759BC5BE8B9}"/>
              </a:ext>
            </a:extLst>
          </p:cNvPr>
          <p:cNvSpPr txBox="1"/>
          <p:nvPr/>
        </p:nvSpPr>
        <p:spPr>
          <a:xfrm>
            <a:off x="10451983" y="47271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24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758183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F1E5-AB26-41F2-B2E0-63F23CF4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de </a:t>
            </a:r>
            <a:r>
              <a:rPr lang="en-US" dirty="0" err="1"/>
              <a:t>ip</a:t>
            </a:r>
            <a:r>
              <a:rPr lang="en-US" dirty="0"/>
              <a:t> forwarding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EAEFA-9097-4DE2-B791-C6326A39A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Passerelle</a:t>
            </a:r>
            <a:r>
              <a:rPr lang="en-US" dirty="0"/>
              <a:t> : bien plus </a:t>
            </a:r>
            <a:r>
              <a:rPr lang="en-US" dirty="0" err="1"/>
              <a:t>qu'une</a:t>
            </a:r>
            <a:r>
              <a:rPr lang="en-US" dirty="0"/>
              <a:t> machine avec 2-3 interfaces/</a:t>
            </a:r>
            <a:r>
              <a:rPr lang="en-US" dirty="0" err="1"/>
              <a:t>adresses</a:t>
            </a:r>
            <a:endParaRPr lang="en-US" dirty="0"/>
          </a:p>
          <a:p>
            <a:endParaRPr lang="en-US" dirty="0"/>
          </a:p>
          <a:p>
            <a:r>
              <a:rPr lang="en-US" dirty="0"/>
              <a:t>Machine "</a:t>
            </a:r>
            <a:r>
              <a:rPr lang="en-US" dirty="0" err="1"/>
              <a:t>normale</a:t>
            </a:r>
            <a:r>
              <a:rPr lang="en-US" dirty="0"/>
              <a:t>" avec 2 interfaces :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reçois</a:t>
            </a:r>
            <a:r>
              <a:rPr lang="en-US" dirty="0"/>
              <a:t> un </a:t>
            </a:r>
            <a:r>
              <a:rPr lang="en-US" dirty="0" err="1"/>
              <a:t>paquet</a:t>
            </a:r>
            <a:r>
              <a:rPr lang="en-US" dirty="0"/>
              <a:t> pour </a:t>
            </a:r>
            <a:r>
              <a:rPr lang="en-US" dirty="0" err="1"/>
              <a:t>l'une</a:t>
            </a:r>
            <a:r>
              <a:rPr lang="en-US" dirty="0"/>
              <a:t> de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adresses</a:t>
            </a:r>
            <a:r>
              <a:rPr lang="en-US" dirty="0"/>
              <a:t> : </a:t>
            </a:r>
            <a:r>
              <a:rPr lang="en-US" dirty="0" err="1"/>
              <a:t>j'accepte</a:t>
            </a:r>
            <a:r>
              <a:rPr lang="en-US" dirty="0"/>
              <a:t>, je </a:t>
            </a:r>
            <a:r>
              <a:rPr lang="en-US" dirty="0" err="1"/>
              <a:t>traite</a:t>
            </a:r>
            <a:endParaRPr lang="en-US" dirty="0"/>
          </a:p>
          <a:p>
            <a:pPr lvl="1"/>
            <a:r>
              <a:rPr lang="en-US" dirty="0"/>
              <a:t>Je </a:t>
            </a:r>
            <a:r>
              <a:rPr lang="en-US" dirty="0" err="1"/>
              <a:t>reçois</a:t>
            </a:r>
            <a:r>
              <a:rPr lang="en-US" dirty="0"/>
              <a:t> un </a:t>
            </a:r>
            <a:r>
              <a:rPr lang="en-US" dirty="0" err="1"/>
              <a:t>paquet</a:t>
            </a:r>
            <a:r>
              <a:rPr lang="en-US" dirty="0"/>
              <a:t> pour </a:t>
            </a:r>
            <a:r>
              <a:rPr lang="en-US" dirty="0" err="1"/>
              <a:t>quelqu'un</a:t>
            </a:r>
            <a:r>
              <a:rPr lang="en-US" dirty="0"/>
              <a:t> </a:t>
            </a:r>
            <a:r>
              <a:rPr lang="en-US" dirty="0" err="1"/>
              <a:t>d'autre</a:t>
            </a:r>
            <a:r>
              <a:rPr lang="en-US" dirty="0"/>
              <a:t> : je </a:t>
            </a:r>
            <a:r>
              <a:rPr lang="en-US" dirty="0" err="1"/>
              <a:t>l'ignore</a:t>
            </a:r>
            <a:endParaRPr lang="en-US" dirty="0"/>
          </a:p>
          <a:p>
            <a:pPr>
              <a:spcBef>
                <a:spcPts val="1500"/>
              </a:spcBef>
            </a:pPr>
            <a:r>
              <a:rPr lang="en-US" dirty="0" err="1"/>
              <a:t>Passerelle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reçois</a:t>
            </a:r>
            <a:r>
              <a:rPr lang="en-US" dirty="0"/>
              <a:t> un </a:t>
            </a:r>
            <a:r>
              <a:rPr lang="en-US" dirty="0" err="1"/>
              <a:t>paquet</a:t>
            </a:r>
            <a:r>
              <a:rPr lang="en-US" dirty="0"/>
              <a:t> pour </a:t>
            </a:r>
            <a:r>
              <a:rPr lang="en-US" dirty="0" err="1"/>
              <a:t>l'une</a:t>
            </a:r>
            <a:r>
              <a:rPr lang="en-US" dirty="0"/>
              <a:t> de </a:t>
            </a:r>
            <a:r>
              <a:rPr lang="en-US" dirty="0" err="1"/>
              <a:t>mes</a:t>
            </a:r>
            <a:r>
              <a:rPr lang="en-US" dirty="0"/>
              <a:t> </a:t>
            </a:r>
            <a:r>
              <a:rPr lang="en-US" dirty="0" err="1"/>
              <a:t>adresses</a:t>
            </a:r>
            <a:r>
              <a:rPr lang="en-US" dirty="0"/>
              <a:t> : </a:t>
            </a:r>
            <a:r>
              <a:rPr lang="en-US" dirty="0" err="1"/>
              <a:t>j'accepte</a:t>
            </a:r>
            <a:r>
              <a:rPr lang="en-US" dirty="0"/>
              <a:t>, je </a:t>
            </a:r>
            <a:r>
              <a:rPr lang="en-US" dirty="0" err="1"/>
              <a:t>traite</a:t>
            </a:r>
            <a:endParaRPr lang="en-US" dirty="0"/>
          </a:p>
          <a:p>
            <a:pPr lvl="1"/>
            <a:r>
              <a:rPr lang="en-US" dirty="0"/>
              <a:t>Je </a:t>
            </a:r>
            <a:r>
              <a:rPr lang="en-US" dirty="0" err="1"/>
              <a:t>reçois</a:t>
            </a:r>
            <a:r>
              <a:rPr lang="en-US" dirty="0"/>
              <a:t> un </a:t>
            </a:r>
            <a:r>
              <a:rPr lang="en-US" dirty="0" err="1"/>
              <a:t>paquet</a:t>
            </a:r>
            <a:r>
              <a:rPr lang="en-US" dirty="0"/>
              <a:t> pour </a:t>
            </a:r>
            <a:r>
              <a:rPr lang="en-US" dirty="0" err="1"/>
              <a:t>quelqu'un</a:t>
            </a:r>
            <a:r>
              <a:rPr lang="en-US" dirty="0"/>
              <a:t> </a:t>
            </a:r>
            <a:r>
              <a:rPr lang="en-US" dirty="0" err="1"/>
              <a:t>d'autre</a:t>
            </a:r>
            <a:r>
              <a:rPr lang="en-US" dirty="0"/>
              <a:t> : je </a:t>
            </a:r>
            <a:r>
              <a:rPr lang="en-US" dirty="0" err="1"/>
              <a:t>fais</a:t>
            </a:r>
            <a:r>
              <a:rPr lang="en-US" dirty="0"/>
              <a:t> </a:t>
            </a:r>
            <a:r>
              <a:rPr lang="en-US" dirty="0" err="1"/>
              <a:t>suivre</a:t>
            </a:r>
            <a:r>
              <a:rPr lang="en-US" dirty="0"/>
              <a:t> le </a:t>
            </a:r>
            <a:r>
              <a:rPr lang="en-US" dirty="0" err="1"/>
              <a:t>paquet</a:t>
            </a:r>
            <a:r>
              <a:rPr lang="en-US" dirty="0"/>
              <a:t> 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mon</a:t>
            </a:r>
            <a:r>
              <a:rPr lang="en-US" dirty="0"/>
              <a:t> tableau de </a:t>
            </a:r>
            <a:r>
              <a:rPr lang="en-US" dirty="0" err="1"/>
              <a:t>routage</a:t>
            </a:r>
            <a:endParaRPr lang="en-US" dirty="0"/>
          </a:p>
          <a:p>
            <a:pPr lvl="1"/>
            <a:r>
              <a:rPr lang="en-US" dirty="0"/>
              <a:t>Activation : </a:t>
            </a:r>
            <a:r>
              <a:rPr lang="en-US" sz="2000" dirty="0">
                <a:latin typeface="Consolas" panose="020B0609020204030204" pitchFamily="49" charset="0"/>
              </a:rPr>
              <a:t>echo 1 &gt; /proc/sys/net/ipv4/</a:t>
            </a:r>
            <a:r>
              <a:rPr lang="en-US" sz="2000" dirty="0" err="1">
                <a:latin typeface="Consolas" panose="020B0609020204030204" pitchFamily="49" charset="0"/>
              </a:rPr>
              <a:t>ip_forward</a:t>
            </a:r>
            <a:endParaRPr lang="fr-FR" sz="2000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3E269-D941-4924-B22F-9D75461181C5}"/>
              </a:ext>
            </a:extLst>
          </p:cNvPr>
          <p:cNvSpPr txBox="1"/>
          <p:nvPr/>
        </p:nvSpPr>
        <p:spPr>
          <a:xfrm>
            <a:off x="10451983" y="472713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25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706699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9755F-4CD6-4554-B479-B270B00F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78989" cy="1400530"/>
          </a:xfrm>
        </p:spPr>
        <p:txBody>
          <a:bodyPr/>
          <a:lstStyle/>
          <a:p>
            <a:r>
              <a:rPr lang="en-US" dirty="0"/>
              <a:t>Route par </a:t>
            </a:r>
            <a:r>
              <a:rPr lang="en-US" dirty="0" err="1"/>
              <a:t>défaut</a:t>
            </a:r>
            <a:r>
              <a:rPr lang="en-US" dirty="0"/>
              <a:t> vs route </a:t>
            </a:r>
            <a:r>
              <a:rPr lang="en-US" dirty="0" err="1"/>
              <a:t>spécifique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983BD-3E3B-4E43-9435-F50686AFD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992688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Route par </a:t>
            </a:r>
            <a:r>
              <a:rPr lang="en-US" dirty="0" err="1"/>
              <a:t>défaut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Typique</a:t>
            </a:r>
            <a:r>
              <a:rPr lang="en-US" dirty="0"/>
              <a:t> pour les machines des </a:t>
            </a:r>
            <a:r>
              <a:rPr lang="en-US" dirty="0" err="1"/>
              <a:t>utilisateurs</a:t>
            </a:r>
            <a:r>
              <a:rPr lang="en-US" dirty="0"/>
              <a:t> (PCA, PCB, </a:t>
            </a:r>
            <a:r>
              <a:rPr lang="en-US" dirty="0" err="1"/>
              <a:t>Serveur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Parfois</a:t>
            </a:r>
            <a:r>
              <a:rPr lang="en-US" dirty="0"/>
              <a:t> utile pour </a:t>
            </a:r>
            <a:r>
              <a:rPr lang="en-US" dirty="0" err="1"/>
              <a:t>indiquer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route "</a:t>
            </a:r>
            <a:r>
              <a:rPr lang="en-US" dirty="0" err="1"/>
              <a:t>principale</a:t>
            </a:r>
            <a:r>
              <a:rPr lang="en-US" dirty="0"/>
              <a:t>" pour un </a:t>
            </a:r>
            <a:r>
              <a:rPr lang="en-US" dirty="0" err="1"/>
              <a:t>routeur</a:t>
            </a:r>
            <a:r>
              <a:rPr lang="en-US" dirty="0"/>
              <a:t> (par ex. la route </a:t>
            </a:r>
            <a:r>
              <a:rPr lang="en-US" dirty="0" err="1"/>
              <a:t>vers</a:t>
            </a:r>
            <a:r>
              <a:rPr lang="en-US" dirty="0"/>
              <a:t> </a:t>
            </a:r>
            <a:r>
              <a:rPr lang="en-US" dirty="0" err="1"/>
              <a:t>l'Internet</a:t>
            </a:r>
            <a:r>
              <a:rPr lang="en-US" dirty="0"/>
              <a:t>) : R0 </a:t>
            </a:r>
            <a:r>
              <a:rPr lang="en-US" dirty="0" err="1"/>
              <a:t>est</a:t>
            </a:r>
            <a:r>
              <a:rPr lang="en-US" dirty="0"/>
              <a:t> la route par </a:t>
            </a:r>
            <a:r>
              <a:rPr lang="en-US" dirty="0" err="1"/>
              <a:t>défaut</a:t>
            </a:r>
            <a:r>
              <a:rPr lang="en-US" dirty="0"/>
              <a:t> de </a:t>
            </a:r>
            <a:r>
              <a:rPr lang="en-US" dirty="0" err="1"/>
              <a:t>Routeur</a:t>
            </a:r>
            <a:endParaRPr lang="en-US" dirty="0"/>
          </a:p>
          <a:p>
            <a:endParaRPr lang="fr-FR" dirty="0"/>
          </a:p>
          <a:p>
            <a:r>
              <a:rPr lang="fr-FR" dirty="0"/>
              <a:t>Route spécifique :</a:t>
            </a:r>
          </a:p>
          <a:p>
            <a:pPr lvl="1"/>
            <a:r>
              <a:rPr lang="fr-FR" dirty="0"/>
              <a:t>En général utilisée pour les routeurs, pour indiquer une route secondaire</a:t>
            </a:r>
          </a:p>
          <a:p>
            <a:pPr lvl="2"/>
            <a:r>
              <a:rPr lang="fr-FR" dirty="0"/>
              <a:t>Routeur est le routeur de R0 vers les deux sous-réseaux en bas</a:t>
            </a:r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312DB3-7BF9-4486-8A5B-F1EC29A38B7B}"/>
              </a:ext>
            </a:extLst>
          </p:cNvPr>
          <p:cNvSpPr txBox="1"/>
          <p:nvPr/>
        </p:nvSpPr>
        <p:spPr>
          <a:xfrm>
            <a:off x="10388826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26</a:t>
            </a:r>
            <a:endParaRPr lang="fr-FR" sz="3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4CBACC-EB9C-4268-B548-787D4C37C2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67" y="2655145"/>
            <a:ext cx="4503620" cy="240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932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1389-F6C7-4EFD-B951-778BA8EB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Parcourrir</a:t>
            </a:r>
            <a:r>
              <a:rPr lang="en-US" dirty="0"/>
              <a:t> un tableau de </a:t>
            </a:r>
            <a:r>
              <a:rPr lang="en-US" dirty="0" err="1"/>
              <a:t>routage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ED99-BF4F-449F-A1D4-33444F420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Vérifier</a:t>
            </a:r>
            <a:r>
              <a:rPr lang="en-US" dirty="0"/>
              <a:t> le tableau de </a:t>
            </a:r>
            <a:r>
              <a:rPr lang="en-US" dirty="0" err="1"/>
              <a:t>routage</a:t>
            </a:r>
            <a:r>
              <a:rPr lang="en-US" dirty="0"/>
              <a:t> : </a:t>
            </a:r>
            <a:r>
              <a:rPr lang="en-US" b="1" dirty="0" err="1">
                <a:latin typeface="Consolas" panose="020B0609020204030204" pitchFamily="49" charset="0"/>
              </a:rPr>
              <a:t>ip</a:t>
            </a:r>
            <a:r>
              <a:rPr lang="en-US" b="1" dirty="0">
                <a:latin typeface="Consolas" panose="020B0609020204030204" pitchFamily="49" charset="0"/>
              </a:rPr>
              <a:t> route list</a:t>
            </a:r>
          </a:p>
          <a:p>
            <a:r>
              <a:rPr lang="en-US" dirty="0"/>
              <a:t>Nous </a:t>
            </a:r>
            <a:r>
              <a:rPr lang="en-US" dirty="0" err="1"/>
              <a:t>avons</a:t>
            </a:r>
            <a:r>
              <a:rPr lang="en-US" dirty="0"/>
              <a:t> un tableau de </a:t>
            </a:r>
            <a:r>
              <a:rPr lang="en-US" dirty="0" err="1"/>
              <a:t>routage</a:t>
            </a:r>
            <a:r>
              <a:rPr lang="en-US" dirty="0"/>
              <a:t> de </a:t>
            </a:r>
            <a:r>
              <a:rPr lang="en-US" dirty="0" err="1"/>
              <a:t>ce</a:t>
            </a:r>
            <a:r>
              <a:rPr lang="en-US" dirty="0"/>
              <a:t> genre-ci 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Dans </a:t>
            </a: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ordre</a:t>
            </a:r>
            <a:r>
              <a:rPr lang="en-US" dirty="0"/>
              <a:t> sera-t-il </a:t>
            </a:r>
            <a:r>
              <a:rPr lang="en-US" dirty="0" err="1"/>
              <a:t>parcouru</a:t>
            </a:r>
            <a:r>
              <a:rPr lang="en-US" dirty="0"/>
              <a:t> ?</a:t>
            </a:r>
          </a:p>
          <a:p>
            <a:endParaRPr lang="fr-FR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D8D48A-8305-4829-8C59-F19E8BDE9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64857"/>
              </p:ext>
            </p:extLst>
          </p:nvPr>
        </p:nvGraphicFramePr>
        <p:xfrm>
          <a:off x="2142147" y="2950421"/>
          <a:ext cx="7704984" cy="2595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86318">
                  <a:extLst>
                    <a:ext uri="{9D8B030D-6E8A-4147-A177-3AD203B41FA5}">
                      <a16:colId xmlns:a16="http://schemas.microsoft.com/office/drawing/2014/main" val="42282877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986497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29941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Déstination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Masque </a:t>
                      </a:r>
                      <a:r>
                        <a:rPr lang="en-US" dirty="0" err="1"/>
                        <a:t>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Adresse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passerelle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30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192.168.1.0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255.255.255.0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0.0.0.0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675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192.168.2.0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255.255.255.0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0.0.0.0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87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172.23.0.0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255.255.0.0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192.168.1.254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463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135.124.12.0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255.255.255.0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192.168.2.254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9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135.124.12.75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255.255.255.255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192.168.1.254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30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0.0.0.0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192.168.2.254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0393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CDE3D4A-0C61-400D-8532-C4B9633583ED}"/>
              </a:ext>
            </a:extLst>
          </p:cNvPr>
          <p:cNvSpPr txBox="1"/>
          <p:nvPr/>
        </p:nvSpPr>
        <p:spPr>
          <a:xfrm>
            <a:off x="3251200" y="6074472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Ordre : plus précis 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err="1">
                <a:solidFill>
                  <a:srgbClr val="FFFF00"/>
                </a:solidFill>
                <a:sym typeface="Wingdings" panose="05000000000000000000" pitchFamily="2" charset="2"/>
              </a:rPr>
              <a:t>moins</a:t>
            </a: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 précis : /32, /31, /30, etc.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BBD0F9-1B17-473F-A7FF-574421B07089}"/>
              </a:ext>
            </a:extLst>
          </p:cNvPr>
          <p:cNvSpPr txBox="1"/>
          <p:nvPr/>
        </p:nvSpPr>
        <p:spPr>
          <a:xfrm>
            <a:off x="10374312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27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95890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AE92-B5BE-47BD-94A4-0641833A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Exercice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EA24-9C4D-4D26-9DCA-CD5455939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Quel</a:t>
            </a:r>
            <a:r>
              <a:rPr lang="en-US" dirty="0"/>
              <a:t> sera la </a:t>
            </a:r>
            <a:r>
              <a:rPr lang="en-US" dirty="0" err="1"/>
              <a:t>passerelle</a:t>
            </a:r>
            <a:r>
              <a:rPr lang="en-US" dirty="0"/>
              <a:t> à </a:t>
            </a:r>
            <a:r>
              <a:rPr lang="en-US" dirty="0" err="1"/>
              <a:t>utiliser</a:t>
            </a:r>
            <a:r>
              <a:rPr lang="en-US" dirty="0"/>
              <a:t> pour </a:t>
            </a:r>
            <a:r>
              <a:rPr lang="en-US" dirty="0" err="1"/>
              <a:t>joindre</a:t>
            </a:r>
            <a:r>
              <a:rPr lang="en-US" dirty="0"/>
              <a:t> les machines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192.168.2.33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172.24.5.129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3F040D4-DF51-4B43-861E-48C68C9F3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83048"/>
              </p:ext>
            </p:extLst>
          </p:nvPr>
        </p:nvGraphicFramePr>
        <p:xfrm>
          <a:off x="2142147" y="3511071"/>
          <a:ext cx="7704984" cy="2595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286318">
                  <a:extLst>
                    <a:ext uri="{9D8B030D-6E8A-4147-A177-3AD203B41FA5}">
                      <a16:colId xmlns:a16="http://schemas.microsoft.com/office/drawing/2014/main" val="42282877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986497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29941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Déstination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Masque </a:t>
                      </a:r>
                      <a:r>
                        <a:rPr lang="en-US" dirty="0" err="1"/>
                        <a:t>réseau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Adresse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passerelle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306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192.168.1.0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255.255.255.0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0.0.0.0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675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192.168.2.0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255.255.255.0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0.0.0.0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87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172.23.0.0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255.255.0.0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192.168.1.254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463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135.124.12.0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255.255.255.0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192.168.2.254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29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135.124.12.75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255.255.255.255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192.168.1.254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30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0.0.0.0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0.0.0.0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192.168.2.254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0393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9BCE29-A9BE-449C-A30B-171417C99E22}"/>
              </a:ext>
            </a:extLst>
          </p:cNvPr>
          <p:cNvSpPr txBox="1"/>
          <p:nvPr/>
        </p:nvSpPr>
        <p:spPr>
          <a:xfrm>
            <a:off x="6096000" y="2488627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135.124.12.70</a:t>
            </a:r>
          </a:p>
          <a:p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5A37F-0D66-4FD5-9A9C-20FFC2122B35}"/>
              </a:ext>
            </a:extLst>
          </p:cNvPr>
          <p:cNvSpPr txBox="1"/>
          <p:nvPr/>
        </p:nvSpPr>
        <p:spPr>
          <a:xfrm>
            <a:off x="6096000" y="2864740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135.124.12.75</a:t>
            </a:r>
          </a:p>
          <a:p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6E3F2-6274-4615-965C-37AB47329061}"/>
              </a:ext>
            </a:extLst>
          </p:cNvPr>
          <p:cNvSpPr txBox="1"/>
          <p:nvPr/>
        </p:nvSpPr>
        <p:spPr>
          <a:xfrm>
            <a:off x="10374312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28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56463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E53C-624B-41A6-8889-1540A3F37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Rappel : Les </a:t>
            </a:r>
            <a:r>
              <a:rPr lang="en-US" dirty="0" err="1"/>
              <a:t>adresses</a:t>
            </a:r>
            <a:r>
              <a:rPr lang="en-US" dirty="0"/>
              <a:t> IP</a:t>
            </a:r>
            <a:endParaRPr lang="fr-FR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E4BD7C4-9485-4A94-8A0F-9575BB50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2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813" y="2397760"/>
            <a:ext cx="3734588" cy="1667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0E0A18-689B-40E2-B781-80EA288EF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562" y="2441170"/>
            <a:ext cx="2342700" cy="2105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D006D-7F02-4ED9-BC32-19483A68B7F6}"/>
              </a:ext>
            </a:extLst>
          </p:cNvPr>
          <p:cNvSpPr txBox="1"/>
          <p:nvPr/>
        </p:nvSpPr>
        <p:spPr>
          <a:xfrm>
            <a:off x="7515080" y="2855309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@1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0BB1B-19D6-4DBA-93FB-A44CF5A7E854}"/>
              </a:ext>
            </a:extLst>
          </p:cNvPr>
          <p:cNvSpPr txBox="1"/>
          <p:nvPr/>
        </p:nvSpPr>
        <p:spPr>
          <a:xfrm>
            <a:off x="8705857" y="2173839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@2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83DEF-1356-479B-A500-EC4934586125}"/>
              </a:ext>
            </a:extLst>
          </p:cNvPr>
          <p:cNvSpPr txBox="1"/>
          <p:nvPr/>
        </p:nvSpPr>
        <p:spPr>
          <a:xfrm>
            <a:off x="9890952" y="274470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@3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262E6-E001-40F8-BD06-D54F5095DBAE}"/>
              </a:ext>
            </a:extLst>
          </p:cNvPr>
          <p:cNvSpPr txBox="1"/>
          <p:nvPr/>
        </p:nvSpPr>
        <p:spPr>
          <a:xfrm>
            <a:off x="9935492" y="364759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@4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64C60-BD6A-4EAB-8157-9ED9FF416E65}"/>
              </a:ext>
            </a:extLst>
          </p:cNvPr>
          <p:cNvSpPr txBox="1"/>
          <p:nvPr/>
        </p:nvSpPr>
        <p:spPr>
          <a:xfrm>
            <a:off x="8705856" y="447054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@5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8F0A65-E1CE-42F3-A0F3-54AA19FEEE13}"/>
              </a:ext>
            </a:extLst>
          </p:cNvPr>
          <p:cNvSpPr txBox="1"/>
          <p:nvPr/>
        </p:nvSpPr>
        <p:spPr>
          <a:xfrm>
            <a:off x="7481322" y="3701031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@6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C0EE91-987C-43F6-BA6D-09AD22ECFD6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27314" y="4367679"/>
            <a:ext cx="1566329" cy="1234286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17BBD2F-3A5E-4FBA-8B7E-E10DD80CAB16}"/>
              </a:ext>
            </a:extLst>
          </p:cNvPr>
          <p:cNvCxnSpPr>
            <a:cxnSpLocks/>
          </p:cNvCxnSpPr>
          <p:nvPr/>
        </p:nvCxnSpPr>
        <p:spPr>
          <a:xfrm>
            <a:off x="4576281" y="3231513"/>
            <a:ext cx="668944" cy="1932385"/>
          </a:xfrm>
          <a:prstGeom prst="bentConnector3">
            <a:avLst>
              <a:gd name="adj1" fmla="val 15067"/>
            </a:avLst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1E31E34-65FA-43CD-BB8E-5BFF45A3501E}"/>
              </a:ext>
            </a:extLst>
          </p:cNvPr>
          <p:cNvCxnSpPr/>
          <p:nvPr/>
        </p:nvCxnSpPr>
        <p:spPr>
          <a:xfrm rot="10800000" flipV="1">
            <a:off x="6563360" y="3493962"/>
            <a:ext cx="2142496" cy="1669936"/>
          </a:xfrm>
          <a:prstGeom prst="bentConnector3">
            <a:avLst>
              <a:gd name="adj1" fmla="val 66597"/>
            </a:avLst>
          </a:prstGeom>
          <a:ln w="222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B88A86C-19BD-407F-BBD1-804D93B69E4C}"/>
              </a:ext>
            </a:extLst>
          </p:cNvPr>
          <p:cNvSpPr txBox="1"/>
          <p:nvPr/>
        </p:nvSpPr>
        <p:spPr>
          <a:xfrm>
            <a:off x="1422231" y="1851363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@2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D95C9-E64C-4B21-959F-DF38E8AF7F30}"/>
              </a:ext>
            </a:extLst>
          </p:cNvPr>
          <p:cNvSpPr txBox="1"/>
          <p:nvPr/>
        </p:nvSpPr>
        <p:spPr>
          <a:xfrm>
            <a:off x="2194239" y="1851363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@8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F752DA-B4AF-49E4-A6D5-5BC102D7F57E}"/>
              </a:ext>
            </a:extLst>
          </p:cNvPr>
          <p:cNvSpPr txBox="1"/>
          <p:nvPr/>
        </p:nvSpPr>
        <p:spPr>
          <a:xfrm>
            <a:off x="3620735" y="185447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@6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0E392-14D2-4981-918C-ED1C09237837}"/>
              </a:ext>
            </a:extLst>
          </p:cNvPr>
          <p:cNvSpPr txBox="1"/>
          <p:nvPr/>
        </p:nvSpPr>
        <p:spPr>
          <a:xfrm>
            <a:off x="2898427" y="188590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@14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3C7BF-A72E-4F43-B5CF-9F1C4FAAA623}"/>
              </a:ext>
            </a:extLst>
          </p:cNvPr>
          <p:cNvSpPr txBox="1"/>
          <p:nvPr/>
        </p:nvSpPr>
        <p:spPr>
          <a:xfrm>
            <a:off x="1045296" y="4288162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@15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CE6B0E-0E76-4AE4-B726-8EFDDB408F87}"/>
              </a:ext>
            </a:extLst>
          </p:cNvPr>
          <p:cNvSpPr txBox="1"/>
          <p:nvPr/>
        </p:nvSpPr>
        <p:spPr>
          <a:xfrm>
            <a:off x="1767937" y="4288162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@3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09AD2D-7DBE-4ECF-910C-BC2B8B410CC5}"/>
              </a:ext>
            </a:extLst>
          </p:cNvPr>
          <p:cNvSpPr txBox="1"/>
          <p:nvPr/>
        </p:nvSpPr>
        <p:spPr>
          <a:xfrm>
            <a:off x="2489194" y="4313965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@11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9351A3-233B-47B2-970A-3634EBCDA56F}"/>
              </a:ext>
            </a:extLst>
          </p:cNvPr>
          <p:cNvSpPr txBox="1"/>
          <p:nvPr/>
        </p:nvSpPr>
        <p:spPr>
          <a:xfrm>
            <a:off x="3240464" y="4313965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D623D6-EEDA-49C5-876C-CCCFD06EA7BF}"/>
              </a:ext>
            </a:extLst>
          </p:cNvPr>
          <p:cNvSpPr txBox="1"/>
          <p:nvPr/>
        </p:nvSpPr>
        <p:spPr>
          <a:xfrm>
            <a:off x="3991734" y="4313965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@9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F75B65-CA6B-4B00-89BD-E5825B3AD6AC}"/>
              </a:ext>
            </a:extLst>
          </p:cNvPr>
          <p:cNvSpPr txBox="1"/>
          <p:nvPr/>
        </p:nvSpPr>
        <p:spPr>
          <a:xfrm>
            <a:off x="7909767" y="2523346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@13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F2CA2-C7B0-4CEF-88C1-761A91834B16}"/>
              </a:ext>
            </a:extLst>
          </p:cNvPr>
          <p:cNvSpPr txBox="1"/>
          <p:nvPr/>
        </p:nvSpPr>
        <p:spPr>
          <a:xfrm>
            <a:off x="9063711" y="244117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@10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B748A4-9A65-4CB9-9657-421A1C115719}"/>
              </a:ext>
            </a:extLst>
          </p:cNvPr>
          <p:cNvSpPr txBox="1"/>
          <p:nvPr/>
        </p:nvSpPr>
        <p:spPr>
          <a:xfrm>
            <a:off x="9890951" y="308376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@4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E64CBA-796B-4DAA-998E-4A55B94D4EC0}"/>
              </a:ext>
            </a:extLst>
          </p:cNvPr>
          <p:cNvSpPr txBox="1"/>
          <p:nvPr/>
        </p:nvSpPr>
        <p:spPr>
          <a:xfrm>
            <a:off x="9477331" y="4162282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@7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AA85EC-B0FF-4636-BBB7-0A78BCD6773B}"/>
              </a:ext>
            </a:extLst>
          </p:cNvPr>
          <p:cNvSpPr txBox="1"/>
          <p:nvPr/>
        </p:nvSpPr>
        <p:spPr>
          <a:xfrm>
            <a:off x="8608858" y="4760582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@12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A88600-1406-4546-8322-8100DF1938C8}"/>
              </a:ext>
            </a:extLst>
          </p:cNvPr>
          <p:cNvSpPr txBox="1"/>
          <p:nvPr/>
        </p:nvSpPr>
        <p:spPr>
          <a:xfrm>
            <a:off x="7878615" y="420780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@5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21B2B4-5A2F-40C6-8551-1E239336AD0B}"/>
              </a:ext>
            </a:extLst>
          </p:cNvPr>
          <p:cNvSpPr txBox="1"/>
          <p:nvPr/>
        </p:nvSpPr>
        <p:spPr>
          <a:xfrm>
            <a:off x="1432560" y="212344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@1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7B7278-3A2D-49FE-8DC8-1F3FFDBB1683}"/>
              </a:ext>
            </a:extLst>
          </p:cNvPr>
          <p:cNvSpPr txBox="1"/>
          <p:nvPr/>
        </p:nvSpPr>
        <p:spPr>
          <a:xfrm>
            <a:off x="2176357" y="212344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@2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3E3EEC-28FD-435F-80C2-CDABD135DC60}"/>
              </a:ext>
            </a:extLst>
          </p:cNvPr>
          <p:cNvSpPr txBox="1"/>
          <p:nvPr/>
        </p:nvSpPr>
        <p:spPr>
          <a:xfrm>
            <a:off x="2911032" y="212344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@3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9B57EC-1804-41BD-B5FF-A858782824F0}"/>
              </a:ext>
            </a:extLst>
          </p:cNvPr>
          <p:cNvSpPr txBox="1"/>
          <p:nvPr/>
        </p:nvSpPr>
        <p:spPr>
          <a:xfrm>
            <a:off x="3654829" y="212344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@4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2E0A52-C8C6-4DC3-890F-092864574C2F}"/>
              </a:ext>
            </a:extLst>
          </p:cNvPr>
          <p:cNvSpPr txBox="1"/>
          <p:nvPr/>
        </p:nvSpPr>
        <p:spPr>
          <a:xfrm>
            <a:off x="1026505" y="399834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@5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249577-2BEF-4C6E-8BB4-02A308D6B7AC}"/>
              </a:ext>
            </a:extLst>
          </p:cNvPr>
          <p:cNvSpPr txBox="1"/>
          <p:nvPr/>
        </p:nvSpPr>
        <p:spPr>
          <a:xfrm>
            <a:off x="1762736" y="399834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@6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6F53AF-5F55-44BC-970B-26DEC07A1457}"/>
              </a:ext>
            </a:extLst>
          </p:cNvPr>
          <p:cNvSpPr txBox="1"/>
          <p:nvPr/>
        </p:nvSpPr>
        <p:spPr>
          <a:xfrm>
            <a:off x="2500610" y="399834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@7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696F78-CCF8-44CF-80AA-F77C1AD43675}"/>
              </a:ext>
            </a:extLst>
          </p:cNvPr>
          <p:cNvSpPr txBox="1"/>
          <p:nvPr/>
        </p:nvSpPr>
        <p:spPr>
          <a:xfrm>
            <a:off x="3253860" y="399834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@8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AC4DE1-5030-409F-BCAD-4A0DD02454FD}"/>
              </a:ext>
            </a:extLst>
          </p:cNvPr>
          <p:cNvSpPr txBox="1"/>
          <p:nvPr/>
        </p:nvSpPr>
        <p:spPr>
          <a:xfrm>
            <a:off x="3991734" y="399834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@9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F2FFB6-E763-4941-9B5F-233CEB85A3F6}"/>
              </a:ext>
            </a:extLst>
          </p:cNvPr>
          <p:cNvSpPr txBox="1"/>
          <p:nvPr/>
        </p:nvSpPr>
        <p:spPr>
          <a:xfrm>
            <a:off x="10572749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48669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3882-F375-40B5-8DDA-3D69A639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Exercice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3EA8D-8E87-44C3-A51D-00BDB08C0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Supposons</a:t>
            </a:r>
            <a:r>
              <a:rPr lang="en-US" dirty="0"/>
              <a:t> que la configuration des </a:t>
            </a:r>
            <a:r>
              <a:rPr lang="en-US" dirty="0" err="1"/>
              <a:t>adresses</a:t>
            </a:r>
            <a:r>
              <a:rPr lang="en-US" dirty="0"/>
              <a:t> IP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faite</a:t>
            </a:r>
            <a:r>
              <a:rPr lang="en-US" dirty="0"/>
              <a:t> pour les machines dans la figure ci-dessous.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Indiquez</a:t>
            </a:r>
            <a:r>
              <a:rPr lang="en-US" dirty="0"/>
              <a:t> les sous-</a:t>
            </a:r>
            <a:r>
              <a:rPr lang="en-US" dirty="0" err="1"/>
              <a:t>réseaux</a:t>
            </a:r>
            <a:r>
              <a:rPr lang="en-US" dirty="0"/>
              <a:t> </a:t>
            </a:r>
            <a:r>
              <a:rPr lang="en-US" dirty="0" err="1"/>
              <a:t>présents</a:t>
            </a:r>
            <a:r>
              <a:rPr lang="en-US" dirty="0"/>
              <a:t> sur </a:t>
            </a:r>
            <a:r>
              <a:rPr lang="en-US" dirty="0" err="1"/>
              <a:t>cette</a:t>
            </a:r>
            <a:r>
              <a:rPr lang="en-US" dirty="0"/>
              <a:t> figure</a:t>
            </a:r>
          </a:p>
          <a:p>
            <a:r>
              <a:rPr lang="en-US" dirty="0" err="1"/>
              <a:t>Faites</a:t>
            </a:r>
            <a:r>
              <a:rPr lang="en-US" dirty="0"/>
              <a:t> le </a:t>
            </a:r>
            <a:r>
              <a:rPr lang="en-US" dirty="0" err="1"/>
              <a:t>routage</a:t>
            </a:r>
            <a:r>
              <a:rPr lang="en-US" dirty="0"/>
              <a:t> </a:t>
            </a:r>
            <a:r>
              <a:rPr lang="en-US" dirty="0" err="1"/>
              <a:t>tel</a:t>
            </a:r>
            <a:r>
              <a:rPr lang="en-US" dirty="0"/>
              <a:t> que </a:t>
            </a:r>
            <a:r>
              <a:rPr lang="en-US" dirty="0" err="1"/>
              <a:t>toutes</a:t>
            </a:r>
            <a:r>
              <a:rPr lang="en-US" dirty="0"/>
              <a:t> les machines </a:t>
            </a:r>
            <a:r>
              <a:rPr lang="en-US" dirty="0" err="1"/>
              <a:t>aient</a:t>
            </a:r>
            <a:r>
              <a:rPr lang="en-US" dirty="0"/>
              <a:t> </a:t>
            </a:r>
            <a:r>
              <a:rPr lang="en-US" dirty="0" err="1"/>
              <a:t>accès</a:t>
            </a:r>
            <a:r>
              <a:rPr lang="en-US" dirty="0"/>
              <a:t> Internet.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98750-7ED1-4F47-8996-FC42413161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948267"/>
            <a:ext cx="4075542" cy="19666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2242E0-7BCF-4F49-82A0-903C98D3FD2D}"/>
              </a:ext>
            </a:extLst>
          </p:cNvPr>
          <p:cNvSpPr txBox="1"/>
          <p:nvPr/>
        </p:nvSpPr>
        <p:spPr>
          <a:xfrm>
            <a:off x="10374312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29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882978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A1E15-15D2-45B5-9A7F-F79DAC7A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</a:t>
            </a:r>
            <a:r>
              <a:rPr lang="en-US" dirty="0" err="1"/>
              <a:t>exercice</a:t>
            </a:r>
            <a:r>
              <a:rPr lang="en-US" dirty="0"/>
              <a:t> 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4FEBC-19C8-44F2-B730-01C185BE7E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" y="2976505"/>
            <a:ext cx="4075542" cy="19666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471DE00-375B-4491-9BA6-332E744EC252}"/>
              </a:ext>
            </a:extLst>
          </p:cNvPr>
          <p:cNvSpPr/>
          <p:nvPr/>
        </p:nvSpPr>
        <p:spPr>
          <a:xfrm>
            <a:off x="1183005" y="3658235"/>
            <a:ext cx="2129155" cy="1391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43E6BC-03F0-41CD-92E3-8160E8A26D39}"/>
              </a:ext>
            </a:extLst>
          </p:cNvPr>
          <p:cNvSpPr/>
          <p:nvPr/>
        </p:nvSpPr>
        <p:spPr>
          <a:xfrm>
            <a:off x="3235325" y="3658235"/>
            <a:ext cx="2129155" cy="1391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969566-9DBB-4207-963A-8EA626D18039}"/>
              </a:ext>
            </a:extLst>
          </p:cNvPr>
          <p:cNvSpPr/>
          <p:nvPr/>
        </p:nvSpPr>
        <p:spPr>
          <a:xfrm rot="20444796">
            <a:off x="2862165" y="3070135"/>
            <a:ext cx="746319" cy="10519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8C8A7C-B82A-4F84-A225-91C729A4ABE6}"/>
              </a:ext>
            </a:extLst>
          </p:cNvPr>
          <p:cNvSpPr/>
          <p:nvPr/>
        </p:nvSpPr>
        <p:spPr>
          <a:xfrm rot="5400000">
            <a:off x="2034550" y="2667047"/>
            <a:ext cx="301509" cy="1048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2BF146-5969-40C4-8A2E-A1194AB70C31}"/>
              </a:ext>
            </a:extLst>
          </p:cNvPr>
          <p:cNvCxnSpPr>
            <a:cxnSpLocks/>
          </p:cNvCxnSpPr>
          <p:nvPr/>
        </p:nvCxnSpPr>
        <p:spPr>
          <a:xfrm flipV="1">
            <a:off x="1847292" y="4135418"/>
            <a:ext cx="688581" cy="1230244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667A06-686E-4143-A175-AC4B67E8A562}"/>
              </a:ext>
            </a:extLst>
          </p:cNvPr>
          <p:cNvSpPr txBox="1"/>
          <p:nvPr/>
        </p:nvSpPr>
        <p:spPr>
          <a:xfrm>
            <a:off x="219391" y="5420321"/>
            <a:ext cx="669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 </a:t>
            </a:r>
            <a:r>
              <a:rPr lang="en-US" dirty="0" err="1"/>
              <a:t>défaut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C</a:t>
            </a:r>
            <a:r>
              <a:rPr lang="fr-FR" dirty="0"/>
              <a:t> (/24) : 3 premiers octets partie réseau</a:t>
            </a:r>
          </a:p>
          <a:p>
            <a:r>
              <a:rPr lang="fr-FR" dirty="0"/>
              <a:t>@ Réseau : 192.168.15.0/24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585059-A2DE-4019-BDAC-26A022262D9D}"/>
              </a:ext>
            </a:extLst>
          </p:cNvPr>
          <p:cNvCxnSpPr>
            <a:cxnSpLocks/>
          </p:cNvCxnSpPr>
          <p:nvPr/>
        </p:nvCxnSpPr>
        <p:spPr>
          <a:xfrm flipH="1">
            <a:off x="4157181" y="3930751"/>
            <a:ext cx="1472579" cy="409495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C31FDD1-79C4-4371-99C2-B1C45CF469BC}"/>
              </a:ext>
            </a:extLst>
          </p:cNvPr>
          <p:cNvSpPr txBox="1"/>
          <p:nvPr/>
        </p:nvSpPr>
        <p:spPr>
          <a:xfrm>
            <a:off x="5188372" y="3248918"/>
            <a:ext cx="656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 </a:t>
            </a:r>
            <a:r>
              <a:rPr lang="en-US" dirty="0" err="1"/>
              <a:t>défaut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B</a:t>
            </a:r>
            <a:r>
              <a:rPr lang="fr-FR" dirty="0"/>
              <a:t> (/16) : 2 premiers octets partie réseau</a:t>
            </a:r>
          </a:p>
          <a:p>
            <a:r>
              <a:rPr lang="fr-FR" dirty="0"/>
              <a:t>@ Réseau : 172.16.0.0/16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51FEE8-5037-4360-A8FF-C680470790A8}"/>
              </a:ext>
            </a:extLst>
          </p:cNvPr>
          <p:cNvCxnSpPr>
            <a:cxnSpLocks/>
          </p:cNvCxnSpPr>
          <p:nvPr/>
        </p:nvCxnSpPr>
        <p:spPr>
          <a:xfrm flipH="1">
            <a:off x="3326345" y="2920222"/>
            <a:ext cx="1342181" cy="697887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296ED60-4E15-4E99-A8CE-649F24F0323C}"/>
              </a:ext>
            </a:extLst>
          </p:cNvPr>
          <p:cNvSpPr txBox="1"/>
          <p:nvPr/>
        </p:nvSpPr>
        <p:spPr>
          <a:xfrm>
            <a:off x="4449925" y="2240370"/>
            <a:ext cx="656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 </a:t>
            </a:r>
            <a:r>
              <a:rPr lang="en-US" dirty="0" err="1"/>
              <a:t>défaut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A</a:t>
            </a:r>
            <a:r>
              <a:rPr lang="fr-FR" dirty="0"/>
              <a:t> (/8) : premier octet partie réseau</a:t>
            </a:r>
          </a:p>
          <a:p>
            <a:r>
              <a:rPr lang="fr-FR" dirty="0"/>
              <a:t>@ Réseau : 10.0.0.0/8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2944EB-C530-4DD5-8D58-CB1522E34DE7}"/>
              </a:ext>
            </a:extLst>
          </p:cNvPr>
          <p:cNvCxnSpPr>
            <a:cxnSpLocks/>
          </p:cNvCxnSpPr>
          <p:nvPr/>
        </p:nvCxnSpPr>
        <p:spPr>
          <a:xfrm>
            <a:off x="1723226" y="2220682"/>
            <a:ext cx="338433" cy="957538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9D875C8-D3FF-4543-9F97-1EDDE8CF98DD}"/>
              </a:ext>
            </a:extLst>
          </p:cNvPr>
          <p:cNvSpPr txBox="1"/>
          <p:nvPr/>
        </p:nvSpPr>
        <p:spPr>
          <a:xfrm>
            <a:off x="507845" y="1519692"/>
            <a:ext cx="656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 </a:t>
            </a:r>
            <a:r>
              <a:rPr lang="en-US" dirty="0" err="1"/>
              <a:t>défaut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A</a:t>
            </a:r>
            <a:r>
              <a:rPr lang="fr-FR" dirty="0"/>
              <a:t> (/8) : premier octet partie réseau</a:t>
            </a:r>
          </a:p>
          <a:p>
            <a:r>
              <a:rPr lang="fr-FR" dirty="0"/>
              <a:t>@ Réseau : 83.0.0.0/8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206508-2520-448B-920A-945B564D0039}"/>
              </a:ext>
            </a:extLst>
          </p:cNvPr>
          <p:cNvSpPr txBox="1"/>
          <p:nvPr/>
        </p:nvSpPr>
        <p:spPr>
          <a:xfrm>
            <a:off x="10374312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30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036869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2209-9D09-43F9-AB58-CD573640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</a:t>
            </a:r>
            <a:r>
              <a:rPr lang="en-US" dirty="0" err="1"/>
              <a:t>exercice</a:t>
            </a:r>
            <a:r>
              <a:rPr lang="en-US" dirty="0"/>
              <a:t> (continuation)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24E12-B931-4A52-8622-460C45383C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" y="2445683"/>
            <a:ext cx="4075542" cy="19666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54CB7B-0E0B-4A9B-BB27-B4A864722CFC}"/>
              </a:ext>
            </a:extLst>
          </p:cNvPr>
          <p:cNvSpPr txBox="1"/>
          <p:nvPr/>
        </p:nvSpPr>
        <p:spPr>
          <a:xfrm>
            <a:off x="4927600" y="2428240"/>
            <a:ext cx="6339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Machines PCA, PCB :</a:t>
            </a:r>
          </a:p>
          <a:p>
            <a:r>
              <a:rPr lang="en-US" dirty="0"/>
              <a:t>	</a:t>
            </a:r>
            <a:r>
              <a:rPr lang="en-US" dirty="0" err="1">
                <a:latin typeface="Consolas" panose="020B0609020204030204" pitchFamily="49" charset="0"/>
              </a:rPr>
              <a:t>ip</a:t>
            </a:r>
            <a:r>
              <a:rPr lang="en-US" dirty="0">
                <a:latin typeface="Consolas" panose="020B0609020204030204" pitchFamily="49" charset="0"/>
              </a:rPr>
              <a:t> route add default via 192.168.15.254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Machine Serveur :</a:t>
            </a:r>
          </a:p>
          <a:p>
            <a:r>
              <a:rPr lang="fr-FR" dirty="0"/>
              <a:t>	</a:t>
            </a:r>
            <a:r>
              <a:rPr lang="fr-FR" dirty="0" err="1">
                <a:latin typeface="Consolas" panose="020B0609020204030204" pitchFamily="49" charset="0"/>
              </a:rPr>
              <a:t>ip</a:t>
            </a:r>
            <a:r>
              <a:rPr lang="fr-FR" dirty="0">
                <a:latin typeface="Consolas" panose="020B0609020204030204" pitchFamily="49" charset="0"/>
              </a:rPr>
              <a:t> route </a:t>
            </a:r>
            <a:r>
              <a:rPr lang="fr-FR" dirty="0" err="1">
                <a:latin typeface="Consolas" panose="020B0609020204030204" pitchFamily="49" charset="0"/>
              </a:rPr>
              <a:t>add</a:t>
            </a:r>
            <a:r>
              <a:rPr lang="fr-FR" dirty="0">
                <a:latin typeface="Consolas" panose="020B0609020204030204" pitchFamily="49" charset="0"/>
              </a:rPr>
              <a:t> default via 172.16.3.254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Machine Routeur : </a:t>
            </a:r>
          </a:p>
          <a:p>
            <a:r>
              <a:rPr lang="fr-FR" dirty="0"/>
              <a:t>	</a:t>
            </a:r>
            <a:r>
              <a:rPr lang="fr-FR" dirty="0" err="1">
                <a:latin typeface="Consolas" panose="020B0609020204030204" pitchFamily="49" charset="0"/>
              </a:rPr>
              <a:t>ip</a:t>
            </a:r>
            <a:r>
              <a:rPr lang="fr-FR" dirty="0">
                <a:latin typeface="Consolas" panose="020B0609020204030204" pitchFamily="49" charset="0"/>
              </a:rPr>
              <a:t> route </a:t>
            </a:r>
            <a:r>
              <a:rPr lang="fr-FR" dirty="0" err="1">
                <a:latin typeface="Consolas" panose="020B0609020204030204" pitchFamily="49" charset="0"/>
              </a:rPr>
              <a:t>add</a:t>
            </a:r>
            <a:r>
              <a:rPr lang="fr-FR" dirty="0">
                <a:latin typeface="Consolas" panose="020B0609020204030204" pitchFamily="49" charset="0"/>
              </a:rPr>
              <a:t> default via 10.0.0.2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Machine R0 :</a:t>
            </a:r>
          </a:p>
          <a:p>
            <a:r>
              <a:rPr lang="fr-FR" dirty="0"/>
              <a:t>	</a:t>
            </a:r>
            <a:r>
              <a:rPr lang="fr-FR" dirty="0" err="1">
                <a:latin typeface="Consolas" panose="020B0609020204030204" pitchFamily="49" charset="0"/>
              </a:rPr>
              <a:t>ip</a:t>
            </a:r>
            <a:r>
              <a:rPr lang="fr-FR" dirty="0">
                <a:latin typeface="Consolas" panose="020B0609020204030204" pitchFamily="49" charset="0"/>
              </a:rPr>
              <a:t> route </a:t>
            </a:r>
            <a:r>
              <a:rPr lang="fr-FR" dirty="0" err="1">
                <a:latin typeface="Consolas" panose="020B0609020204030204" pitchFamily="49" charset="0"/>
              </a:rPr>
              <a:t>add</a:t>
            </a:r>
            <a:r>
              <a:rPr lang="fr-FR" dirty="0">
                <a:latin typeface="Consolas" panose="020B0609020204030204" pitchFamily="49" charset="0"/>
              </a:rPr>
              <a:t> 172.16.0.0/16 via 10.0.0.1</a:t>
            </a:r>
          </a:p>
          <a:p>
            <a:r>
              <a:rPr lang="fr-FR" dirty="0">
                <a:latin typeface="Consolas" panose="020B0609020204030204" pitchFamily="49" charset="0"/>
              </a:rPr>
              <a:t>	</a:t>
            </a:r>
            <a:r>
              <a:rPr lang="fr-FR" dirty="0" err="1">
                <a:latin typeface="Consolas" panose="020B0609020204030204" pitchFamily="49" charset="0"/>
              </a:rPr>
              <a:t>ip</a:t>
            </a:r>
            <a:r>
              <a:rPr lang="fr-FR" dirty="0">
                <a:latin typeface="Consolas" panose="020B0609020204030204" pitchFamily="49" charset="0"/>
              </a:rPr>
              <a:t> route </a:t>
            </a:r>
            <a:r>
              <a:rPr lang="fr-FR" dirty="0" err="1">
                <a:latin typeface="Consolas" panose="020B0609020204030204" pitchFamily="49" charset="0"/>
              </a:rPr>
              <a:t>add</a:t>
            </a:r>
            <a:r>
              <a:rPr lang="fr-FR" dirty="0">
                <a:latin typeface="Consolas" panose="020B0609020204030204" pitchFamily="49" charset="0"/>
              </a:rPr>
              <a:t> 192.168.15.0/24 via 10.0.0.1</a:t>
            </a:r>
          </a:p>
          <a:p>
            <a:endParaRPr lang="fr-FR" dirty="0">
              <a:latin typeface="Consolas" panose="020B0609020204030204" pitchFamily="49" charset="0"/>
            </a:endParaRPr>
          </a:p>
          <a:p>
            <a:r>
              <a:rPr lang="fr-FR" dirty="0">
                <a:latin typeface="+mj-lt"/>
              </a:rPr>
              <a:t>	+ une route par défaut vers "Internet"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8D68E-F1F8-4AF6-869C-8E0CB682B305}"/>
              </a:ext>
            </a:extLst>
          </p:cNvPr>
          <p:cNvSpPr txBox="1"/>
          <p:nvPr/>
        </p:nvSpPr>
        <p:spPr>
          <a:xfrm>
            <a:off x="10432368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31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837614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BCAC5-3C24-49DE-98C2-6C61AF83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861733"/>
            <a:ext cx="8984724" cy="1915647"/>
          </a:xfrm>
        </p:spPr>
        <p:txBody>
          <a:bodyPr/>
          <a:lstStyle/>
          <a:p>
            <a:r>
              <a:rPr lang="en-US" dirty="0"/>
              <a:t>Le forwarding avec iptables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3E702-CD02-4237-A6DF-1144F0111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629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B24F-4E12-4177-A0DB-D715F52D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iptables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B9D9-07A5-4E0F-B554-5E2E1A3F5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Outil</a:t>
            </a:r>
            <a:r>
              <a:rPr lang="en-US" dirty="0"/>
              <a:t> </a:t>
            </a:r>
            <a:r>
              <a:rPr lang="en-US" dirty="0" err="1"/>
              <a:t>essentiel</a:t>
            </a:r>
            <a:r>
              <a:rPr lang="en-US" dirty="0"/>
              <a:t> du noyau Linux, qui </a:t>
            </a:r>
            <a:r>
              <a:rPr lang="en-US" dirty="0" err="1"/>
              <a:t>permet</a:t>
            </a:r>
            <a:r>
              <a:rPr lang="en-US" dirty="0"/>
              <a:t> le </a:t>
            </a:r>
            <a:r>
              <a:rPr lang="en-US" dirty="0" err="1"/>
              <a:t>filtrage</a:t>
            </a:r>
            <a:r>
              <a:rPr lang="en-US" dirty="0"/>
              <a:t> de </a:t>
            </a:r>
            <a:r>
              <a:rPr lang="en-US" dirty="0" err="1"/>
              <a:t>paquets</a:t>
            </a:r>
            <a:endParaRPr lang="en-US" dirty="0"/>
          </a:p>
          <a:p>
            <a:pPr lvl="1"/>
            <a:r>
              <a:rPr lang="en-US" dirty="0"/>
              <a:t>Une interface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 de </a:t>
            </a:r>
            <a:r>
              <a:rPr lang="en-US" dirty="0" err="1"/>
              <a:t>commande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</a:t>
            </a:r>
            <a:r>
              <a:rPr lang="en-US" dirty="0" err="1"/>
              <a:t>netfilter</a:t>
            </a:r>
            <a:endParaRPr lang="en-US" dirty="0"/>
          </a:p>
          <a:p>
            <a:endParaRPr lang="fr-FR" dirty="0"/>
          </a:p>
          <a:p>
            <a:r>
              <a:rPr lang="fr-FR" dirty="0"/>
              <a:t>Le filtrage comprend 3 éléments architecturaux : </a:t>
            </a:r>
          </a:p>
          <a:p>
            <a:pPr lvl="1"/>
            <a:r>
              <a:rPr lang="fr-FR" dirty="0"/>
              <a:t>Des Tables : </a:t>
            </a:r>
            <a:r>
              <a:rPr lang="fr-FR" dirty="0" err="1"/>
              <a:t>filter</a:t>
            </a:r>
            <a:r>
              <a:rPr lang="fr-FR" dirty="0"/>
              <a:t>, mangle, </a:t>
            </a:r>
            <a:r>
              <a:rPr lang="fr-FR" dirty="0" err="1"/>
              <a:t>nat</a:t>
            </a:r>
            <a:r>
              <a:rPr lang="fr-FR" dirty="0"/>
              <a:t>, </a:t>
            </a:r>
            <a:r>
              <a:rPr lang="fr-FR" dirty="0" err="1"/>
              <a:t>raw</a:t>
            </a:r>
            <a:endParaRPr lang="fr-FR" dirty="0"/>
          </a:p>
          <a:p>
            <a:pPr lvl="1"/>
            <a:r>
              <a:rPr lang="fr-FR" dirty="0"/>
              <a:t>Des Chaines : PREROUTING, INPUT, OUTPUT, FORWARD, POSTROUTING</a:t>
            </a:r>
          </a:p>
          <a:p>
            <a:pPr lvl="1"/>
            <a:r>
              <a:rPr lang="fr-FR" dirty="0"/>
              <a:t>Des Cibles : </a:t>
            </a:r>
            <a:r>
              <a:rPr lang="fr-FR" dirty="0" err="1"/>
              <a:t>terminating</a:t>
            </a:r>
            <a:r>
              <a:rPr lang="fr-FR" dirty="0"/>
              <a:t> : ACCEPT, DROP, REJECT ; non-</a:t>
            </a:r>
            <a:r>
              <a:rPr lang="fr-FR" dirty="0" err="1"/>
              <a:t>terminating</a:t>
            </a:r>
            <a:endParaRPr lang="fr-FR" dirty="0"/>
          </a:p>
          <a:p>
            <a:endParaRPr lang="fr-FR" dirty="0"/>
          </a:p>
          <a:p>
            <a:r>
              <a:rPr lang="fr-FR" dirty="0"/>
              <a:t>Par défaut en </a:t>
            </a:r>
            <a:r>
              <a:rPr lang="fr-FR" dirty="0" err="1"/>
              <a:t>iptables</a:t>
            </a:r>
            <a:r>
              <a:rPr lang="fr-FR" dirty="0"/>
              <a:t> on travaille avec le tableau </a:t>
            </a:r>
            <a:r>
              <a:rPr lang="fr-FR" dirty="0" err="1"/>
              <a:t>filter</a:t>
            </a:r>
            <a:endParaRPr lang="fr-FR" dirty="0"/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5B751-90A6-45B0-8D34-2CBBE03BB73C}"/>
              </a:ext>
            </a:extLst>
          </p:cNvPr>
          <p:cNvSpPr txBox="1"/>
          <p:nvPr/>
        </p:nvSpPr>
        <p:spPr>
          <a:xfrm>
            <a:off x="10490424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32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578230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A9B8-EB9E-4A96-AE9F-7A574737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tables et les </a:t>
            </a:r>
            <a:r>
              <a:rPr lang="en-US" dirty="0" err="1"/>
              <a:t>chaines</a:t>
            </a:r>
            <a:r>
              <a:rPr lang="en-US" dirty="0"/>
              <a:t> iptables</a:t>
            </a:r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83DAF2-5356-4C49-8A1C-A91AB65BD4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2206288"/>
            <a:ext cx="8947150" cy="388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6483E8-39AE-486A-A5FD-FACA6D1DBDBC}"/>
              </a:ext>
            </a:extLst>
          </p:cNvPr>
          <p:cNvSpPr txBox="1"/>
          <p:nvPr/>
        </p:nvSpPr>
        <p:spPr>
          <a:xfrm>
            <a:off x="10475910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33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026100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3B05-524E-44B4-BCAD-330C5162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table filter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B6086-D6B5-4EE3-BDB6-F1399689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Une machine :</a:t>
            </a:r>
          </a:p>
          <a:p>
            <a:pPr lvl="1"/>
            <a:r>
              <a:rPr lang="en-US" dirty="0" err="1"/>
              <a:t>Veut</a:t>
            </a:r>
            <a:r>
              <a:rPr lang="en-US" dirty="0"/>
              <a:t> </a:t>
            </a:r>
            <a:r>
              <a:rPr lang="en-US" dirty="0" err="1"/>
              <a:t>envoyer</a:t>
            </a:r>
            <a:r>
              <a:rPr lang="en-US" dirty="0"/>
              <a:t> un </a:t>
            </a:r>
            <a:r>
              <a:rPr lang="en-US" dirty="0" err="1"/>
              <a:t>paquet</a:t>
            </a:r>
            <a:r>
              <a:rPr lang="en-US" dirty="0"/>
              <a:t> : </a:t>
            </a:r>
            <a:r>
              <a:rPr lang="en-US" dirty="0" err="1"/>
              <a:t>chaine</a:t>
            </a:r>
            <a:r>
              <a:rPr lang="en-US" dirty="0"/>
              <a:t> OUTPUT</a:t>
            </a:r>
          </a:p>
          <a:p>
            <a:pPr lvl="1"/>
            <a:r>
              <a:rPr lang="en-US" dirty="0" err="1"/>
              <a:t>Reçoit</a:t>
            </a:r>
            <a:r>
              <a:rPr lang="en-US" dirty="0"/>
              <a:t> un </a:t>
            </a:r>
            <a:r>
              <a:rPr lang="en-US" dirty="0" err="1"/>
              <a:t>paquet</a:t>
            </a:r>
            <a:r>
              <a:rPr lang="en-US" dirty="0"/>
              <a:t> à </a:t>
            </a:r>
            <a:r>
              <a:rPr lang="en-US" dirty="0" err="1"/>
              <a:t>sa</a:t>
            </a:r>
            <a:r>
              <a:rPr lang="en-US" dirty="0"/>
              <a:t> destination : </a:t>
            </a:r>
            <a:r>
              <a:rPr lang="en-US" dirty="0" err="1"/>
              <a:t>chaine</a:t>
            </a:r>
            <a:r>
              <a:rPr lang="en-US" dirty="0"/>
              <a:t> INPUT</a:t>
            </a:r>
          </a:p>
          <a:p>
            <a:pPr lvl="1"/>
            <a:r>
              <a:rPr lang="en-US" dirty="0" err="1"/>
              <a:t>Reçoit</a:t>
            </a:r>
            <a:r>
              <a:rPr lang="en-US" dirty="0"/>
              <a:t> un </a:t>
            </a:r>
            <a:r>
              <a:rPr lang="en-US" dirty="0" err="1"/>
              <a:t>paquet</a:t>
            </a:r>
            <a:r>
              <a:rPr lang="en-US" dirty="0"/>
              <a:t> pour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machine (</a:t>
            </a:r>
            <a:r>
              <a:rPr lang="en-US" dirty="0" err="1"/>
              <a:t>passerelle</a:t>
            </a:r>
            <a:r>
              <a:rPr lang="en-US" dirty="0"/>
              <a:t>) : </a:t>
            </a:r>
            <a:r>
              <a:rPr lang="en-US" dirty="0" err="1"/>
              <a:t>chaine</a:t>
            </a:r>
            <a:r>
              <a:rPr lang="en-US" dirty="0"/>
              <a:t> FORWARD</a:t>
            </a:r>
          </a:p>
          <a:p>
            <a:endParaRPr lang="en-US" dirty="0"/>
          </a:p>
          <a:p>
            <a:r>
              <a:rPr lang="fr-FR" dirty="0"/>
              <a:t>Le filtrage  :</a:t>
            </a:r>
          </a:p>
          <a:p>
            <a:pPr lvl="1"/>
            <a:r>
              <a:rPr lang="fr-FR" dirty="0"/>
              <a:t>Chaque règle sous chaque chaine indique une action qui doit être faite à chaque fois que la machine rencontre un des paquets spécifiés</a:t>
            </a:r>
          </a:p>
          <a:p>
            <a:pPr lvl="2"/>
            <a:r>
              <a:rPr lang="fr-FR" dirty="0"/>
              <a:t>Par ex. : Si tu reçois un paquet provenant de la machine 23.52.8.2, tu le jettes </a:t>
            </a:r>
          </a:p>
          <a:p>
            <a:pPr lvl="1"/>
            <a:r>
              <a:rPr lang="fr-FR" dirty="0"/>
              <a:t> Il y a également des règles par défaut</a:t>
            </a:r>
          </a:p>
          <a:p>
            <a:pPr lvl="1"/>
            <a:r>
              <a:rPr lang="fr-FR" dirty="0"/>
              <a:t>L'ordre des règles est essentiel : chaque chaine parcourue de haut en bas !</a:t>
            </a:r>
          </a:p>
          <a:p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0300E7-D135-465C-9A00-8DD7392C68B3}"/>
              </a:ext>
            </a:extLst>
          </p:cNvPr>
          <p:cNvSpPr txBox="1"/>
          <p:nvPr/>
        </p:nvSpPr>
        <p:spPr>
          <a:xfrm>
            <a:off x="10475910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34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4017039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65FD-8B61-49AB-BB6A-A56AC869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Syntaxe</a:t>
            </a:r>
            <a:r>
              <a:rPr lang="en-US" dirty="0"/>
              <a:t> iptables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2755-B6FE-4249-BA98-A3E4775E0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01717" cy="4195481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Commande</a:t>
            </a:r>
            <a:r>
              <a:rPr lang="en-US" dirty="0"/>
              <a:t> </a:t>
            </a:r>
            <a:r>
              <a:rPr lang="en-US" dirty="0" err="1"/>
              <a:t>générique</a:t>
            </a:r>
            <a:r>
              <a:rPr lang="en-US" dirty="0"/>
              <a:t> :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sudo</a:t>
            </a:r>
            <a:r>
              <a:rPr lang="en-US" dirty="0">
                <a:latin typeface="Consolas" panose="020B0609020204030204" pitchFamily="49" charset="0"/>
              </a:rPr>
              <a:t> iptables -t &lt;table&gt; -&lt;A, I, D&gt; &lt;</a:t>
            </a:r>
            <a:r>
              <a:rPr lang="en-US" dirty="0" err="1">
                <a:latin typeface="Consolas" panose="020B0609020204030204" pitchFamily="49" charset="0"/>
              </a:rPr>
              <a:t>chaine</a:t>
            </a:r>
            <a:r>
              <a:rPr lang="en-US" dirty="0">
                <a:latin typeface="Consolas" panose="020B0609020204030204" pitchFamily="49" charset="0"/>
              </a:rPr>
              <a:t>&gt; &lt;options&gt; -j &lt;</a:t>
            </a:r>
            <a:r>
              <a:rPr lang="en-US" dirty="0" err="1">
                <a:latin typeface="Consolas" panose="020B0609020204030204" pitchFamily="49" charset="0"/>
              </a:rPr>
              <a:t>cible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r>
              <a:rPr lang="en-US" dirty="0"/>
              <a:t>Options : 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-A, -I, -D</a:t>
            </a:r>
            <a:r>
              <a:rPr lang="en-US" dirty="0"/>
              <a:t> : append (</a:t>
            </a:r>
            <a:r>
              <a:rPr lang="en-US" dirty="0" err="1"/>
              <a:t>rajouter</a:t>
            </a:r>
            <a:r>
              <a:rPr lang="en-US" dirty="0"/>
              <a:t> à la fin), insert (</a:t>
            </a:r>
            <a:r>
              <a:rPr lang="en-US" dirty="0" err="1"/>
              <a:t>rajouter</a:t>
            </a:r>
            <a:r>
              <a:rPr lang="en-US" dirty="0"/>
              <a:t> au début), delete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règle</a:t>
            </a:r>
            <a:r>
              <a:rPr lang="en-US" dirty="0"/>
              <a:t> à la </a:t>
            </a:r>
            <a:r>
              <a:rPr lang="en-US" dirty="0" err="1"/>
              <a:t>chaine</a:t>
            </a:r>
            <a:r>
              <a:rPr lang="en-US" dirty="0"/>
              <a:t> </a:t>
            </a:r>
            <a:r>
              <a:rPr lang="en-US" dirty="0" err="1"/>
              <a:t>donnée</a:t>
            </a:r>
            <a:endParaRPr lang="en-US" dirty="0"/>
          </a:p>
          <a:p>
            <a:pPr lvl="1"/>
            <a:r>
              <a:rPr lang="fr-FR" dirty="0"/>
              <a:t>-s, -d : source (paquet envoyé par), destination (paquet à dst. de)</a:t>
            </a:r>
          </a:p>
          <a:p>
            <a:pPr lvl="1"/>
            <a:r>
              <a:rPr lang="fr-FR" dirty="0">
                <a:latin typeface="Consolas" panose="020B0609020204030204" pitchFamily="49" charset="0"/>
              </a:rPr>
              <a:t>-i, -o &lt;interface&gt;</a:t>
            </a:r>
            <a:r>
              <a:rPr lang="fr-FR" dirty="0"/>
              <a:t>: input (interface d'entrée), output (interface de sortie du paquet)</a:t>
            </a:r>
          </a:p>
          <a:p>
            <a:pPr lvl="1"/>
            <a:r>
              <a:rPr lang="fr-FR" dirty="0">
                <a:latin typeface="Consolas" panose="020B0609020204030204" pitchFamily="49" charset="0"/>
              </a:rPr>
              <a:t>-p &lt;protocole&gt;</a:t>
            </a:r>
            <a:r>
              <a:rPr lang="fr-FR" dirty="0"/>
              <a:t>: </a:t>
            </a:r>
            <a:r>
              <a:rPr lang="fr-FR" dirty="0" err="1"/>
              <a:t>protocol</a:t>
            </a:r>
            <a:r>
              <a:rPr lang="fr-FR" dirty="0"/>
              <a:t>, avec options : --sport &lt;port&gt; ou  -- </a:t>
            </a:r>
            <a:r>
              <a:rPr lang="fr-FR" dirty="0" err="1"/>
              <a:t>dport</a:t>
            </a:r>
            <a:r>
              <a:rPr lang="fr-FR" dirty="0"/>
              <a:t> &lt;port&gt;</a:t>
            </a:r>
          </a:p>
          <a:p>
            <a:pPr lvl="1"/>
            <a:r>
              <a:rPr lang="fr-FR" dirty="0"/>
              <a:t>-j &lt;cible&gt; : indique quoi faire avec les paquets : </a:t>
            </a:r>
            <a:r>
              <a:rPr lang="fr-FR" dirty="0">
                <a:latin typeface="Consolas" panose="020B0609020204030204" pitchFamily="49" charset="0"/>
              </a:rPr>
              <a:t>ACCEPT, REJECT, DROP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-F : vide le tableau indiqué (</a:t>
            </a:r>
            <a:r>
              <a:rPr lang="fr-FR" dirty="0" err="1"/>
              <a:t>filter</a:t>
            </a:r>
            <a:r>
              <a:rPr lang="fr-FR" dirty="0"/>
              <a:t> par défaut) : </a:t>
            </a:r>
            <a:r>
              <a:rPr lang="fr-FR" dirty="0" err="1">
                <a:latin typeface="Consolas" panose="020B0609020204030204" pitchFamily="49" charset="0"/>
              </a:rPr>
              <a:t>iptables</a:t>
            </a:r>
            <a:r>
              <a:rPr lang="fr-FR" dirty="0">
                <a:latin typeface="Consolas" panose="020B0609020204030204" pitchFamily="49" charset="0"/>
              </a:rPr>
              <a:t> -t &lt;tableau&gt; -F </a:t>
            </a:r>
          </a:p>
          <a:p>
            <a:pPr lvl="1"/>
            <a:r>
              <a:rPr lang="fr-FR" dirty="0"/>
              <a:t>-P : changer la politique par défaut </a:t>
            </a:r>
            <a:r>
              <a:rPr lang="fr-FR" dirty="0">
                <a:latin typeface="Consolas" panose="020B0609020204030204" pitchFamily="49" charset="0"/>
              </a:rPr>
              <a:t>: </a:t>
            </a:r>
            <a:r>
              <a:rPr lang="fr-FR" dirty="0" err="1">
                <a:latin typeface="Consolas" panose="020B0609020204030204" pitchFamily="49" charset="0"/>
              </a:rPr>
              <a:t>iptables</a:t>
            </a:r>
            <a:r>
              <a:rPr lang="fr-FR" dirty="0">
                <a:latin typeface="Consolas" panose="020B0609020204030204" pitchFamily="49" charset="0"/>
              </a:rPr>
              <a:t> -t &lt;tableau&gt; -P &lt;chaine&gt; &lt;cible&gt;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F0CB1-4072-4B29-B241-2CA511E3EBFF}"/>
              </a:ext>
            </a:extLst>
          </p:cNvPr>
          <p:cNvSpPr txBox="1"/>
          <p:nvPr/>
        </p:nvSpPr>
        <p:spPr>
          <a:xfrm>
            <a:off x="10475910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35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699415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1B0-C078-4059-BED2-9E6F382E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Utiliser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commandes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DA4DE-B9A8-4C55-8486-C3307133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61374" cy="419548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Chaine</a:t>
            </a:r>
            <a:r>
              <a:rPr lang="en-US" dirty="0"/>
              <a:t> INPUT de la table filter :</a:t>
            </a:r>
          </a:p>
          <a:p>
            <a:pPr lvl="1"/>
            <a:r>
              <a:rPr lang="en-US" dirty="0" err="1"/>
              <a:t>Vider</a:t>
            </a:r>
            <a:r>
              <a:rPr lang="en-US" dirty="0"/>
              <a:t> la table 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</a:rPr>
              <a:t>iptables -t filter -F  </a:t>
            </a:r>
          </a:p>
          <a:p>
            <a:pPr lvl="1"/>
            <a:r>
              <a:rPr lang="en-US" dirty="0"/>
              <a:t>Politique par </a:t>
            </a:r>
            <a:r>
              <a:rPr lang="en-US" dirty="0" err="1"/>
              <a:t>défaut</a:t>
            </a:r>
            <a:r>
              <a:rPr lang="en-US" dirty="0"/>
              <a:t> : drop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</a:rPr>
              <a:t>iptables -t filter -P INPUT DROP</a:t>
            </a:r>
          </a:p>
          <a:p>
            <a:pPr lvl="1"/>
            <a:r>
              <a:rPr lang="en-US" dirty="0" err="1"/>
              <a:t>Règle</a:t>
            </a:r>
            <a:r>
              <a:rPr lang="en-US" dirty="0"/>
              <a:t> 1 : </a:t>
            </a:r>
            <a:r>
              <a:rPr lang="en-US" dirty="0" err="1"/>
              <a:t>accepte</a:t>
            </a:r>
            <a:r>
              <a:rPr lang="en-US" dirty="0"/>
              <a:t> tout </a:t>
            </a:r>
            <a:r>
              <a:rPr lang="en-US" dirty="0" err="1"/>
              <a:t>paquet</a:t>
            </a:r>
            <a:r>
              <a:rPr lang="en-US" dirty="0"/>
              <a:t> TCP </a:t>
            </a:r>
            <a:r>
              <a:rPr lang="en-US" dirty="0" err="1"/>
              <a:t>spt</a:t>
            </a:r>
            <a:r>
              <a:rPr lang="en-US" dirty="0"/>
              <a:t> 80 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</a:rPr>
              <a:t>iptables -I INPUT -p </a:t>
            </a:r>
            <a:r>
              <a:rPr lang="en-US" dirty="0" err="1">
                <a:latin typeface="Consolas" panose="020B0609020204030204" pitchFamily="49" charset="0"/>
              </a:rPr>
              <a:t>tcp</a:t>
            </a:r>
            <a:r>
              <a:rPr lang="en-US" dirty="0">
                <a:latin typeface="Consolas" panose="020B0609020204030204" pitchFamily="49" charset="0"/>
              </a:rPr>
              <a:t> --sport 80 -j ACCEPT</a:t>
            </a:r>
          </a:p>
          <a:p>
            <a:pPr lvl="1"/>
            <a:r>
              <a:rPr lang="en-US" dirty="0" err="1"/>
              <a:t>Règle</a:t>
            </a:r>
            <a:r>
              <a:rPr lang="en-US" dirty="0"/>
              <a:t> 2 : </a:t>
            </a:r>
            <a:r>
              <a:rPr lang="en-US" dirty="0" err="1"/>
              <a:t>accepte</a:t>
            </a:r>
            <a:r>
              <a:rPr lang="en-US" dirty="0"/>
              <a:t> tout </a:t>
            </a:r>
            <a:r>
              <a:rPr lang="en-US" dirty="0" err="1"/>
              <a:t>paquet</a:t>
            </a:r>
            <a:r>
              <a:rPr lang="en-US" dirty="0"/>
              <a:t> TCP </a:t>
            </a:r>
            <a:r>
              <a:rPr lang="en-US" dirty="0" err="1"/>
              <a:t>spt</a:t>
            </a:r>
            <a:r>
              <a:rPr lang="en-US" dirty="0"/>
              <a:t> 22 de la part de 192.168.1.0/24 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</a:rPr>
              <a:t>iptables -I INPUT -p </a:t>
            </a:r>
            <a:r>
              <a:rPr lang="en-US" dirty="0" err="1">
                <a:latin typeface="Consolas" panose="020B0609020204030204" pitchFamily="49" charset="0"/>
              </a:rPr>
              <a:t>tcp</a:t>
            </a:r>
            <a:r>
              <a:rPr lang="en-US" dirty="0">
                <a:latin typeface="Consolas" panose="020B0609020204030204" pitchFamily="49" charset="0"/>
              </a:rPr>
              <a:t> -s 192.168.1.0/24 -- sport 22 -j ACCEPT</a:t>
            </a:r>
          </a:p>
          <a:p>
            <a:pPr lvl="1"/>
            <a:r>
              <a:rPr lang="en-US" dirty="0" err="1"/>
              <a:t>Règle</a:t>
            </a:r>
            <a:r>
              <a:rPr lang="en-US" dirty="0"/>
              <a:t> 3 : </a:t>
            </a:r>
            <a:r>
              <a:rPr lang="en-US" dirty="0" err="1"/>
              <a:t>accepte</a:t>
            </a:r>
            <a:r>
              <a:rPr lang="en-US" dirty="0"/>
              <a:t> tout </a:t>
            </a:r>
            <a:r>
              <a:rPr lang="en-US" dirty="0" err="1"/>
              <a:t>paquet</a:t>
            </a:r>
            <a:r>
              <a:rPr lang="en-US" dirty="0"/>
              <a:t> ICMP de la part de 192.168.1.0/24 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</a:rPr>
              <a:t>iptables -I INPUT -p </a:t>
            </a:r>
            <a:r>
              <a:rPr lang="en-US" dirty="0" err="1">
                <a:latin typeface="Consolas" panose="020B0609020204030204" pitchFamily="49" charset="0"/>
              </a:rPr>
              <a:t>icmp</a:t>
            </a:r>
            <a:r>
              <a:rPr lang="en-US" dirty="0">
                <a:latin typeface="Consolas" panose="020B0609020204030204" pitchFamily="49" charset="0"/>
              </a:rPr>
              <a:t> -s 192.168.1.0/24 -j ACCEPT</a:t>
            </a:r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pic>
        <p:nvPicPr>
          <p:cNvPr id="4" name="Image1">
            <a:extLst>
              <a:ext uri="{FF2B5EF4-FFF2-40B4-BE49-F238E27FC236}">
                <a16:creationId xmlns:a16="http://schemas.microsoft.com/office/drawing/2014/main" id="{B4FF52EF-B16C-4C41-86A4-EF143881B4E3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916739" y="1853248"/>
            <a:ext cx="4629150" cy="2437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B172DF-EDA6-405F-9EC7-D151964F2647}"/>
              </a:ext>
            </a:extLst>
          </p:cNvPr>
          <p:cNvSpPr txBox="1"/>
          <p:nvPr/>
        </p:nvSpPr>
        <p:spPr>
          <a:xfrm>
            <a:off x="10475910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36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023882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48DC-93EF-4A85-81C7-C51B4350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Exercice</a:t>
            </a:r>
            <a:r>
              <a:rPr lang="en-US" dirty="0"/>
              <a:t> : 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9D120-0ED7-47B5-862D-D5CA10545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6284459" cy="419548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Ecrivez</a:t>
            </a:r>
            <a:r>
              <a:rPr lang="en-US" dirty="0"/>
              <a:t> </a:t>
            </a:r>
            <a:r>
              <a:rPr lang="en-US" dirty="0" err="1"/>
              <a:t>l'iptables</a:t>
            </a:r>
            <a:r>
              <a:rPr lang="en-US" dirty="0"/>
              <a:t> de la machine </a:t>
            </a:r>
            <a:r>
              <a:rPr lang="en-US" dirty="0" err="1"/>
              <a:t>Routeur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Elle ne </a:t>
            </a:r>
            <a:r>
              <a:rPr lang="en-US" dirty="0" err="1"/>
              <a:t>veut</a:t>
            </a:r>
            <a:r>
              <a:rPr lang="en-US" dirty="0"/>
              <a:t> pas </a:t>
            </a:r>
            <a:r>
              <a:rPr lang="en-US" dirty="0" err="1"/>
              <a:t>recevoir</a:t>
            </a:r>
            <a:r>
              <a:rPr lang="en-US" dirty="0"/>
              <a:t> des messages, SAUF :</a:t>
            </a:r>
          </a:p>
          <a:p>
            <a:pPr lvl="2"/>
            <a:r>
              <a:rPr lang="en-US" dirty="0"/>
              <a:t>des messages ICMP de la part des deux sous-reseaux </a:t>
            </a:r>
            <a:r>
              <a:rPr lang="en-US" dirty="0" err="1"/>
              <a:t>en</a:t>
            </a:r>
            <a:r>
              <a:rPr lang="en-US" dirty="0"/>
              <a:t> bas et de la part de R0 </a:t>
            </a:r>
          </a:p>
          <a:p>
            <a:pPr lvl="1"/>
            <a:r>
              <a:rPr lang="en-US" dirty="0"/>
              <a:t>Elle </a:t>
            </a:r>
            <a:r>
              <a:rPr lang="en-US" dirty="0" err="1"/>
              <a:t>accepte</a:t>
            </a:r>
            <a:r>
              <a:rPr lang="en-US" dirty="0"/>
              <a:t> de faire </a:t>
            </a:r>
            <a:r>
              <a:rPr lang="en-US" dirty="0" err="1"/>
              <a:t>suivre</a:t>
            </a:r>
            <a:r>
              <a:rPr lang="en-US" dirty="0"/>
              <a:t> les messages des messages, SAUF :</a:t>
            </a:r>
          </a:p>
          <a:p>
            <a:pPr lvl="2"/>
            <a:r>
              <a:rPr lang="en-US" dirty="0"/>
              <a:t>Tout message </a:t>
            </a:r>
            <a:r>
              <a:rPr lang="en-US" dirty="0" err="1"/>
              <a:t>partant</a:t>
            </a:r>
            <a:r>
              <a:rPr lang="en-US" dirty="0"/>
              <a:t> de la machine </a:t>
            </a:r>
            <a:r>
              <a:rPr lang="en-US" dirty="0" err="1"/>
              <a:t>Serveur</a:t>
            </a:r>
            <a:r>
              <a:rPr lang="en-US" dirty="0"/>
              <a:t> sur un </a:t>
            </a:r>
            <a:r>
              <a:rPr lang="en-US" dirty="0" err="1"/>
              <a:t>autre</a:t>
            </a:r>
            <a:r>
              <a:rPr lang="en-US" dirty="0"/>
              <a:t> port que TCP 80</a:t>
            </a:r>
          </a:p>
          <a:p>
            <a:pPr lvl="2"/>
            <a:r>
              <a:rPr lang="en-US" dirty="0"/>
              <a:t>Tout message </a:t>
            </a:r>
            <a:r>
              <a:rPr lang="en-US" dirty="0" err="1"/>
              <a:t>arrivant</a:t>
            </a:r>
            <a:r>
              <a:rPr lang="en-US" dirty="0"/>
              <a:t> à la machine </a:t>
            </a:r>
            <a:r>
              <a:rPr lang="en-US" dirty="0" err="1"/>
              <a:t>Serveur</a:t>
            </a:r>
            <a:r>
              <a:rPr lang="en-US" dirty="0"/>
              <a:t> sur un </a:t>
            </a:r>
            <a:r>
              <a:rPr lang="en-US" dirty="0" err="1"/>
              <a:t>autre</a:t>
            </a:r>
            <a:r>
              <a:rPr lang="en-US" dirty="0"/>
              <a:t> port que TCP 80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accepte</a:t>
            </a:r>
            <a:r>
              <a:rPr lang="en-US" dirty="0"/>
              <a:t> </a:t>
            </a:r>
            <a:r>
              <a:rPr lang="en-US" dirty="0" err="1"/>
              <a:t>qu'elle</a:t>
            </a:r>
            <a:r>
              <a:rPr lang="en-US" dirty="0"/>
              <a:t> </a:t>
            </a:r>
            <a:r>
              <a:rPr lang="en-US" dirty="0" err="1"/>
              <a:t>envoie</a:t>
            </a:r>
            <a:r>
              <a:rPr lang="en-US" dirty="0"/>
              <a:t> tout type de message SAUF : </a:t>
            </a:r>
          </a:p>
          <a:p>
            <a:pPr lvl="2"/>
            <a:r>
              <a:rPr lang="en-US" dirty="0"/>
              <a:t>Des messages sur le port TCP 80 sur </a:t>
            </a:r>
            <a:r>
              <a:rPr lang="en-US" dirty="0" err="1"/>
              <a:t>l'interface</a:t>
            </a:r>
            <a:r>
              <a:rPr lang="en-US" dirty="0"/>
              <a:t> eth1</a:t>
            </a:r>
          </a:p>
          <a:p>
            <a:pPr lvl="1"/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EF985-FFF2-41A6-9672-36B4531068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71" y="2948267"/>
            <a:ext cx="4503620" cy="24047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B448B-1C52-41AB-9F7C-65924E7DA574}"/>
              </a:ext>
            </a:extLst>
          </p:cNvPr>
          <p:cNvSpPr txBox="1"/>
          <p:nvPr/>
        </p:nvSpPr>
        <p:spPr>
          <a:xfrm>
            <a:off x="10475910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37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77070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BBB1-3C44-44C0-ADBF-1FF1F06D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Rappel : Envoi inter-</a:t>
            </a:r>
            <a:r>
              <a:rPr lang="en-US" dirty="0" err="1"/>
              <a:t>réseau</a:t>
            </a:r>
            <a:r>
              <a:rPr lang="en-US" dirty="0"/>
              <a:t> </a:t>
            </a:r>
            <a:endParaRPr lang="fr-FR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5B5A77C-5EB8-4AC7-AC08-57242E4E10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2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838" y="2575491"/>
            <a:ext cx="3734588" cy="1667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E761A-BB8A-42D7-A116-9F4E35066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587" y="2618901"/>
            <a:ext cx="2342700" cy="2105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2C9977-4499-4902-996E-E5D42F3B91AD}"/>
              </a:ext>
            </a:extLst>
          </p:cNvPr>
          <p:cNvSpPr txBox="1"/>
          <p:nvPr/>
        </p:nvSpPr>
        <p:spPr>
          <a:xfrm>
            <a:off x="7715105" y="303304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@1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094ED-F5E0-4DA0-9BC8-728A55492048}"/>
              </a:ext>
            </a:extLst>
          </p:cNvPr>
          <p:cNvSpPr txBox="1"/>
          <p:nvPr/>
        </p:nvSpPr>
        <p:spPr>
          <a:xfrm>
            <a:off x="8905882" y="2351570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@2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748D6F-C136-43BC-9244-16C0507D39B8}"/>
              </a:ext>
            </a:extLst>
          </p:cNvPr>
          <p:cNvSpPr txBox="1"/>
          <p:nvPr/>
        </p:nvSpPr>
        <p:spPr>
          <a:xfrm>
            <a:off x="10090977" y="2922439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@3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1D58C-1221-4252-888B-84F3B97AE1D0}"/>
              </a:ext>
            </a:extLst>
          </p:cNvPr>
          <p:cNvSpPr txBox="1"/>
          <p:nvPr/>
        </p:nvSpPr>
        <p:spPr>
          <a:xfrm>
            <a:off x="10135517" y="3825321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@4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F94E5-D263-433C-9720-934B5124D36C}"/>
              </a:ext>
            </a:extLst>
          </p:cNvPr>
          <p:cNvSpPr txBox="1"/>
          <p:nvPr/>
        </p:nvSpPr>
        <p:spPr>
          <a:xfrm>
            <a:off x="8905881" y="4648271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@5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ACA88-CA70-4F01-AA9B-F7705D69AB68}"/>
              </a:ext>
            </a:extLst>
          </p:cNvPr>
          <p:cNvSpPr txBox="1"/>
          <p:nvPr/>
        </p:nvSpPr>
        <p:spPr>
          <a:xfrm>
            <a:off x="7681347" y="3878762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@6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B1397D-9BC2-4948-8F82-798044FB50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1464" y="4545410"/>
            <a:ext cx="1566329" cy="1234286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B6AAFC4-D5A7-4AC2-974F-BD832D0A8CD0}"/>
              </a:ext>
            </a:extLst>
          </p:cNvPr>
          <p:cNvCxnSpPr>
            <a:cxnSpLocks/>
          </p:cNvCxnSpPr>
          <p:nvPr/>
        </p:nvCxnSpPr>
        <p:spPr>
          <a:xfrm>
            <a:off x="4776306" y="3409244"/>
            <a:ext cx="668944" cy="1932385"/>
          </a:xfrm>
          <a:prstGeom prst="bentConnector3">
            <a:avLst>
              <a:gd name="adj1" fmla="val 15067"/>
            </a:avLst>
          </a:prstGeom>
          <a:ln w="222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8173107-125C-4F99-B177-3395C29AB780}"/>
              </a:ext>
            </a:extLst>
          </p:cNvPr>
          <p:cNvCxnSpPr/>
          <p:nvPr/>
        </p:nvCxnSpPr>
        <p:spPr>
          <a:xfrm rot="10800000" flipV="1">
            <a:off x="6763385" y="3671693"/>
            <a:ext cx="2142496" cy="1669936"/>
          </a:xfrm>
          <a:prstGeom prst="bentConnector3">
            <a:avLst>
              <a:gd name="adj1" fmla="val 66597"/>
            </a:avLst>
          </a:prstGeom>
          <a:ln w="222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44A8834-6572-4C0A-8D0B-44B5F0ADC552}"/>
              </a:ext>
            </a:extLst>
          </p:cNvPr>
          <p:cNvSpPr txBox="1"/>
          <p:nvPr/>
        </p:nvSpPr>
        <p:spPr>
          <a:xfrm>
            <a:off x="1622256" y="2029094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@2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C20F9B-C0C6-4091-A929-6BF42DC8108E}"/>
              </a:ext>
            </a:extLst>
          </p:cNvPr>
          <p:cNvSpPr txBox="1"/>
          <p:nvPr/>
        </p:nvSpPr>
        <p:spPr>
          <a:xfrm>
            <a:off x="2394264" y="2029094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@8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A37586-F57A-41A9-A89A-CADC83990F63}"/>
              </a:ext>
            </a:extLst>
          </p:cNvPr>
          <p:cNvSpPr txBox="1"/>
          <p:nvPr/>
        </p:nvSpPr>
        <p:spPr>
          <a:xfrm>
            <a:off x="3820760" y="2032209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@6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6A3E6F-7AAD-4B72-B084-3BE011A52AA4}"/>
              </a:ext>
            </a:extLst>
          </p:cNvPr>
          <p:cNvSpPr txBox="1"/>
          <p:nvPr/>
        </p:nvSpPr>
        <p:spPr>
          <a:xfrm>
            <a:off x="3098452" y="206363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@14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F2386D-B70B-4715-A292-610F033344E2}"/>
              </a:ext>
            </a:extLst>
          </p:cNvPr>
          <p:cNvSpPr txBox="1"/>
          <p:nvPr/>
        </p:nvSpPr>
        <p:spPr>
          <a:xfrm>
            <a:off x="1245321" y="4465893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@15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423BAF-399C-41BB-9279-00F3B66EC609}"/>
              </a:ext>
            </a:extLst>
          </p:cNvPr>
          <p:cNvSpPr txBox="1"/>
          <p:nvPr/>
        </p:nvSpPr>
        <p:spPr>
          <a:xfrm>
            <a:off x="1967962" y="4465893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@3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022B84-A6AC-4963-BC95-EEE19F8690C6}"/>
              </a:ext>
            </a:extLst>
          </p:cNvPr>
          <p:cNvSpPr txBox="1"/>
          <p:nvPr/>
        </p:nvSpPr>
        <p:spPr>
          <a:xfrm>
            <a:off x="2689219" y="4491696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@11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4EA98B-27C9-40AB-A6FA-1F2850C1A9B3}"/>
              </a:ext>
            </a:extLst>
          </p:cNvPr>
          <p:cNvSpPr txBox="1"/>
          <p:nvPr/>
        </p:nvSpPr>
        <p:spPr>
          <a:xfrm>
            <a:off x="3440489" y="4491696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D8345B-106F-49FE-AECD-879D2038A7D4}"/>
              </a:ext>
            </a:extLst>
          </p:cNvPr>
          <p:cNvSpPr txBox="1"/>
          <p:nvPr/>
        </p:nvSpPr>
        <p:spPr>
          <a:xfrm>
            <a:off x="4191759" y="4491696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@9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64B9E2-2FD7-4331-B95A-F236A23CDE60}"/>
              </a:ext>
            </a:extLst>
          </p:cNvPr>
          <p:cNvSpPr txBox="1"/>
          <p:nvPr/>
        </p:nvSpPr>
        <p:spPr>
          <a:xfrm>
            <a:off x="8109792" y="2701077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@13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BD254C-213A-4F1F-B252-F9321AC7248F}"/>
              </a:ext>
            </a:extLst>
          </p:cNvPr>
          <p:cNvSpPr txBox="1"/>
          <p:nvPr/>
        </p:nvSpPr>
        <p:spPr>
          <a:xfrm>
            <a:off x="9263736" y="2618901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@10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63CA8-81E3-4D3F-9F51-F7A4B2F74040}"/>
              </a:ext>
            </a:extLst>
          </p:cNvPr>
          <p:cNvSpPr txBox="1"/>
          <p:nvPr/>
        </p:nvSpPr>
        <p:spPr>
          <a:xfrm>
            <a:off x="10090976" y="3261491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@4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52752D-0F9E-4CA4-8909-CE309E5EC1E6}"/>
              </a:ext>
            </a:extLst>
          </p:cNvPr>
          <p:cNvSpPr txBox="1"/>
          <p:nvPr/>
        </p:nvSpPr>
        <p:spPr>
          <a:xfrm>
            <a:off x="9677356" y="4340013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@7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594DBD-3A66-4356-8CFA-4FCC2F3DFE00}"/>
              </a:ext>
            </a:extLst>
          </p:cNvPr>
          <p:cNvSpPr txBox="1"/>
          <p:nvPr/>
        </p:nvSpPr>
        <p:spPr>
          <a:xfrm>
            <a:off x="8808883" y="4938313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@12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924DD2-F394-4F30-B434-BA1A84CE4FB0}"/>
              </a:ext>
            </a:extLst>
          </p:cNvPr>
          <p:cNvSpPr txBox="1"/>
          <p:nvPr/>
        </p:nvSpPr>
        <p:spPr>
          <a:xfrm>
            <a:off x="8078640" y="4385531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@5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7DC98B-8ED1-4F4D-BEBE-0A68ABFF818D}"/>
              </a:ext>
            </a:extLst>
          </p:cNvPr>
          <p:cNvSpPr txBox="1"/>
          <p:nvPr/>
        </p:nvSpPr>
        <p:spPr>
          <a:xfrm>
            <a:off x="1632585" y="2301171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@1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6F6788-D9B7-4B1C-80E4-365D1797E1CC}"/>
              </a:ext>
            </a:extLst>
          </p:cNvPr>
          <p:cNvSpPr txBox="1"/>
          <p:nvPr/>
        </p:nvSpPr>
        <p:spPr>
          <a:xfrm>
            <a:off x="2376382" y="2301171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@2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10F3E1-76BB-4237-936F-65107171D865}"/>
              </a:ext>
            </a:extLst>
          </p:cNvPr>
          <p:cNvSpPr txBox="1"/>
          <p:nvPr/>
        </p:nvSpPr>
        <p:spPr>
          <a:xfrm>
            <a:off x="3111057" y="2301171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@3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CDC237-A447-4439-9D8B-250D5E97AABF}"/>
              </a:ext>
            </a:extLst>
          </p:cNvPr>
          <p:cNvSpPr txBox="1"/>
          <p:nvPr/>
        </p:nvSpPr>
        <p:spPr>
          <a:xfrm>
            <a:off x="3854854" y="2301171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@4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88CA75-CCED-43E0-AF7D-B89AC28101BC}"/>
              </a:ext>
            </a:extLst>
          </p:cNvPr>
          <p:cNvSpPr txBox="1"/>
          <p:nvPr/>
        </p:nvSpPr>
        <p:spPr>
          <a:xfrm>
            <a:off x="1226530" y="417607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@5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594DBA-9198-4C3D-ABBE-B36F84587C52}"/>
              </a:ext>
            </a:extLst>
          </p:cNvPr>
          <p:cNvSpPr txBox="1"/>
          <p:nvPr/>
        </p:nvSpPr>
        <p:spPr>
          <a:xfrm>
            <a:off x="1962761" y="417607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@6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264EB8-8B0C-4BBE-B7C0-170CF8F88E33}"/>
              </a:ext>
            </a:extLst>
          </p:cNvPr>
          <p:cNvSpPr txBox="1"/>
          <p:nvPr/>
        </p:nvSpPr>
        <p:spPr>
          <a:xfrm>
            <a:off x="2700635" y="417607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@7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894FAA-0570-487B-A0B2-EFDF7E5EF183}"/>
              </a:ext>
            </a:extLst>
          </p:cNvPr>
          <p:cNvSpPr txBox="1"/>
          <p:nvPr/>
        </p:nvSpPr>
        <p:spPr>
          <a:xfrm>
            <a:off x="3453885" y="417607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@8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73D0CE-3D80-4F2B-A0DC-56E3CAC27FB2}"/>
              </a:ext>
            </a:extLst>
          </p:cNvPr>
          <p:cNvSpPr txBox="1"/>
          <p:nvPr/>
        </p:nvSpPr>
        <p:spPr>
          <a:xfrm>
            <a:off x="4191759" y="4176078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@9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5CEBE140-826A-4109-92D0-CA6CE9D1165B}"/>
              </a:ext>
            </a:extLst>
          </p:cNvPr>
          <p:cNvSpPr/>
          <p:nvPr/>
        </p:nvSpPr>
        <p:spPr>
          <a:xfrm rot="1955974">
            <a:off x="2929867" y="2948148"/>
            <a:ext cx="3006783" cy="9595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8694DC-3B40-4774-AD49-9A10035813D8}"/>
              </a:ext>
            </a:extLst>
          </p:cNvPr>
          <p:cNvSpPr txBox="1"/>
          <p:nvPr/>
        </p:nvSpPr>
        <p:spPr>
          <a:xfrm>
            <a:off x="5011805" y="2740652"/>
            <a:ext cx="901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1" name="Arrow: Curved Down 40">
            <a:extLst>
              <a:ext uri="{FF2B5EF4-FFF2-40B4-BE49-F238E27FC236}">
                <a16:creationId xmlns:a16="http://schemas.microsoft.com/office/drawing/2014/main" id="{150C7214-1E82-4D53-85B6-2B4CAAF7EDCA}"/>
              </a:ext>
            </a:extLst>
          </p:cNvPr>
          <p:cNvSpPr/>
          <p:nvPr/>
        </p:nvSpPr>
        <p:spPr>
          <a:xfrm rot="19791847">
            <a:off x="5883652" y="3724499"/>
            <a:ext cx="2149648" cy="721301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1A2577-F311-4B57-92C6-3E2B7BB5332A}"/>
              </a:ext>
            </a:extLst>
          </p:cNvPr>
          <p:cNvSpPr txBox="1"/>
          <p:nvPr/>
        </p:nvSpPr>
        <p:spPr>
          <a:xfrm>
            <a:off x="6362205" y="3261491"/>
            <a:ext cx="901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2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253C89-EA61-4C5B-8271-694BE4CC9D92}"/>
              </a:ext>
            </a:extLst>
          </p:cNvPr>
          <p:cNvSpPr txBox="1"/>
          <p:nvPr/>
        </p:nvSpPr>
        <p:spPr>
          <a:xfrm>
            <a:off x="5269262" y="4807196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@10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9C724D-F534-4804-8A02-6B6A11642147}"/>
              </a:ext>
            </a:extLst>
          </p:cNvPr>
          <p:cNvSpPr txBox="1"/>
          <p:nvPr/>
        </p:nvSpPr>
        <p:spPr>
          <a:xfrm>
            <a:off x="6436897" y="4843866"/>
            <a:ext cx="82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@7</a:t>
            </a:r>
            <a:endParaRPr lang="fr-FR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2680E1-05B9-474E-A74C-B2268A0B7F07}"/>
              </a:ext>
            </a:extLst>
          </p:cNvPr>
          <p:cNvSpPr txBox="1"/>
          <p:nvPr/>
        </p:nvSpPr>
        <p:spPr>
          <a:xfrm>
            <a:off x="10572749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4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790694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E549-FF7A-4783-BA15-FA0D0B11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tableau </a:t>
            </a:r>
            <a:r>
              <a:rPr lang="en-US" dirty="0" err="1"/>
              <a:t>nat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585A-B877-4708-88B2-0CC6B7090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27545" cy="4195481"/>
          </a:xfrm>
        </p:spPr>
        <p:txBody>
          <a:bodyPr>
            <a:normAutofit/>
          </a:bodyPr>
          <a:lstStyle/>
          <a:p>
            <a:r>
              <a:rPr lang="en-US" dirty="0" err="1"/>
              <a:t>Modifie</a:t>
            </a:r>
            <a:r>
              <a:rPr lang="en-US" dirty="0"/>
              <a:t> les </a:t>
            </a:r>
            <a:r>
              <a:rPr lang="en-US" dirty="0" err="1"/>
              <a:t>en-têtes</a:t>
            </a:r>
            <a:r>
              <a:rPr lang="en-US" dirty="0"/>
              <a:t> des </a:t>
            </a:r>
            <a:r>
              <a:rPr lang="en-US" dirty="0" err="1"/>
              <a:t>paquets</a:t>
            </a:r>
            <a:r>
              <a:rPr lang="en-US" dirty="0"/>
              <a:t> IP</a:t>
            </a:r>
          </a:p>
          <a:p>
            <a:pPr lvl="1"/>
            <a:r>
              <a:rPr lang="en-US" dirty="0" err="1"/>
              <a:t>Pourquoi</a:t>
            </a:r>
            <a:r>
              <a:rPr lang="en-US" dirty="0"/>
              <a:t> ?</a:t>
            </a:r>
          </a:p>
          <a:p>
            <a:endParaRPr lang="fr-FR" dirty="0"/>
          </a:p>
          <a:p>
            <a:r>
              <a:rPr lang="fr-FR" dirty="0"/>
              <a:t>Exemple : le lien entre les réseaux privés et publiques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Deux réseaux privés mis au sein de deux réseaux publiques</a:t>
            </a:r>
          </a:p>
          <a:p>
            <a:pPr lvl="1"/>
            <a:r>
              <a:rPr lang="fr-FR" dirty="0"/>
              <a:t>Les deux machines avec la même adresse doivent pouvoir communiquer</a:t>
            </a:r>
          </a:p>
          <a:p>
            <a:pPr lvl="1"/>
            <a:r>
              <a:rPr lang="fr-FR" dirty="0"/>
              <a:t>Mais... les adresses privées sont non-routables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C793D-3186-426C-9A50-BB723C168E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09" y="3845857"/>
            <a:ext cx="4055745" cy="11601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351D52-CBF5-43AB-A3D7-BDD710A2D953}"/>
              </a:ext>
            </a:extLst>
          </p:cNvPr>
          <p:cNvSpPr txBox="1"/>
          <p:nvPr/>
        </p:nvSpPr>
        <p:spPr>
          <a:xfrm>
            <a:off x="10475910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38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525455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CBBE-A207-47B6-AFF3-AE88E69AC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Masquerade et DNAT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097E-A72A-4CF2-8BE5-656CA23CB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03318" cy="4195481"/>
          </a:xfrm>
        </p:spPr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routeur</a:t>
            </a:r>
            <a:r>
              <a:rPr lang="en-US" dirty="0"/>
              <a:t> masque </a:t>
            </a:r>
            <a:r>
              <a:rPr lang="en-US" dirty="0" err="1"/>
              <a:t>l'adresse</a:t>
            </a:r>
            <a:r>
              <a:rPr lang="en-US" dirty="0"/>
              <a:t> </a:t>
            </a:r>
            <a:r>
              <a:rPr lang="en-US" dirty="0" err="1"/>
              <a:t>privée</a:t>
            </a:r>
            <a:r>
              <a:rPr lang="en-US" dirty="0"/>
              <a:t> sous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Pour </a:t>
            </a:r>
            <a:r>
              <a:rPr lang="en-US" dirty="0" err="1"/>
              <a:t>ce</a:t>
            </a:r>
            <a:r>
              <a:rPr lang="en-US" dirty="0"/>
              <a:t> faire on </a:t>
            </a:r>
            <a:r>
              <a:rPr lang="en-US" dirty="0" err="1"/>
              <a:t>utilise</a:t>
            </a:r>
            <a:r>
              <a:rPr lang="en-US" dirty="0"/>
              <a:t> la masquerade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</a:rPr>
              <a:t>iptables -t </a:t>
            </a:r>
            <a:r>
              <a:rPr lang="en-US" dirty="0" err="1">
                <a:latin typeface="Consolas" panose="020B0609020204030204" pitchFamily="49" charset="0"/>
              </a:rPr>
              <a:t>nat</a:t>
            </a:r>
            <a:r>
              <a:rPr lang="en-US" dirty="0">
                <a:latin typeface="Consolas" panose="020B0609020204030204" pitchFamily="49" charset="0"/>
              </a:rPr>
              <a:t> -A POSTROUTING -o &lt;interface droite&gt; -j MASQUERADE</a:t>
            </a:r>
          </a:p>
          <a:p>
            <a:endParaRPr lang="en-US" dirty="0"/>
          </a:p>
          <a:p>
            <a:r>
              <a:rPr lang="en-US" dirty="0"/>
              <a:t>Pour le retour : </a:t>
            </a:r>
            <a:r>
              <a:rPr lang="en-US" dirty="0" err="1"/>
              <a:t>utiliser</a:t>
            </a:r>
            <a:r>
              <a:rPr lang="en-US" dirty="0"/>
              <a:t> DNAT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</a:rPr>
              <a:t>iptables -t </a:t>
            </a:r>
            <a:r>
              <a:rPr lang="en-US" dirty="0" err="1">
                <a:latin typeface="Consolas" panose="020B0609020204030204" pitchFamily="49" charset="0"/>
              </a:rPr>
              <a:t>nat</a:t>
            </a:r>
            <a:r>
              <a:rPr lang="en-US" dirty="0">
                <a:latin typeface="Consolas" panose="020B0609020204030204" pitchFamily="49" charset="0"/>
              </a:rPr>
              <a:t> -A PREROUTING -d 83.27.35.6 -j DNAT --to-destination 192.168.0.26</a:t>
            </a:r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7B70A-9F74-4A66-A117-3C4918589C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409" y="2599055"/>
            <a:ext cx="4538345" cy="8299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37C5C-1834-49AA-B521-03693F961529}"/>
              </a:ext>
            </a:extLst>
          </p:cNvPr>
          <p:cNvSpPr txBox="1"/>
          <p:nvPr/>
        </p:nvSpPr>
        <p:spPr>
          <a:xfrm>
            <a:off x="10475910" y="47000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39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138888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D5F1-754C-4472-BC55-3F71A9E1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Rappel : les couches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8FC4BF-A099-4879-8CCA-698ADF0BB752}"/>
              </a:ext>
            </a:extLst>
          </p:cNvPr>
          <p:cNvSpPr/>
          <p:nvPr/>
        </p:nvSpPr>
        <p:spPr>
          <a:xfrm>
            <a:off x="1161535" y="2996251"/>
            <a:ext cx="2037277" cy="9656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EC68D-908A-4750-9A21-B107D2910FBE}"/>
              </a:ext>
            </a:extLst>
          </p:cNvPr>
          <p:cNvSpPr/>
          <p:nvPr/>
        </p:nvSpPr>
        <p:spPr>
          <a:xfrm>
            <a:off x="1161536" y="3961859"/>
            <a:ext cx="2037276" cy="965608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53EF3-5A2B-485A-9C87-20070ADBD6AA}"/>
              </a:ext>
            </a:extLst>
          </p:cNvPr>
          <p:cNvSpPr/>
          <p:nvPr/>
        </p:nvSpPr>
        <p:spPr>
          <a:xfrm>
            <a:off x="1161535" y="4927467"/>
            <a:ext cx="2037276" cy="103144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Ethernet</a:t>
            </a:r>
            <a:endParaRPr lang="fr-F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7B9955-1797-4FFB-AFFD-60A3A0BE31C9}"/>
              </a:ext>
            </a:extLst>
          </p:cNvPr>
          <p:cNvSpPr/>
          <p:nvPr/>
        </p:nvSpPr>
        <p:spPr>
          <a:xfrm>
            <a:off x="4972952" y="3961859"/>
            <a:ext cx="1056554" cy="9709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4F7F23-BA6F-4A04-A86C-0A530F5F9C8F}"/>
              </a:ext>
            </a:extLst>
          </p:cNvPr>
          <p:cNvSpPr/>
          <p:nvPr/>
        </p:nvSpPr>
        <p:spPr>
          <a:xfrm>
            <a:off x="6073812" y="3956485"/>
            <a:ext cx="1056554" cy="97098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807D2-D4F9-4390-BA3E-C0CF39C5ED87}"/>
              </a:ext>
            </a:extLst>
          </p:cNvPr>
          <p:cNvSpPr/>
          <p:nvPr/>
        </p:nvSpPr>
        <p:spPr>
          <a:xfrm>
            <a:off x="4972953" y="4927467"/>
            <a:ext cx="1056554" cy="103144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Eth.</a:t>
            </a:r>
            <a:endParaRPr lang="fr-F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63140D-093B-49F6-9DD8-F86BEB3824C1}"/>
              </a:ext>
            </a:extLst>
          </p:cNvPr>
          <p:cNvSpPr/>
          <p:nvPr/>
        </p:nvSpPr>
        <p:spPr>
          <a:xfrm>
            <a:off x="6073811" y="4932841"/>
            <a:ext cx="1056555" cy="103144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Eth.</a:t>
            </a:r>
            <a:endParaRPr lang="fr-F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853DE2-C97F-4998-A160-7A044F205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943" y="1634690"/>
            <a:ext cx="1239047" cy="8787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0AE187-66ED-4394-A634-247FDE5E81F4}"/>
              </a:ext>
            </a:extLst>
          </p:cNvPr>
          <p:cNvSpPr txBox="1"/>
          <p:nvPr/>
        </p:nvSpPr>
        <p:spPr>
          <a:xfrm>
            <a:off x="1010486" y="1997648"/>
            <a:ext cx="136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MAC : @8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AD38BF-D837-46A4-A323-6AB10A0FE327}"/>
              </a:ext>
            </a:extLst>
          </p:cNvPr>
          <p:cNvSpPr txBox="1"/>
          <p:nvPr/>
        </p:nvSpPr>
        <p:spPr>
          <a:xfrm>
            <a:off x="1343150" y="1699838"/>
            <a:ext cx="123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IP : @2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EB6F98-4499-42BE-966D-8DC687D11699}"/>
              </a:ext>
            </a:extLst>
          </p:cNvPr>
          <p:cNvSpPr/>
          <p:nvPr/>
        </p:nvSpPr>
        <p:spPr>
          <a:xfrm>
            <a:off x="9053834" y="3014377"/>
            <a:ext cx="2037277" cy="9656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C41274-C309-4183-BF1C-E6A847A99C55}"/>
              </a:ext>
            </a:extLst>
          </p:cNvPr>
          <p:cNvSpPr/>
          <p:nvPr/>
        </p:nvSpPr>
        <p:spPr>
          <a:xfrm>
            <a:off x="9053835" y="3979985"/>
            <a:ext cx="2037276" cy="965608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</a:t>
            </a:r>
            <a:endParaRPr lang="fr-FR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32D027-FFF8-4C9E-A96C-58750216F62D}"/>
              </a:ext>
            </a:extLst>
          </p:cNvPr>
          <p:cNvSpPr/>
          <p:nvPr/>
        </p:nvSpPr>
        <p:spPr>
          <a:xfrm>
            <a:off x="9053834" y="4945593"/>
            <a:ext cx="2037276" cy="103144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Ethernet</a:t>
            </a:r>
            <a:endParaRPr lang="fr-F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E759EC-E6F3-4EE2-A304-2359C5E1E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252" y="1743969"/>
            <a:ext cx="1239048" cy="8787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9FCEA2-B1DC-431B-96A3-1B922BBA03A9}"/>
              </a:ext>
            </a:extLst>
          </p:cNvPr>
          <p:cNvSpPr txBox="1"/>
          <p:nvPr/>
        </p:nvSpPr>
        <p:spPr>
          <a:xfrm>
            <a:off x="10042576" y="2085957"/>
            <a:ext cx="136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MAC : @11</a:t>
            </a:r>
            <a:endParaRPr lang="fr-FR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C56B1C-ED70-4947-A203-54589AB2EF1A}"/>
              </a:ext>
            </a:extLst>
          </p:cNvPr>
          <p:cNvSpPr txBox="1"/>
          <p:nvPr/>
        </p:nvSpPr>
        <p:spPr>
          <a:xfrm>
            <a:off x="10061661" y="1788107"/>
            <a:ext cx="123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IP : @7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F7C03C1C-7E77-44D7-B4B9-EACFBA8C19C5}"/>
              </a:ext>
            </a:extLst>
          </p:cNvPr>
          <p:cNvSpPr/>
          <p:nvPr/>
        </p:nvSpPr>
        <p:spPr>
          <a:xfrm rot="5400000" flipV="1">
            <a:off x="37406" y="3499855"/>
            <a:ext cx="1268420" cy="713311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4997EE2F-BA3B-489F-AEDC-5E3C8FDC9F27}"/>
              </a:ext>
            </a:extLst>
          </p:cNvPr>
          <p:cNvSpPr/>
          <p:nvPr/>
        </p:nvSpPr>
        <p:spPr>
          <a:xfrm rot="5400000" flipV="1">
            <a:off x="24550" y="4773806"/>
            <a:ext cx="1268721" cy="703151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E15BB4A6-0389-461A-BAC7-39A6A43ABC5F}"/>
              </a:ext>
            </a:extLst>
          </p:cNvPr>
          <p:cNvSpPr/>
          <p:nvPr/>
        </p:nvSpPr>
        <p:spPr>
          <a:xfrm rot="10800000" flipH="1" flipV="1">
            <a:off x="3376495" y="5624120"/>
            <a:ext cx="1547693" cy="669582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F8FF7D0-5908-46B8-AA96-910CC6FAA5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6872" y="1930533"/>
            <a:ext cx="1566329" cy="1234286"/>
          </a:xfrm>
          <a:prstGeom prst="rect">
            <a:avLst/>
          </a:prstGeom>
        </p:spPr>
      </p:pic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D97B99EF-1E09-4EB9-AA2D-00AB17EC5E2A}"/>
              </a:ext>
            </a:extLst>
          </p:cNvPr>
          <p:cNvSpPr/>
          <p:nvPr/>
        </p:nvSpPr>
        <p:spPr>
          <a:xfrm rot="16373752">
            <a:off x="3934701" y="4435460"/>
            <a:ext cx="1246547" cy="76796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0520DC91-39F8-4CE7-87C2-CD809787961A}"/>
              </a:ext>
            </a:extLst>
          </p:cNvPr>
          <p:cNvSpPr/>
          <p:nvPr/>
        </p:nvSpPr>
        <p:spPr>
          <a:xfrm rot="10800000" flipH="1" flipV="1">
            <a:off x="5246872" y="3227206"/>
            <a:ext cx="1547693" cy="669582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Arrow: Curved Down 29">
            <a:extLst>
              <a:ext uri="{FF2B5EF4-FFF2-40B4-BE49-F238E27FC236}">
                <a16:creationId xmlns:a16="http://schemas.microsoft.com/office/drawing/2014/main" id="{7DCA65D7-4956-4D4A-B969-11EAF8C61C58}"/>
              </a:ext>
            </a:extLst>
          </p:cNvPr>
          <p:cNvSpPr/>
          <p:nvPr/>
        </p:nvSpPr>
        <p:spPr>
          <a:xfrm rot="5400000">
            <a:off x="6990026" y="4543487"/>
            <a:ext cx="1246547" cy="767960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Arrow: Curved Down 30">
            <a:extLst>
              <a:ext uri="{FF2B5EF4-FFF2-40B4-BE49-F238E27FC236}">
                <a16:creationId xmlns:a16="http://schemas.microsoft.com/office/drawing/2014/main" id="{D2191076-1302-4ABA-AFD2-910231459D4E}"/>
              </a:ext>
            </a:extLst>
          </p:cNvPr>
          <p:cNvSpPr/>
          <p:nvPr/>
        </p:nvSpPr>
        <p:spPr>
          <a:xfrm rot="10800000" flipH="1" flipV="1">
            <a:off x="7413073" y="5624120"/>
            <a:ext cx="1547693" cy="669582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Arrow: Curved Down 32">
            <a:extLst>
              <a:ext uri="{FF2B5EF4-FFF2-40B4-BE49-F238E27FC236}">
                <a16:creationId xmlns:a16="http://schemas.microsoft.com/office/drawing/2014/main" id="{15A4FF31-545F-4EE5-BDFE-EE1A470492C3}"/>
              </a:ext>
            </a:extLst>
          </p:cNvPr>
          <p:cNvSpPr/>
          <p:nvPr/>
        </p:nvSpPr>
        <p:spPr>
          <a:xfrm rot="16200000" flipV="1">
            <a:off x="10901393" y="4773806"/>
            <a:ext cx="1268721" cy="703151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CF9E530A-580B-4ABB-96DD-4D69E7F74AB1}"/>
              </a:ext>
            </a:extLst>
          </p:cNvPr>
          <p:cNvSpPr/>
          <p:nvPr/>
        </p:nvSpPr>
        <p:spPr>
          <a:xfrm rot="16200000" flipV="1">
            <a:off x="10901393" y="3474437"/>
            <a:ext cx="1268721" cy="703151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2EC9C9-AE3C-4CA6-A698-4978BD82687F}"/>
              </a:ext>
            </a:extLst>
          </p:cNvPr>
          <p:cNvSpPr txBox="1"/>
          <p:nvPr/>
        </p:nvSpPr>
        <p:spPr>
          <a:xfrm>
            <a:off x="10572749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5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456125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BBCAC5-3C24-49DE-98C2-6C61AF83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861733"/>
            <a:ext cx="8984724" cy="1915647"/>
          </a:xfrm>
        </p:spPr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réseaux</a:t>
            </a:r>
            <a:r>
              <a:rPr lang="en-US" dirty="0"/>
              <a:t> IP (continuation)</a:t>
            </a:r>
            <a:br>
              <a:rPr lang="en-US" dirty="0"/>
            </a:br>
            <a:r>
              <a:rPr lang="en-US" dirty="0" err="1"/>
              <a:t>Résolution</a:t>
            </a:r>
            <a:r>
              <a:rPr lang="en-US" dirty="0"/>
              <a:t> de nom + </a:t>
            </a:r>
            <a:r>
              <a:rPr lang="en-US" dirty="0" err="1"/>
              <a:t>serveurs</a:t>
            </a:r>
            <a:r>
              <a:rPr lang="en-US" dirty="0"/>
              <a:t> DHCP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3E702-CD02-4237-A6DF-1144F0111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74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994-635B-445C-9954-E679071A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paquets</a:t>
            </a:r>
            <a:r>
              <a:rPr lang="en-US" dirty="0"/>
              <a:t> IP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D3D0C-CFF6-42F4-B616-E7534C9B8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taille</a:t>
            </a:r>
            <a:r>
              <a:rPr lang="en-US" dirty="0"/>
              <a:t> </a:t>
            </a:r>
            <a:r>
              <a:rPr lang="en-US" dirty="0" err="1"/>
              <a:t>maximale</a:t>
            </a:r>
            <a:r>
              <a:rPr lang="en-US" dirty="0"/>
              <a:t> d'un </a:t>
            </a:r>
            <a:r>
              <a:rPr lang="en-US" dirty="0" err="1"/>
              <a:t>paquet</a:t>
            </a:r>
            <a:r>
              <a:rPr lang="en-US" dirty="0"/>
              <a:t> IP </a:t>
            </a:r>
            <a:r>
              <a:rPr lang="en-US" dirty="0" err="1"/>
              <a:t>est</a:t>
            </a:r>
            <a:r>
              <a:rPr lang="en-US" dirty="0"/>
              <a:t> 1480 octets</a:t>
            </a:r>
          </a:p>
          <a:p>
            <a:r>
              <a:rPr lang="en-US" dirty="0" err="1"/>
              <a:t>Qu'est-ce</a:t>
            </a:r>
            <a:r>
              <a:rPr lang="en-US" dirty="0"/>
              <a:t> qui se </a:t>
            </a:r>
            <a:r>
              <a:rPr lang="en-US" dirty="0" err="1"/>
              <a:t>passe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on </a:t>
            </a:r>
            <a:r>
              <a:rPr lang="en-US" dirty="0" err="1"/>
              <a:t>veut</a:t>
            </a:r>
            <a:r>
              <a:rPr lang="en-US" dirty="0"/>
              <a:t> </a:t>
            </a:r>
            <a:r>
              <a:rPr lang="en-US" dirty="0" err="1"/>
              <a:t>envoyer</a:t>
            </a:r>
            <a:r>
              <a:rPr lang="en-US" dirty="0"/>
              <a:t> un message plus </a:t>
            </a:r>
            <a:r>
              <a:rPr lang="en-US" dirty="0" err="1"/>
              <a:t>gros</a:t>
            </a:r>
            <a:r>
              <a:rPr lang="en-US" dirty="0"/>
              <a:t> ?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625F6-0952-413E-AA96-F193B418F751}"/>
              </a:ext>
            </a:extLst>
          </p:cNvPr>
          <p:cNvSpPr/>
          <p:nvPr/>
        </p:nvSpPr>
        <p:spPr>
          <a:xfrm>
            <a:off x="3708400" y="3291840"/>
            <a:ext cx="1757680" cy="812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B65DF-430E-4001-B5F2-AD9ABCD7B76F}"/>
              </a:ext>
            </a:extLst>
          </p:cNvPr>
          <p:cNvSpPr/>
          <p:nvPr/>
        </p:nvSpPr>
        <p:spPr>
          <a:xfrm>
            <a:off x="5466080" y="3291840"/>
            <a:ext cx="1757680" cy="812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2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727F6F-A229-4F56-AF8F-C20FFD0CA086}"/>
              </a:ext>
            </a:extLst>
          </p:cNvPr>
          <p:cNvSpPr/>
          <p:nvPr/>
        </p:nvSpPr>
        <p:spPr>
          <a:xfrm>
            <a:off x="7223760" y="3291840"/>
            <a:ext cx="1757680" cy="812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3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41AB8B-7189-4206-97B8-585403BADF2E}"/>
              </a:ext>
            </a:extLst>
          </p:cNvPr>
          <p:cNvSpPr/>
          <p:nvPr/>
        </p:nvSpPr>
        <p:spPr>
          <a:xfrm>
            <a:off x="2286000" y="3302000"/>
            <a:ext cx="1422400" cy="7924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-tête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paquet</a:t>
            </a:r>
            <a:r>
              <a:rPr lang="en-US" b="1" dirty="0">
                <a:solidFill>
                  <a:schemeClr val="bg1"/>
                </a:solidFill>
              </a:rPr>
              <a:t> IP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900884-54E9-407F-AF95-3AEFAD61674A}"/>
              </a:ext>
            </a:extLst>
          </p:cNvPr>
          <p:cNvSpPr/>
          <p:nvPr/>
        </p:nvSpPr>
        <p:spPr>
          <a:xfrm>
            <a:off x="2049765" y="5296984"/>
            <a:ext cx="1757680" cy="792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D3F674-F01A-4767-A965-C9DDFC401927}"/>
              </a:ext>
            </a:extLst>
          </p:cNvPr>
          <p:cNvSpPr/>
          <p:nvPr/>
        </p:nvSpPr>
        <p:spPr>
          <a:xfrm>
            <a:off x="627365" y="5296984"/>
            <a:ext cx="1422400" cy="7924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-tête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paquet</a:t>
            </a:r>
            <a:r>
              <a:rPr lang="en-US" b="1" dirty="0">
                <a:solidFill>
                  <a:schemeClr val="bg1"/>
                </a:solidFill>
              </a:rPr>
              <a:t> IP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25E49-55E4-404A-9DE3-F11C43CC6C20}"/>
              </a:ext>
            </a:extLst>
          </p:cNvPr>
          <p:cNvSpPr/>
          <p:nvPr/>
        </p:nvSpPr>
        <p:spPr>
          <a:xfrm>
            <a:off x="5800061" y="5296984"/>
            <a:ext cx="1757680" cy="792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C7FADD-1C13-443D-8A1E-87E823E1BC6C}"/>
              </a:ext>
            </a:extLst>
          </p:cNvPr>
          <p:cNvSpPr/>
          <p:nvPr/>
        </p:nvSpPr>
        <p:spPr>
          <a:xfrm>
            <a:off x="4377661" y="5296984"/>
            <a:ext cx="1422400" cy="7924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-tête 2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paquet</a:t>
            </a:r>
            <a:r>
              <a:rPr lang="en-US" b="1" dirty="0">
                <a:solidFill>
                  <a:schemeClr val="bg1"/>
                </a:solidFill>
              </a:rPr>
              <a:t> IP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B591AE-E264-4EE1-8A19-80C36AD5CD4E}"/>
              </a:ext>
            </a:extLst>
          </p:cNvPr>
          <p:cNvSpPr/>
          <p:nvPr/>
        </p:nvSpPr>
        <p:spPr>
          <a:xfrm>
            <a:off x="9554591" y="5296984"/>
            <a:ext cx="1757680" cy="7924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BA7775-FA4E-4EEC-8FC3-E1F160FC4BFC}"/>
              </a:ext>
            </a:extLst>
          </p:cNvPr>
          <p:cNvSpPr/>
          <p:nvPr/>
        </p:nvSpPr>
        <p:spPr>
          <a:xfrm>
            <a:off x="8132191" y="5296984"/>
            <a:ext cx="1422400" cy="7924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-tête 3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paquet</a:t>
            </a:r>
            <a:r>
              <a:rPr lang="en-US" b="1" dirty="0">
                <a:solidFill>
                  <a:schemeClr val="bg1"/>
                </a:solidFill>
              </a:rPr>
              <a:t> IP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CDD9B2-546B-4214-BD7B-C28333EEE087}"/>
              </a:ext>
            </a:extLst>
          </p:cNvPr>
          <p:cNvCxnSpPr/>
          <p:nvPr/>
        </p:nvCxnSpPr>
        <p:spPr>
          <a:xfrm>
            <a:off x="5491940" y="4250714"/>
            <a:ext cx="0" cy="80264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84E654E-F740-4C28-863F-20255189D30F}"/>
              </a:ext>
            </a:extLst>
          </p:cNvPr>
          <p:cNvSpPr txBox="1"/>
          <p:nvPr/>
        </p:nvSpPr>
        <p:spPr>
          <a:xfrm>
            <a:off x="3352800" y="6255858"/>
            <a:ext cx="737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Les </a:t>
            </a:r>
            <a:r>
              <a:rPr lang="en-US" b="1" dirty="0" err="1"/>
              <a:t>en-têtes</a:t>
            </a:r>
            <a:r>
              <a:rPr lang="en-US" b="1" dirty="0"/>
              <a:t> </a:t>
            </a:r>
            <a:r>
              <a:rPr lang="en-US" b="1" dirty="0" err="1"/>
              <a:t>indiquent</a:t>
            </a:r>
            <a:r>
              <a:rPr lang="en-US" b="1" dirty="0"/>
              <a:t> la suite de messages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CF076-851D-47C1-AFB5-240B3D918498}"/>
              </a:ext>
            </a:extLst>
          </p:cNvPr>
          <p:cNvSpPr txBox="1"/>
          <p:nvPr/>
        </p:nvSpPr>
        <p:spPr>
          <a:xfrm>
            <a:off x="10572749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7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18991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EEEE-5E5F-4B0A-80EE-F5E9B54A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d'un </a:t>
            </a:r>
            <a:r>
              <a:rPr lang="en-US" dirty="0" err="1"/>
              <a:t>paquet</a:t>
            </a:r>
            <a:r>
              <a:rPr lang="en-US" dirty="0"/>
              <a:t> IP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07A8D-94FB-4BA6-875F-BBC295AD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14" y="2410777"/>
            <a:ext cx="8536940" cy="2902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641089-0AC5-4D57-BD06-910FBA803C90}"/>
              </a:ext>
            </a:extLst>
          </p:cNvPr>
          <p:cNvSpPr txBox="1"/>
          <p:nvPr/>
        </p:nvSpPr>
        <p:spPr>
          <a:xfrm>
            <a:off x="7416854" y="5313680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linux-France.org</a:t>
            </a:r>
            <a:endParaRPr lang="fr-FR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A1555D-184B-43BD-A75B-169B66E8066D}"/>
              </a:ext>
            </a:extLst>
          </p:cNvPr>
          <p:cNvSpPr/>
          <p:nvPr/>
        </p:nvSpPr>
        <p:spPr>
          <a:xfrm>
            <a:off x="5709920" y="3347640"/>
            <a:ext cx="4513634" cy="6147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3722AF-1FAE-44A7-9C71-08F02D0F1CD2}"/>
              </a:ext>
            </a:extLst>
          </p:cNvPr>
          <p:cNvCxnSpPr>
            <a:cxnSpLocks/>
          </p:cNvCxnSpPr>
          <p:nvPr/>
        </p:nvCxnSpPr>
        <p:spPr>
          <a:xfrm flipH="1" flipV="1">
            <a:off x="10266788" y="3823732"/>
            <a:ext cx="944880" cy="1899920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FAC27DF-033C-43AC-A1FB-AB886B93303C}"/>
              </a:ext>
            </a:extLst>
          </p:cNvPr>
          <p:cNvSpPr txBox="1"/>
          <p:nvPr/>
        </p:nvSpPr>
        <p:spPr>
          <a:xfrm>
            <a:off x="6715814" y="5862320"/>
            <a:ext cx="5110426" cy="37933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Valeurs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différentes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pour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différents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fragments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F0CFC1D-3A0F-40D1-ACB9-EFAD7A2341E2}"/>
              </a:ext>
            </a:extLst>
          </p:cNvPr>
          <p:cNvSpPr/>
          <p:nvPr/>
        </p:nvSpPr>
        <p:spPr>
          <a:xfrm>
            <a:off x="2722880" y="3327320"/>
            <a:ext cx="2123440" cy="6147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A6289-3BA5-48E8-A608-502D9DB87015}"/>
              </a:ext>
            </a:extLst>
          </p:cNvPr>
          <p:cNvSpPr txBox="1"/>
          <p:nvPr/>
        </p:nvSpPr>
        <p:spPr>
          <a:xfrm>
            <a:off x="711200" y="5664883"/>
            <a:ext cx="51104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Même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valeur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pour les fragments du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même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message :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identifie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le message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AEFB23-D531-407A-AB16-2E68216CEA07}"/>
              </a:ext>
            </a:extLst>
          </p:cNvPr>
          <p:cNvCxnSpPr>
            <a:cxnSpLocks/>
          </p:cNvCxnSpPr>
          <p:nvPr/>
        </p:nvCxnSpPr>
        <p:spPr>
          <a:xfrm flipV="1">
            <a:off x="1991387" y="3962400"/>
            <a:ext cx="1620358" cy="1625600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>
            <a:extLst>
              <a:ext uri="{FF2B5EF4-FFF2-40B4-BE49-F238E27FC236}">
                <a16:creationId xmlns:a16="http://schemas.microsoft.com/office/drawing/2014/main" id="{84AB20BF-A42B-4F64-94C0-87FFC5063518}"/>
              </a:ext>
            </a:extLst>
          </p:cNvPr>
          <p:cNvSpPr/>
          <p:nvPr/>
        </p:nvSpPr>
        <p:spPr>
          <a:xfrm>
            <a:off x="1465405" y="2441138"/>
            <a:ext cx="177908" cy="2551668"/>
          </a:xfrm>
          <a:prstGeom prst="leftBrace">
            <a:avLst/>
          </a:prstGeom>
          <a:ln w="158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6B2A8-B3A5-487A-B0DF-FD79A3C4D298}"/>
              </a:ext>
            </a:extLst>
          </p:cNvPr>
          <p:cNvSpPr txBox="1"/>
          <p:nvPr/>
        </p:nvSpPr>
        <p:spPr>
          <a:xfrm>
            <a:off x="195674" y="3574399"/>
            <a:ext cx="119371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20 octets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845D9C-2F95-43F6-9D57-4C56E15CBD21}"/>
              </a:ext>
            </a:extLst>
          </p:cNvPr>
          <p:cNvSpPr/>
          <p:nvPr/>
        </p:nvSpPr>
        <p:spPr>
          <a:xfrm>
            <a:off x="6905017" y="2709980"/>
            <a:ext cx="2123440" cy="6147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8799F0-F381-4F52-9672-D28263D9C021}"/>
              </a:ext>
            </a:extLst>
          </p:cNvPr>
          <p:cNvSpPr txBox="1"/>
          <p:nvPr/>
        </p:nvSpPr>
        <p:spPr>
          <a:xfrm>
            <a:off x="6096000" y="1504236"/>
            <a:ext cx="42404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Taille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totale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: 20 + longueur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données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A746E4-C305-4012-BC67-C3E53EA8E283}"/>
              </a:ext>
            </a:extLst>
          </p:cNvPr>
          <p:cNvCxnSpPr>
            <a:cxnSpLocks/>
          </p:cNvCxnSpPr>
          <p:nvPr/>
        </p:nvCxnSpPr>
        <p:spPr>
          <a:xfrm>
            <a:off x="7657587" y="1963876"/>
            <a:ext cx="309150" cy="67677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78F634E-F89C-4AC2-9D47-0A9AEA0B9A32}"/>
              </a:ext>
            </a:extLst>
          </p:cNvPr>
          <p:cNvSpPr txBox="1"/>
          <p:nvPr/>
        </p:nvSpPr>
        <p:spPr>
          <a:xfrm>
            <a:off x="10572749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8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11339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04B7-47EF-4764-BC4C-73ADEE55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drapeau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D24E2-24A3-4956-A8CF-AA97AD5AF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drapeau</a:t>
            </a:r>
            <a:r>
              <a:rPr lang="en-US" dirty="0"/>
              <a:t> </a:t>
            </a:r>
            <a:r>
              <a:rPr lang="en-US" dirty="0" err="1"/>
              <a:t>indique</a:t>
            </a:r>
            <a:r>
              <a:rPr lang="en-US" dirty="0"/>
              <a:t> le début/milieu/la fin du message : 3 bits :</a:t>
            </a:r>
          </a:p>
          <a:p>
            <a:pPr lvl="1"/>
            <a:r>
              <a:rPr lang="en-US" dirty="0"/>
              <a:t>Premier bit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réservé</a:t>
            </a:r>
            <a:endParaRPr lang="en-US" dirty="0"/>
          </a:p>
          <a:p>
            <a:pPr lvl="1"/>
            <a:r>
              <a:rPr lang="en-US" dirty="0" err="1"/>
              <a:t>Deuxième</a:t>
            </a:r>
            <a:r>
              <a:rPr lang="en-US" dirty="0"/>
              <a:t>  bit : Don't Fragment</a:t>
            </a:r>
          </a:p>
          <a:p>
            <a:pPr lvl="2"/>
            <a:r>
              <a:rPr lang="en-US" dirty="0"/>
              <a:t>Si </a:t>
            </a:r>
            <a:r>
              <a:rPr lang="en-US" dirty="0" err="1"/>
              <a:t>ce</a:t>
            </a:r>
            <a:r>
              <a:rPr lang="en-US" dirty="0"/>
              <a:t> bit = 1, </a:t>
            </a:r>
            <a:r>
              <a:rPr lang="en-US" dirty="0" err="1"/>
              <a:t>alors</a:t>
            </a:r>
            <a:r>
              <a:rPr lang="en-US" dirty="0"/>
              <a:t> on </a:t>
            </a:r>
            <a:r>
              <a:rPr lang="en-US" dirty="0" err="1"/>
              <a:t>n'accepte</a:t>
            </a:r>
            <a:r>
              <a:rPr lang="en-US" dirty="0"/>
              <a:t> que le premier fragment d'un </a:t>
            </a:r>
            <a:r>
              <a:rPr lang="en-US" dirty="0" err="1"/>
              <a:t>paquet</a:t>
            </a:r>
            <a:endParaRPr lang="en-US" dirty="0"/>
          </a:p>
          <a:p>
            <a:pPr lvl="2"/>
            <a:r>
              <a:rPr lang="en-US" dirty="0"/>
              <a:t>A </a:t>
            </a:r>
            <a:r>
              <a:rPr lang="en-US" dirty="0" err="1"/>
              <a:t>utiliser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on ne </a:t>
            </a:r>
            <a:r>
              <a:rPr lang="en-US" dirty="0" err="1"/>
              <a:t>veut</a:t>
            </a:r>
            <a:r>
              <a:rPr lang="en-US" dirty="0"/>
              <a:t> </a:t>
            </a:r>
            <a:r>
              <a:rPr lang="en-US" dirty="0" err="1"/>
              <a:t>envoyer</a:t>
            </a:r>
            <a:r>
              <a:rPr lang="en-US" dirty="0"/>
              <a:t> </a:t>
            </a:r>
            <a:r>
              <a:rPr lang="en-US" dirty="0" err="1"/>
              <a:t>qu'un</a:t>
            </a:r>
            <a:r>
              <a:rPr lang="en-US" dirty="0"/>
              <a:t> </a:t>
            </a:r>
            <a:r>
              <a:rPr lang="en-US" dirty="0" err="1"/>
              <a:t>paquet</a:t>
            </a:r>
            <a:endParaRPr lang="en-US" dirty="0"/>
          </a:p>
          <a:p>
            <a:pPr lvl="1"/>
            <a:r>
              <a:rPr lang="en-US" dirty="0" err="1"/>
              <a:t>Troisième</a:t>
            </a:r>
            <a:r>
              <a:rPr lang="en-US" dirty="0"/>
              <a:t> bit : More Fragments</a:t>
            </a:r>
          </a:p>
          <a:p>
            <a:pPr lvl="2"/>
            <a:r>
              <a:rPr lang="en-US" dirty="0"/>
              <a:t>Si </a:t>
            </a:r>
            <a:r>
              <a:rPr lang="en-US" dirty="0" err="1"/>
              <a:t>ce</a:t>
            </a:r>
            <a:r>
              <a:rPr lang="en-US" dirty="0"/>
              <a:t> bit = 1, </a:t>
            </a:r>
            <a:r>
              <a:rPr lang="en-US" dirty="0" err="1"/>
              <a:t>alors</a:t>
            </a:r>
            <a:r>
              <a:rPr lang="en-US" dirty="0"/>
              <a:t> on attend plus de fragments. Si </a:t>
            </a:r>
            <a:r>
              <a:rPr lang="en-US" dirty="0" err="1"/>
              <a:t>ce</a:t>
            </a:r>
            <a:r>
              <a:rPr lang="en-US" dirty="0"/>
              <a:t> bit = 0, dernier fragment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7CD0D4-0915-4622-A006-375FCC32547B}"/>
              </a:ext>
            </a:extLst>
          </p:cNvPr>
          <p:cNvSpPr/>
          <p:nvPr/>
        </p:nvSpPr>
        <p:spPr>
          <a:xfrm>
            <a:off x="2068511" y="5125720"/>
            <a:ext cx="1757680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1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393AB-9436-4F7E-BF62-674F63DD727D}"/>
              </a:ext>
            </a:extLst>
          </p:cNvPr>
          <p:cNvSpPr/>
          <p:nvPr/>
        </p:nvSpPr>
        <p:spPr>
          <a:xfrm>
            <a:off x="646111" y="5125720"/>
            <a:ext cx="1422400" cy="655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-tête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paquet</a:t>
            </a:r>
            <a:r>
              <a:rPr lang="en-US" b="1" dirty="0">
                <a:solidFill>
                  <a:schemeClr val="bg1"/>
                </a:solidFill>
              </a:rPr>
              <a:t> IP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2EC7C1-80B5-4548-A64D-8218616AEB6A}"/>
              </a:ext>
            </a:extLst>
          </p:cNvPr>
          <p:cNvSpPr/>
          <p:nvPr/>
        </p:nvSpPr>
        <p:spPr>
          <a:xfrm>
            <a:off x="5818807" y="5125720"/>
            <a:ext cx="1757680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2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CF1CE-E182-42FA-B5D2-9AC8CD73CFA9}"/>
              </a:ext>
            </a:extLst>
          </p:cNvPr>
          <p:cNvSpPr/>
          <p:nvPr/>
        </p:nvSpPr>
        <p:spPr>
          <a:xfrm>
            <a:off x="4396407" y="5125720"/>
            <a:ext cx="1422400" cy="655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-tête 2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paquet</a:t>
            </a:r>
            <a:r>
              <a:rPr lang="en-US" b="1" dirty="0">
                <a:solidFill>
                  <a:schemeClr val="bg1"/>
                </a:solidFill>
              </a:rPr>
              <a:t> IP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B65B12-39D0-4C8E-AAFE-E9719492C4D3}"/>
              </a:ext>
            </a:extLst>
          </p:cNvPr>
          <p:cNvSpPr/>
          <p:nvPr/>
        </p:nvSpPr>
        <p:spPr>
          <a:xfrm>
            <a:off x="9573337" y="5125720"/>
            <a:ext cx="1757680" cy="6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IP Data 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C04C38-2B80-4B2D-B76B-FA6AACD8CD15}"/>
              </a:ext>
            </a:extLst>
          </p:cNvPr>
          <p:cNvSpPr/>
          <p:nvPr/>
        </p:nvSpPr>
        <p:spPr>
          <a:xfrm>
            <a:off x="8150937" y="5125720"/>
            <a:ext cx="1422400" cy="655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-tête 3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paquet</a:t>
            </a:r>
            <a:r>
              <a:rPr lang="en-US" b="1" dirty="0">
                <a:solidFill>
                  <a:schemeClr val="bg1"/>
                </a:solidFill>
              </a:rPr>
              <a:t> IP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12CDD7-D111-4182-A382-7FBB77213CC5}"/>
              </a:ext>
            </a:extLst>
          </p:cNvPr>
          <p:cNvSpPr txBox="1"/>
          <p:nvPr/>
        </p:nvSpPr>
        <p:spPr>
          <a:xfrm>
            <a:off x="266116" y="6035950"/>
            <a:ext cx="188370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Drapeau = 0 01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C2283-57FF-480A-B33D-A1253E4E6829}"/>
              </a:ext>
            </a:extLst>
          </p:cNvPr>
          <p:cNvSpPr txBox="1"/>
          <p:nvPr/>
        </p:nvSpPr>
        <p:spPr>
          <a:xfrm>
            <a:off x="3935105" y="6035950"/>
            <a:ext cx="188370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Drapeau = 0 01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FFEAC6-498D-4DE9-B539-C2C1078D9A0B}"/>
              </a:ext>
            </a:extLst>
          </p:cNvPr>
          <p:cNvSpPr txBox="1"/>
          <p:nvPr/>
        </p:nvSpPr>
        <p:spPr>
          <a:xfrm>
            <a:off x="7604094" y="6035950"/>
            <a:ext cx="188370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Drapeau = 0 00</a:t>
            </a:r>
            <a:endParaRPr lang="fr-F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4ACFFC-1B9F-482E-B961-80357D894EE4}"/>
              </a:ext>
            </a:extLst>
          </p:cNvPr>
          <p:cNvSpPr txBox="1"/>
          <p:nvPr/>
        </p:nvSpPr>
        <p:spPr>
          <a:xfrm>
            <a:off x="10572749" y="542947"/>
            <a:ext cx="714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9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135043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17228</TotalTime>
  <Words>2330</Words>
  <Application>Microsoft Office PowerPoint</Application>
  <PresentationFormat>Widescreen</PresentationFormat>
  <Paragraphs>560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Century Gothic</vt:lpstr>
      <vt:lpstr>Consolas</vt:lpstr>
      <vt:lpstr>Wingdings</vt:lpstr>
      <vt:lpstr>Wingdings 3</vt:lpstr>
      <vt:lpstr>Ion</vt:lpstr>
      <vt:lpstr>Architecture des réseaux </vt:lpstr>
      <vt:lpstr>Rappel : La couche 3 </vt:lpstr>
      <vt:lpstr>Rappel : Les adresses IP</vt:lpstr>
      <vt:lpstr>Rappel : Envoi inter-réseau </vt:lpstr>
      <vt:lpstr>Rappel : les couches</vt:lpstr>
      <vt:lpstr>Les réseaux IP (continuation) Résolution de nom + serveurs DHCP</vt:lpstr>
      <vt:lpstr>Les paquets IP</vt:lpstr>
      <vt:lpstr>Structure d'un paquet IP</vt:lpstr>
      <vt:lpstr>Le drapeau</vt:lpstr>
      <vt:lpstr>Le décalage</vt:lpstr>
      <vt:lpstr>En pratique...</vt:lpstr>
      <vt:lpstr>Un autre champ intéressant </vt:lpstr>
      <vt:lpstr>Pourquoi une durée de vie ?</vt:lpstr>
      <vt:lpstr>TTL = Time to live</vt:lpstr>
      <vt:lpstr>Lire un en-tête IP</vt:lpstr>
      <vt:lpstr>Rappel : Structure paquet IP</vt:lpstr>
      <vt:lpstr>Lire un en-tête IP</vt:lpstr>
      <vt:lpstr>IP forwarding</vt:lpstr>
      <vt:lpstr>Problématique -- le routage</vt:lpstr>
      <vt:lpstr>Les tableaux de routage</vt:lpstr>
      <vt:lpstr>Routage statique : solution 1</vt:lpstr>
      <vt:lpstr>Programmer le table de routage </vt:lpstr>
      <vt:lpstr>Une meilleure solution</vt:lpstr>
      <vt:lpstr>Notamment...</vt:lpstr>
      <vt:lpstr>Implemmenter cette solution</vt:lpstr>
      <vt:lpstr>Activation de ip forwarding</vt:lpstr>
      <vt:lpstr>Route par défaut vs route spécifique</vt:lpstr>
      <vt:lpstr>Parcourrir un tableau de routage</vt:lpstr>
      <vt:lpstr>Exercice</vt:lpstr>
      <vt:lpstr>Exercice</vt:lpstr>
      <vt:lpstr>Solution exercice </vt:lpstr>
      <vt:lpstr>Solution exercice (continuation)</vt:lpstr>
      <vt:lpstr>Le forwarding avec iptables</vt:lpstr>
      <vt:lpstr>iptables</vt:lpstr>
      <vt:lpstr>Les tables et les chaines iptables</vt:lpstr>
      <vt:lpstr>La table filter</vt:lpstr>
      <vt:lpstr>Syntaxe iptables</vt:lpstr>
      <vt:lpstr>Utiliser ces commandes</vt:lpstr>
      <vt:lpstr>Exercice : </vt:lpstr>
      <vt:lpstr>Le tableau nat</vt:lpstr>
      <vt:lpstr>Masquerade et DNAT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M2102 –  Bases des réseaux</dc:title>
  <dc:creator>Cristina Onete</dc:creator>
  <cp:lastModifiedBy>Cristina Onete</cp:lastModifiedBy>
  <cp:revision>1131</cp:revision>
  <dcterms:created xsi:type="dcterms:W3CDTF">2018-02-08T17:14:18Z</dcterms:created>
  <dcterms:modified xsi:type="dcterms:W3CDTF">2021-10-01T20:10:10Z</dcterms:modified>
</cp:coreProperties>
</file>