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4" r:id="rId3"/>
    <p:sldId id="295" r:id="rId4"/>
    <p:sldId id="263" r:id="rId5"/>
    <p:sldId id="262" r:id="rId6"/>
    <p:sldId id="297" r:id="rId7"/>
    <p:sldId id="300" r:id="rId8"/>
    <p:sldId id="301" r:id="rId9"/>
    <p:sldId id="302" r:id="rId10"/>
    <p:sldId id="303" r:id="rId11"/>
    <p:sldId id="323" r:id="rId12"/>
    <p:sldId id="327" r:id="rId13"/>
    <p:sldId id="306" r:id="rId14"/>
    <p:sldId id="319" r:id="rId15"/>
    <p:sldId id="304" r:id="rId16"/>
    <p:sldId id="318" r:id="rId17"/>
    <p:sldId id="320" r:id="rId18"/>
    <p:sldId id="324" r:id="rId19"/>
    <p:sldId id="325" r:id="rId20"/>
    <p:sldId id="326" r:id="rId21"/>
    <p:sldId id="321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28" r:id="rId30"/>
    <p:sldId id="329" r:id="rId31"/>
    <p:sldId id="314" r:id="rId32"/>
    <p:sldId id="316" r:id="rId33"/>
    <p:sldId id="315" r:id="rId34"/>
    <p:sldId id="330" r:id="rId35"/>
    <p:sldId id="331" r:id="rId36"/>
    <p:sldId id="332" r:id="rId37"/>
    <p:sldId id="32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6F57-0B84-4E68-910C-212EE8435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610325" cy="3329581"/>
          </a:xfrm>
        </p:spPr>
        <p:txBody>
          <a:bodyPr/>
          <a:lstStyle/>
          <a:p>
            <a:r>
              <a:rPr lang="en-US" sz="6400" dirty="0" err="1"/>
              <a:t>L'Architecture</a:t>
            </a:r>
            <a:r>
              <a:rPr lang="en-US" sz="6400" dirty="0"/>
              <a:t> des </a:t>
            </a:r>
            <a:r>
              <a:rPr lang="en-US" sz="6400" dirty="0" err="1"/>
              <a:t>réseaux</a:t>
            </a:r>
            <a:br>
              <a:rPr lang="en-US" sz="6400" dirty="0"/>
            </a:br>
            <a:endParaRPr lang="fr-FR" sz="6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91109-948C-4DF1-BAA6-467BBD14F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667374"/>
            <a:ext cx="8825658" cy="490537"/>
          </a:xfrm>
        </p:spPr>
        <p:txBody>
          <a:bodyPr>
            <a:normAutofit/>
          </a:bodyPr>
          <a:lstStyle/>
          <a:p>
            <a:r>
              <a:rPr lang="en-US" b="1" dirty="0"/>
              <a:t>Email : cristina.Onete@gmail.com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0121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F04D-B377-4922-A5C7-49F6006A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1D8CC-1333-4B16-8655-31D38A69E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9404723" cy="41954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100 machines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/>
                  <a:t>réseau</a:t>
                </a:r>
                <a:endParaRPr lang="en-US" dirty="0"/>
              </a:p>
              <a:p>
                <a:pPr lvl="1"/>
                <a:r>
                  <a:rPr lang="en-US" dirty="0"/>
                  <a:t>Approximation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US" dirty="0"/>
                  <a:t> machines, </a:t>
                </a:r>
                <a:r>
                  <a:rPr lang="en-US" dirty="0" err="1"/>
                  <a:t>alors</a:t>
                </a:r>
                <a:r>
                  <a:rPr lang="en-US" dirty="0"/>
                  <a:t> 7 bits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partie</a:t>
                </a:r>
                <a:r>
                  <a:rPr lang="en-US" dirty="0">
                    <a:solidFill>
                      <a:srgbClr val="FFFF00"/>
                    </a:solidFill>
                  </a:rPr>
                  <a:t> machine</a:t>
                </a:r>
              </a:p>
              <a:p>
                <a:pPr lvl="1"/>
                <a:r>
                  <a:rPr lang="en-US" dirty="0"/>
                  <a:t>32 bits </a:t>
                </a:r>
                <a:r>
                  <a:rPr lang="en-US" dirty="0" err="1"/>
                  <a:t>en</a:t>
                </a:r>
                <a:r>
                  <a:rPr lang="en-US" dirty="0"/>
                  <a:t> total </a:t>
                </a:r>
                <a:r>
                  <a:rPr lang="en-US" dirty="0" err="1"/>
                  <a:t>dans</a:t>
                </a:r>
                <a:r>
                  <a:rPr lang="en-US" dirty="0"/>
                  <a:t> </a:t>
                </a:r>
                <a:r>
                  <a:rPr lang="en-US" dirty="0" err="1"/>
                  <a:t>une</a:t>
                </a:r>
                <a:r>
                  <a:rPr lang="en-US" dirty="0"/>
                  <a:t> </a:t>
                </a:r>
                <a:r>
                  <a:rPr lang="en-US" dirty="0" err="1"/>
                  <a:t>adresse</a:t>
                </a:r>
                <a:r>
                  <a:rPr lang="en-US" dirty="0"/>
                  <a:t> IP, </a:t>
                </a:r>
                <a:r>
                  <a:rPr lang="en-US" dirty="0" err="1"/>
                  <a:t>donc</a:t>
                </a:r>
                <a:r>
                  <a:rPr lang="en-US" dirty="0"/>
                  <a:t> 32-7 = 25 bits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partie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réseau</a:t>
                </a:r>
                <a:r>
                  <a:rPr lang="en-US" dirty="0"/>
                  <a:t>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err="1"/>
                  <a:t>Choisir</a:t>
                </a:r>
                <a:r>
                  <a:rPr lang="en-US" dirty="0"/>
                  <a:t> : 25 bits pour la </a:t>
                </a:r>
                <a:r>
                  <a:rPr lang="en-US" dirty="0" err="1"/>
                  <a:t>partie</a:t>
                </a:r>
                <a:r>
                  <a:rPr lang="en-US" dirty="0"/>
                  <a:t> </a:t>
                </a:r>
                <a:r>
                  <a:rPr lang="en-US" dirty="0" err="1"/>
                  <a:t>réseau</a:t>
                </a:r>
                <a:r>
                  <a:rPr lang="en-US" dirty="0"/>
                  <a:t>: par </a:t>
                </a:r>
                <a:r>
                  <a:rPr lang="en-US" dirty="0" err="1"/>
                  <a:t>exemple</a:t>
                </a:r>
                <a:r>
                  <a:rPr lang="en-US" dirty="0"/>
                  <a:t>: 192.168.3.1XXX XXX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err="1"/>
                  <a:t>Ensuite</a:t>
                </a:r>
                <a:r>
                  <a:rPr lang="en-US" dirty="0"/>
                  <a:t> completer avec des 0s (</a:t>
                </a:r>
                <a:r>
                  <a:rPr lang="en-US" dirty="0" err="1"/>
                  <a:t>partie</a:t>
                </a:r>
                <a:r>
                  <a:rPr lang="en-US" dirty="0"/>
                  <a:t> machine) : 192.168.3.1000 0000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					</a:t>
                </a:r>
                <a:r>
                  <a:rPr lang="en-US" dirty="0" err="1"/>
                  <a:t>Adresse</a:t>
                </a:r>
                <a:r>
                  <a:rPr lang="en-US" dirty="0"/>
                  <a:t> </a:t>
                </a:r>
                <a:r>
                  <a:rPr lang="en-US" dirty="0" err="1"/>
                  <a:t>réseau</a:t>
                </a:r>
                <a:r>
                  <a:rPr lang="en-US" dirty="0"/>
                  <a:t> : 192.168.3.128 </a:t>
                </a:r>
                <a:r>
                  <a:rPr lang="en-US" dirty="0">
                    <a:solidFill>
                      <a:srgbClr val="FFFF00"/>
                    </a:solidFill>
                  </a:rPr>
                  <a:t>/25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err="1"/>
                  <a:t>Adresse</a:t>
                </a:r>
                <a:r>
                  <a:rPr lang="en-US" dirty="0"/>
                  <a:t> </a:t>
                </a:r>
                <a:r>
                  <a:rPr lang="en-US" dirty="0" err="1"/>
                  <a:t>spéciale</a:t>
                </a:r>
                <a:r>
                  <a:rPr lang="en-US" dirty="0"/>
                  <a:t> de broadcast : 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US" dirty="0"/>
                  <a:t>Prendre la </a:t>
                </a:r>
                <a:r>
                  <a:rPr lang="en-US" dirty="0" err="1"/>
                  <a:t>partie</a:t>
                </a:r>
                <a:r>
                  <a:rPr lang="en-US" dirty="0"/>
                  <a:t> </a:t>
                </a:r>
                <a:r>
                  <a:rPr lang="en-US" dirty="0" err="1"/>
                  <a:t>réseau</a:t>
                </a:r>
                <a:r>
                  <a:rPr lang="en-US" dirty="0"/>
                  <a:t>, </a:t>
                </a:r>
                <a:r>
                  <a:rPr lang="en-US" dirty="0" err="1"/>
                  <a:t>compléter</a:t>
                </a:r>
                <a:r>
                  <a:rPr lang="en-US" dirty="0"/>
                  <a:t> avec des 1s : </a:t>
                </a:r>
              </a:p>
              <a:p>
                <a:pPr marL="457200" lvl="1" indent="0">
                  <a:spcBef>
                    <a:spcPts val="1800"/>
                  </a:spcBef>
                  <a:buNone/>
                </a:pPr>
                <a:r>
                  <a:rPr lang="en-US" dirty="0"/>
                  <a:t>			192.168.3.1</a:t>
                </a:r>
                <a:r>
                  <a:rPr lang="en-US" dirty="0">
                    <a:solidFill>
                      <a:srgbClr val="FFFF00"/>
                    </a:solidFill>
                  </a:rPr>
                  <a:t>111 1111</a:t>
                </a:r>
                <a:r>
                  <a:rPr lang="en-US" dirty="0"/>
                  <a:t> = 192.168.3.255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1D8CC-1333-4B16-8655-31D38A69E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9404723" cy="4195481"/>
              </a:xfrm>
              <a:blipFill>
                <a:blip r:embed="rId2"/>
                <a:stretch>
                  <a:fillRect l="-324" t="-1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4491599-F2BC-499B-9F90-956ECB5CBBDF}"/>
              </a:ext>
            </a:extLst>
          </p:cNvPr>
          <p:cNvSpPr txBox="1"/>
          <p:nvPr/>
        </p:nvSpPr>
        <p:spPr>
          <a:xfrm>
            <a:off x="10544170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9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00043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9325-3DB4-4181-82E3-331A9A5C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taille d'un </a:t>
            </a:r>
            <a:r>
              <a:rPr lang="en-US" dirty="0" err="1"/>
              <a:t>réseau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EA84A2-DCEB-4EE1-9DF9-24CA5F5FA6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Donnée par le </a:t>
                </a:r>
                <a:r>
                  <a:rPr lang="en-US" dirty="0" err="1"/>
                  <a:t>nombre</a:t>
                </a:r>
                <a:r>
                  <a:rPr lang="en-US" dirty="0"/>
                  <a:t> de bits de la </a:t>
                </a:r>
                <a:r>
                  <a:rPr lang="en-US" dirty="0" err="1"/>
                  <a:t>partie</a:t>
                </a:r>
                <a:r>
                  <a:rPr lang="en-US" dirty="0"/>
                  <a:t> machine:</a:t>
                </a:r>
              </a:p>
              <a:p>
                <a:pPr lvl="1"/>
                <a:r>
                  <a:rPr lang="en-US" dirty="0" err="1"/>
                  <a:t>Nombre</a:t>
                </a:r>
                <a:r>
                  <a:rPr lang="en-US" dirty="0"/>
                  <a:t> de machines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𝑡𝑎𝑖𝑙𝑙𝑒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𝑝𝑎𝑟𝑡𝑖𝑒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𝑚𝑐h𝑖𝑛𝑒</m:t>
                        </m:r>
                      </m:sup>
                    </m:sSup>
                  </m:oMath>
                </a14:m>
                <a:r>
                  <a:rPr lang="fr-FR" dirty="0"/>
                  <a:t> - 2  </a:t>
                </a:r>
              </a:p>
              <a:p>
                <a:endParaRPr lang="fr-FR" dirty="0"/>
              </a:p>
              <a:p>
                <a:r>
                  <a:rPr lang="fr-FR" dirty="0"/>
                  <a:t>Deux façons de déclarer la taille d'un réseau :</a:t>
                </a:r>
              </a:p>
              <a:p>
                <a:pPr lvl="1"/>
                <a:r>
                  <a:rPr lang="en-US" dirty="0" err="1"/>
                  <a:t>Méthode</a:t>
                </a:r>
                <a:r>
                  <a:rPr lang="en-US" dirty="0"/>
                  <a:t> 1 : notation CIDR = classless inter-domain routing :</a:t>
                </a:r>
              </a:p>
              <a:p>
                <a:pPr lvl="2"/>
                <a:r>
                  <a:rPr lang="en-US" dirty="0"/>
                  <a:t>192.168.3.128</a:t>
                </a:r>
                <a:r>
                  <a:rPr lang="en-US" b="1" dirty="0">
                    <a:solidFill>
                      <a:srgbClr val="FFFF00"/>
                    </a:solidFill>
                  </a:rPr>
                  <a:t>/25</a:t>
                </a:r>
              </a:p>
              <a:p>
                <a:pPr lvl="1"/>
                <a:r>
                  <a:rPr lang="en-US" dirty="0" err="1"/>
                  <a:t>Méthode</a:t>
                </a:r>
                <a:r>
                  <a:rPr lang="en-US" dirty="0"/>
                  <a:t> 2 :  nous </a:t>
                </a:r>
                <a:r>
                  <a:rPr lang="en-US" dirty="0" err="1"/>
                  <a:t>utilisons</a:t>
                </a:r>
                <a:r>
                  <a:rPr lang="en-US" dirty="0"/>
                  <a:t> </a:t>
                </a:r>
                <a:r>
                  <a:rPr lang="en-US" dirty="0" err="1"/>
                  <a:t>une</a:t>
                </a:r>
                <a:r>
                  <a:rPr lang="en-US" dirty="0"/>
                  <a:t> masque de </a:t>
                </a:r>
                <a:r>
                  <a:rPr lang="en-US" dirty="0" err="1"/>
                  <a:t>réseau</a:t>
                </a:r>
                <a:r>
                  <a:rPr lang="en-US" dirty="0"/>
                  <a:t> (netmask) :</a:t>
                </a:r>
              </a:p>
              <a:p>
                <a:pPr lvl="2"/>
                <a:r>
                  <a:rPr lang="en-US" dirty="0"/>
                  <a:t>25 bits </a:t>
                </a:r>
                <a:r>
                  <a:rPr lang="en-US" dirty="0" err="1"/>
                  <a:t>réseau</a:t>
                </a:r>
                <a:r>
                  <a:rPr lang="en-US" dirty="0"/>
                  <a:t> : 1111 1111. 1111 1111. 1111 1111, 1000 0000 = </a:t>
                </a:r>
                <a:r>
                  <a:rPr lang="en-US" b="1" dirty="0">
                    <a:solidFill>
                      <a:srgbClr val="FFFF00"/>
                    </a:solidFill>
                  </a:rPr>
                  <a:t>255.255.255.128</a:t>
                </a:r>
                <a:endParaRPr lang="fr-FR" b="1" dirty="0">
                  <a:solidFill>
                    <a:srgbClr val="FFFF00"/>
                  </a:solidFill>
                </a:endParaRPr>
              </a:p>
              <a:p>
                <a:endParaRPr lang="fr-FR" dirty="0"/>
              </a:p>
              <a:p>
                <a:r>
                  <a:rPr lang="fr-FR" dirty="0"/>
                  <a:t>Taille par défaut : donné par la classe de réseau, elle même donnée par le premier octet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EA84A2-DCEB-4EE1-9DF9-24CA5F5FA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285F369-A41E-42D6-AFE3-7A9215C080F9}"/>
              </a:ext>
            </a:extLst>
          </p:cNvPr>
          <p:cNvSpPr txBox="1"/>
          <p:nvPr/>
        </p:nvSpPr>
        <p:spPr>
          <a:xfrm>
            <a:off x="1043939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10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17010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C44B2-8615-461B-B45E-58789211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Exercice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23AAE-5FC6-4E1B-A636-B82AAFC7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Prenons</a:t>
            </a:r>
            <a:r>
              <a:rPr lang="en-US" dirty="0"/>
              <a:t> </a:t>
            </a:r>
            <a:r>
              <a:rPr lang="en-US" dirty="0" err="1"/>
              <a:t>l'adresse</a:t>
            </a:r>
            <a:r>
              <a:rPr lang="en-US" dirty="0"/>
              <a:t>: 192.168.1.3/32. Quelle </a:t>
            </a:r>
            <a:r>
              <a:rPr lang="en-US" dirty="0" err="1"/>
              <a:t>est</a:t>
            </a:r>
            <a:r>
              <a:rPr lang="en-US" dirty="0"/>
              <a:t> la taille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réseau</a:t>
            </a:r>
            <a:r>
              <a:rPr lang="en-US" dirty="0"/>
              <a:t> ? Quelle(s)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adresses</a:t>
            </a:r>
            <a:r>
              <a:rPr lang="en-US" dirty="0"/>
              <a:t> machine existent </a:t>
            </a:r>
            <a:r>
              <a:rPr lang="en-US" dirty="0" err="1"/>
              <a:t>également</a:t>
            </a:r>
            <a:r>
              <a:rPr lang="en-US" dirty="0"/>
              <a:t> dans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réseau</a:t>
            </a:r>
            <a:r>
              <a:rPr lang="en-US" dirty="0"/>
              <a:t> ?</a:t>
            </a:r>
          </a:p>
          <a:p>
            <a:endParaRPr lang="fr-FR" dirty="0"/>
          </a:p>
          <a:p>
            <a:r>
              <a:rPr lang="fr-FR" dirty="0"/>
              <a:t>Et si on prenait l'adresse: 192.168.1.3/0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029D5-39FA-41ED-8434-7293C9CD477D}"/>
              </a:ext>
            </a:extLst>
          </p:cNvPr>
          <p:cNvSpPr txBox="1"/>
          <p:nvPr/>
        </p:nvSpPr>
        <p:spPr>
          <a:xfrm>
            <a:off x="1043939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11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48690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B531-4880-4707-9F64-14D4CAA7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système</a:t>
            </a:r>
            <a:r>
              <a:rPr lang="en-US" dirty="0"/>
              <a:t>, plus </a:t>
            </a:r>
            <a:r>
              <a:rPr lang="en-US" dirty="0" err="1"/>
              <a:t>ancien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C0104-4D7E-49A6-AEC8-9542B2590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CIDR = </a:t>
            </a:r>
            <a:r>
              <a:rPr lang="en-US" b="1" dirty="0">
                <a:solidFill>
                  <a:srgbClr val="FFFF00"/>
                </a:solidFill>
              </a:rPr>
              <a:t>classless</a:t>
            </a:r>
            <a:r>
              <a:rPr lang="en-US" dirty="0"/>
              <a:t> inter-domain routing</a:t>
            </a:r>
          </a:p>
          <a:p>
            <a:r>
              <a:rPr lang="en-US" dirty="0"/>
              <a:t>Le </a:t>
            </a:r>
            <a:r>
              <a:rPr lang="en-US" dirty="0" err="1"/>
              <a:t>système</a:t>
            </a:r>
            <a:r>
              <a:rPr lang="en-US" dirty="0"/>
              <a:t> de classes </a:t>
            </a:r>
            <a:r>
              <a:rPr lang="en-US" dirty="0" err="1"/>
              <a:t>est</a:t>
            </a:r>
            <a:r>
              <a:rPr lang="en-US" dirty="0"/>
              <a:t> encore </a:t>
            </a:r>
            <a:r>
              <a:rPr lang="en-US" dirty="0" err="1"/>
              <a:t>en</a:t>
            </a:r>
            <a:r>
              <a:rPr lang="en-US" dirty="0"/>
              <a:t> usage,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s'il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désuet</a:t>
            </a:r>
            <a:endParaRPr lang="en-US" dirty="0"/>
          </a:p>
          <a:p>
            <a:pPr lvl="1"/>
            <a:r>
              <a:rPr lang="en-US" dirty="0" err="1"/>
              <a:t>Particulièrement</a:t>
            </a:r>
            <a:r>
              <a:rPr lang="en-US" dirty="0"/>
              <a:t> </a:t>
            </a:r>
            <a:r>
              <a:rPr lang="en-US" dirty="0" err="1"/>
              <a:t>utilisé</a:t>
            </a:r>
            <a:r>
              <a:rPr lang="en-US" dirty="0"/>
              <a:t> dans les configurations des machines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C8E8843-680E-4D78-8662-F21A772499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305024"/>
                  </p:ext>
                </p:extLst>
              </p:nvPr>
            </p:nvGraphicFramePr>
            <p:xfrm>
              <a:off x="545304" y="3618870"/>
              <a:ext cx="11127583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3647">
                      <a:extLst>
                        <a:ext uri="{9D8B030D-6E8A-4147-A177-3AD203B41FA5}">
                          <a16:colId xmlns:a16="http://schemas.microsoft.com/office/drawing/2014/main" val="558872321"/>
                        </a:ext>
                      </a:extLst>
                    </a:gridCol>
                    <a:gridCol w="911683">
                      <a:extLst>
                        <a:ext uri="{9D8B030D-6E8A-4147-A177-3AD203B41FA5}">
                          <a16:colId xmlns:a16="http://schemas.microsoft.com/office/drawing/2014/main" val="2470771468"/>
                        </a:ext>
                      </a:extLst>
                    </a:gridCol>
                    <a:gridCol w="1087623">
                      <a:extLst>
                        <a:ext uri="{9D8B030D-6E8A-4147-A177-3AD203B41FA5}">
                          <a16:colId xmlns:a16="http://schemas.microsoft.com/office/drawing/2014/main" val="2344626695"/>
                        </a:ext>
                      </a:extLst>
                    </a:gridCol>
                    <a:gridCol w="1327540">
                      <a:extLst>
                        <a:ext uri="{9D8B030D-6E8A-4147-A177-3AD203B41FA5}">
                          <a16:colId xmlns:a16="http://schemas.microsoft.com/office/drawing/2014/main" val="2123115272"/>
                        </a:ext>
                      </a:extLst>
                    </a:gridCol>
                    <a:gridCol w="1247568">
                      <a:extLst>
                        <a:ext uri="{9D8B030D-6E8A-4147-A177-3AD203B41FA5}">
                          <a16:colId xmlns:a16="http://schemas.microsoft.com/office/drawing/2014/main" val="3281465277"/>
                        </a:ext>
                      </a:extLst>
                    </a:gridCol>
                    <a:gridCol w="1487483">
                      <a:extLst>
                        <a:ext uri="{9D8B030D-6E8A-4147-A177-3AD203B41FA5}">
                          <a16:colId xmlns:a16="http://schemas.microsoft.com/office/drawing/2014/main" val="3861420165"/>
                        </a:ext>
                      </a:extLst>
                    </a:gridCol>
                    <a:gridCol w="1370277">
                      <a:extLst>
                        <a:ext uri="{9D8B030D-6E8A-4147-A177-3AD203B41FA5}">
                          <a16:colId xmlns:a16="http://schemas.microsoft.com/office/drawing/2014/main" val="308368925"/>
                        </a:ext>
                      </a:extLst>
                    </a:gridCol>
                    <a:gridCol w="1900238">
                      <a:extLst>
                        <a:ext uri="{9D8B030D-6E8A-4147-A177-3AD203B41FA5}">
                          <a16:colId xmlns:a16="http://schemas.microsoft.com/office/drawing/2014/main" val="1767455266"/>
                        </a:ext>
                      </a:extLst>
                    </a:gridCol>
                    <a:gridCol w="771524">
                      <a:extLst>
                        <a:ext uri="{9D8B030D-6E8A-4147-A177-3AD203B41FA5}">
                          <a16:colId xmlns:a16="http://schemas.microsoft.com/office/drawing/2014/main" val="469445043"/>
                        </a:ext>
                      </a:extLst>
                    </a:gridCol>
                  </a:tblGrid>
                  <a:tr h="563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Classe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Bits start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Bits # </a:t>
                          </a:r>
                          <a:r>
                            <a:rPr lang="en-US" dirty="0" err="1"/>
                            <a:t>réseau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Bits # machine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Max # </a:t>
                          </a:r>
                          <a:r>
                            <a:rPr lang="en-US" dirty="0" err="1"/>
                            <a:t>réseaux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Max # machines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Adresse</a:t>
                          </a:r>
                          <a:r>
                            <a:rPr lang="en-US" dirty="0"/>
                            <a:t> début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Adresse</a:t>
                          </a:r>
                          <a:r>
                            <a:rPr lang="en-US" dirty="0"/>
                            <a:t> fin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CIDR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6686"/>
                      </a:ext>
                    </a:extLst>
                  </a:tr>
                  <a:tr h="563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0.0.0.0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127.255.255.255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/8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0673262"/>
                      </a:ext>
                    </a:extLst>
                  </a:tr>
                  <a:tr h="563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128.0.0.0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191.255.255.255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/16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9758208"/>
                      </a:ext>
                    </a:extLst>
                  </a:tr>
                  <a:tr h="563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192.0.0.0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223.255.255.255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/24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2859770"/>
                      </a:ext>
                    </a:extLst>
                  </a:tr>
                  <a:tr h="563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224.0.0.0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239.255.255.255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77273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C8E8843-680E-4D78-8662-F21A772499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1305024"/>
                  </p:ext>
                </p:extLst>
              </p:nvPr>
            </p:nvGraphicFramePr>
            <p:xfrm>
              <a:off x="545304" y="3618870"/>
              <a:ext cx="11127583" cy="2895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3647">
                      <a:extLst>
                        <a:ext uri="{9D8B030D-6E8A-4147-A177-3AD203B41FA5}">
                          <a16:colId xmlns:a16="http://schemas.microsoft.com/office/drawing/2014/main" val="558872321"/>
                        </a:ext>
                      </a:extLst>
                    </a:gridCol>
                    <a:gridCol w="911683">
                      <a:extLst>
                        <a:ext uri="{9D8B030D-6E8A-4147-A177-3AD203B41FA5}">
                          <a16:colId xmlns:a16="http://schemas.microsoft.com/office/drawing/2014/main" val="2470771468"/>
                        </a:ext>
                      </a:extLst>
                    </a:gridCol>
                    <a:gridCol w="1087623">
                      <a:extLst>
                        <a:ext uri="{9D8B030D-6E8A-4147-A177-3AD203B41FA5}">
                          <a16:colId xmlns:a16="http://schemas.microsoft.com/office/drawing/2014/main" val="2344626695"/>
                        </a:ext>
                      </a:extLst>
                    </a:gridCol>
                    <a:gridCol w="1327540">
                      <a:extLst>
                        <a:ext uri="{9D8B030D-6E8A-4147-A177-3AD203B41FA5}">
                          <a16:colId xmlns:a16="http://schemas.microsoft.com/office/drawing/2014/main" val="2123115272"/>
                        </a:ext>
                      </a:extLst>
                    </a:gridCol>
                    <a:gridCol w="1247568">
                      <a:extLst>
                        <a:ext uri="{9D8B030D-6E8A-4147-A177-3AD203B41FA5}">
                          <a16:colId xmlns:a16="http://schemas.microsoft.com/office/drawing/2014/main" val="3281465277"/>
                        </a:ext>
                      </a:extLst>
                    </a:gridCol>
                    <a:gridCol w="1487483">
                      <a:extLst>
                        <a:ext uri="{9D8B030D-6E8A-4147-A177-3AD203B41FA5}">
                          <a16:colId xmlns:a16="http://schemas.microsoft.com/office/drawing/2014/main" val="3861420165"/>
                        </a:ext>
                      </a:extLst>
                    </a:gridCol>
                    <a:gridCol w="1370277">
                      <a:extLst>
                        <a:ext uri="{9D8B030D-6E8A-4147-A177-3AD203B41FA5}">
                          <a16:colId xmlns:a16="http://schemas.microsoft.com/office/drawing/2014/main" val="308368925"/>
                        </a:ext>
                      </a:extLst>
                    </a:gridCol>
                    <a:gridCol w="1900238">
                      <a:extLst>
                        <a:ext uri="{9D8B030D-6E8A-4147-A177-3AD203B41FA5}">
                          <a16:colId xmlns:a16="http://schemas.microsoft.com/office/drawing/2014/main" val="1767455266"/>
                        </a:ext>
                      </a:extLst>
                    </a:gridCol>
                    <a:gridCol w="771524">
                      <a:extLst>
                        <a:ext uri="{9D8B030D-6E8A-4147-A177-3AD203B41FA5}">
                          <a16:colId xmlns:a16="http://schemas.microsoft.com/office/drawing/2014/main" val="46944504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Classe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Bits start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Bits # </a:t>
                          </a:r>
                          <a:r>
                            <a:rPr lang="en-US" dirty="0" err="1"/>
                            <a:t>réseau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Bits # machine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Max # </a:t>
                          </a:r>
                          <a:r>
                            <a:rPr lang="en-US" dirty="0" err="1"/>
                            <a:t>réseaux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Max # machines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Adresse</a:t>
                          </a:r>
                          <a:r>
                            <a:rPr lang="en-US" dirty="0"/>
                            <a:t> début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Adresse</a:t>
                          </a:r>
                          <a:r>
                            <a:rPr lang="en-US" dirty="0"/>
                            <a:t> fin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CIDR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6686"/>
                      </a:ext>
                    </a:extLst>
                  </a:tr>
                  <a:tr h="563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48780" t="-118280" r="-444878" b="-30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77049" t="-118280" r="-273770" b="-30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0.0.0.0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127.255.255.255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/8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0673262"/>
                      </a:ext>
                    </a:extLst>
                  </a:tr>
                  <a:tr h="563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48780" t="-218280" r="-444878" b="-20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77049" t="-218280" r="-273770" b="-20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128.0.0.0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191.255.255.255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/16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9758208"/>
                      </a:ext>
                    </a:extLst>
                  </a:tr>
                  <a:tr h="563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48780" t="-321739" r="-444878" b="-103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377049" t="-321739" r="-273770" b="-103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192.0.0.0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223.255.255.255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/24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62859770"/>
                      </a:ext>
                    </a:extLst>
                  </a:tr>
                  <a:tr h="563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1110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224.0.0.0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239.255.255.255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77273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C77300-DA6D-48D9-AE27-8D7476BBEFF9}"/>
              </a:ext>
            </a:extLst>
          </p:cNvPr>
          <p:cNvSpPr txBox="1"/>
          <p:nvPr/>
        </p:nvSpPr>
        <p:spPr>
          <a:xfrm>
            <a:off x="10458445" y="52389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12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07785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87CF-354A-4105-929F-28BE5FEE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IP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508F9-1F04-44DF-A27C-F2EFBC4B1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98138" cy="4195481"/>
          </a:xfrm>
        </p:spPr>
        <p:txBody>
          <a:bodyPr/>
          <a:lstStyle/>
          <a:p>
            <a:r>
              <a:rPr lang="en-US" dirty="0" err="1"/>
              <a:t>Supposons</a:t>
            </a:r>
            <a:r>
              <a:rPr lang="en-US" dirty="0"/>
              <a:t> </a:t>
            </a:r>
            <a:r>
              <a:rPr lang="en-US" dirty="0" err="1"/>
              <a:t>qu'on</a:t>
            </a:r>
            <a:r>
              <a:rPr lang="en-US" dirty="0"/>
              <a:t> </a:t>
            </a:r>
            <a:r>
              <a:rPr lang="en-US" dirty="0" err="1"/>
              <a:t>veut</a:t>
            </a:r>
            <a:r>
              <a:rPr lang="en-US" dirty="0"/>
              <a:t> </a:t>
            </a:r>
            <a:r>
              <a:rPr lang="en-US" dirty="0" err="1"/>
              <a:t>configurer</a:t>
            </a:r>
            <a:r>
              <a:rPr lang="en-US" dirty="0"/>
              <a:t> </a:t>
            </a:r>
            <a:r>
              <a:rPr lang="en-US" dirty="0" err="1"/>
              <a:t>l'adresse</a:t>
            </a:r>
            <a:r>
              <a:rPr lang="en-US" dirty="0"/>
              <a:t> 192.168.24.3 sur </a:t>
            </a:r>
            <a:r>
              <a:rPr lang="en-US" dirty="0" err="1"/>
              <a:t>une</a:t>
            </a:r>
            <a:r>
              <a:rPr lang="en-US" dirty="0"/>
              <a:t> machine</a:t>
            </a:r>
          </a:p>
          <a:p>
            <a:pPr lvl="1"/>
            <a:r>
              <a:rPr lang="en-US" dirty="0"/>
              <a:t>... </a:t>
            </a:r>
            <a:r>
              <a:rPr lang="en-US" dirty="0" err="1"/>
              <a:t>sachant</a:t>
            </a:r>
            <a:r>
              <a:rPr lang="en-US" dirty="0"/>
              <a:t> que le </a:t>
            </a:r>
            <a:r>
              <a:rPr lang="en-US" dirty="0" err="1"/>
              <a:t>réseau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la machine fait </a:t>
            </a:r>
            <a:r>
              <a:rPr lang="en-US" dirty="0" err="1"/>
              <a:t>partie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/26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fr-FR" dirty="0"/>
              <a:t>La commande à utiliser pour configurer cette adresse sur l'interface eth0 serait :</a:t>
            </a:r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dirty="0" err="1">
                <a:latin typeface="Consolas" panose="020B0609020204030204" pitchFamily="49" charset="0"/>
              </a:rPr>
              <a:t>ip</a:t>
            </a:r>
            <a:r>
              <a:rPr lang="fr-FR" dirty="0">
                <a:latin typeface="Consolas" panose="020B0609020204030204" pitchFamily="49" charset="0"/>
              </a:rPr>
              <a:t> </a:t>
            </a:r>
            <a:r>
              <a:rPr lang="fr-FR" dirty="0" err="1">
                <a:latin typeface="Consolas" panose="020B0609020204030204" pitchFamily="49" charset="0"/>
              </a:rPr>
              <a:t>address</a:t>
            </a:r>
            <a:r>
              <a:rPr lang="fr-FR" dirty="0">
                <a:latin typeface="Consolas" panose="020B0609020204030204" pitchFamily="49" charset="0"/>
              </a:rPr>
              <a:t> </a:t>
            </a:r>
            <a:r>
              <a:rPr lang="fr-FR" dirty="0" err="1">
                <a:latin typeface="Consolas" panose="020B0609020204030204" pitchFamily="49" charset="0"/>
              </a:rPr>
              <a:t>add</a:t>
            </a:r>
            <a:r>
              <a:rPr lang="fr-FR" dirty="0">
                <a:latin typeface="Consolas" panose="020B0609020204030204" pitchFamily="49" charset="0"/>
              </a:rPr>
              <a:t> 192.168.24.3/26 dev eth0</a:t>
            </a:r>
          </a:p>
          <a:p>
            <a:pPr marL="0" indent="0">
              <a:buNone/>
            </a:pPr>
            <a:r>
              <a:rPr lang="fr-FR" dirty="0">
                <a:latin typeface="Consolas" panose="020B0609020204030204" pitchFamily="49" charset="0"/>
              </a:rPr>
              <a:t>		</a:t>
            </a:r>
            <a:r>
              <a:rPr lang="fr-FR" sz="1800" dirty="0">
                <a:latin typeface="+mn-lt"/>
              </a:rPr>
              <a:t>(ancienne commande, encore utilisée)</a:t>
            </a:r>
            <a:r>
              <a:rPr lang="fr-FR" dirty="0">
                <a:latin typeface="Consolas" panose="020B0609020204030204" pitchFamily="49" charset="0"/>
              </a:rPr>
              <a:t> </a:t>
            </a:r>
            <a:r>
              <a:rPr lang="fr-FR" dirty="0" err="1">
                <a:latin typeface="Consolas" panose="020B0609020204030204" pitchFamily="49" charset="0"/>
              </a:rPr>
              <a:t>ifconfig</a:t>
            </a:r>
            <a:r>
              <a:rPr lang="fr-FR" dirty="0">
                <a:latin typeface="Consolas" panose="020B0609020204030204" pitchFamily="49" charset="0"/>
              </a:rPr>
              <a:t> eth0 192.168.24.3/26</a:t>
            </a:r>
          </a:p>
          <a:p>
            <a:endParaRPr lang="fr-FR" dirty="0"/>
          </a:p>
          <a:p>
            <a:r>
              <a:rPr lang="fr-FR" dirty="0"/>
              <a:t>Si nous ne mettons pas le masque de réseau (le /26) :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>
                <a:latin typeface="Consolas" panose="020B0609020204030204" pitchFamily="49" charset="0"/>
              </a:rPr>
              <a:t> </a:t>
            </a:r>
            <a:r>
              <a:rPr lang="fr-FR" dirty="0" err="1">
                <a:latin typeface="Consolas" panose="020B0609020204030204" pitchFamily="49" charset="0"/>
              </a:rPr>
              <a:t>ip</a:t>
            </a:r>
            <a:r>
              <a:rPr lang="fr-FR" dirty="0">
                <a:latin typeface="Consolas" panose="020B0609020204030204" pitchFamily="49" charset="0"/>
              </a:rPr>
              <a:t> </a:t>
            </a:r>
            <a:r>
              <a:rPr lang="fr-FR" dirty="0" err="1">
                <a:latin typeface="Consolas" panose="020B0609020204030204" pitchFamily="49" charset="0"/>
              </a:rPr>
              <a:t>address</a:t>
            </a:r>
            <a:r>
              <a:rPr lang="fr-FR" dirty="0">
                <a:latin typeface="Consolas" panose="020B0609020204030204" pitchFamily="49" charset="0"/>
              </a:rPr>
              <a:t> </a:t>
            </a:r>
            <a:r>
              <a:rPr lang="fr-FR" dirty="0" err="1">
                <a:latin typeface="Consolas" panose="020B0609020204030204" pitchFamily="49" charset="0"/>
              </a:rPr>
              <a:t>add</a:t>
            </a:r>
            <a:r>
              <a:rPr lang="fr-FR" dirty="0">
                <a:latin typeface="Consolas" panose="020B0609020204030204" pitchFamily="49" charset="0"/>
              </a:rPr>
              <a:t> 192.168.24.3 dev eth0 </a:t>
            </a:r>
            <a:r>
              <a:rPr lang="fr-FR" dirty="0">
                <a:latin typeface="+mn-lt"/>
              </a:rPr>
              <a:t>: par défaut en /32</a:t>
            </a:r>
          </a:p>
          <a:p>
            <a:pPr marL="457200" lvl="1" indent="0">
              <a:buNone/>
            </a:pPr>
            <a:r>
              <a:rPr lang="fr-FR" dirty="0">
                <a:latin typeface="+mn-lt"/>
              </a:rPr>
              <a:t>	 </a:t>
            </a:r>
            <a:r>
              <a:rPr lang="fr-FR" dirty="0" err="1">
                <a:latin typeface="Consolas" panose="020B0609020204030204" pitchFamily="49" charset="0"/>
              </a:rPr>
              <a:t>ifconfig</a:t>
            </a:r>
            <a:r>
              <a:rPr lang="fr-FR" dirty="0">
                <a:latin typeface="Consolas" panose="020B0609020204030204" pitchFamily="49" charset="0"/>
              </a:rPr>
              <a:t> eth0 192.168.24.3 : </a:t>
            </a:r>
            <a:r>
              <a:rPr lang="fr-FR" dirty="0">
                <a:latin typeface="+mn-lt"/>
              </a:rPr>
              <a:t>par défaut en /24 (classe de réseau)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99393-FE40-4E7A-83F9-D9474AD7E2B4}"/>
              </a:ext>
            </a:extLst>
          </p:cNvPr>
          <p:cNvSpPr txBox="1"/>
          <p:nvPr/>
        </p:nvSpPr>
        <p:spPr>
          <a:xfrm>
            <a:off x="10458445" y="52389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13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40386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9C99-0FA4-445C-B489-AE50D3F7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machines dans un </a:t>
            </a:r>
            <a:r>
              <a:rPr lang="en-US" dirty="0" err="1"/>
              <a:t>réseau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9FF-2097-4480-B414-C95A136B2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 </a:t>
            </a:r>
            <a:r>
              <a:rPr lang="en-US" dirty="0" err="1"/>
              <a:t>réseau</a:t>
            </a:r>
            <a:r>
              <a:rPr lang="en-US" dirty="0"/>
              <a:t> 192.168.3.128 /25 </a:t>
            </a:r>
            <a:r>
              <a:rPr lang="en-US" dirty="0" err="1"/>
              <a:t>s'écrit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: 192.168.3.[1</a:t>
            </a:r>
            <a:r>
              <a:rPr lang="en-US" b="1" dirty="0">
                <a:solidFill>
                  <a:srgbClr val="FFFF00"/>
                </a:solidFill>
              </a:rPr>
              <a:t>000 0000</a:t>
            </a:r>
            <a:r>
              <a:rPr lang="en-US" dirty="0"/>
              <a:t>]</a:t>
            </a:r>
          </a:p>
          <a:p>
            <a:pPr lvl="1"/>
            <a:r>
              <a:rPr lang="en-US" dirty="0" err="1"/>
              <a:t>L'adresse</a:t>
            </a:r>
            <a:r>
              <a:rPr lang="en-US" dirty="0"/>
              <a:t> 192.168.3.128 e </a:t>
            </a:r>
            <a:r>
              <a:rPr lang="en-US" dirty="0" err="1"/>
              <a:t>prise</a:t>
            </a:r>
            <a:r>
              <a:rPr lang="en-US" dirty="0"/>
              <a:t> : </a:t>
            </a:r>
            <a:r>
              <a:rPr lang="en-US" dirty="0" err="1"/>
              <a:t>adresse</a:t>
            </a:r>
            <a:r>
              <a:rPr lang="en-US" dirty="0"/>
              <a:t> </a:t>
            </a:r>
            <a:r>
              <a:rPr lang="en-US" dirty="0" err="1"/>
              <a:t>réseau</a:t>
            </a:r>
            <a:endParaRPr lang="en-US" dirty="0"/>
          </a:p>
          <a:p>
            <a:pPr lvl="1"/>
            <a:r>
              <a:rPr lang="en-US" dirty="0" err="1"/>
              <a:t>L'adresse</a:t>
            </a:r>
            <a:r>
              <a:rPr lang="en-US" dirty="0"/>
              <a:t> 192.168.3.[1</a:t>
            </a:r>
            <a:r>
              <a:rPr lang="en-US" b="1" dirty="0">
                <a:solidFill>
                  <a:srgbClr val="FFFF00"/>
                </a:solidFill>
              </a:rPr>
              <a:t>111 1111</a:t>
            </a:r>
            <a:r>
              <a:rPr lang="en-US" dirty="0"/>
              <a:t>] = 192.168.3.255 e </a:t>
            </a:r>
            <a:r>
              <a:rPr lang="en-US" dirty="0" err="1"/>
              <a:t>prise</a:t>
            </a:r>
            <a:r>
              <a:rPr lang="en-US" dirty="0"/>
              <a:t> : @ broadcast</a:t>
            </a:r>
          </a:p>
          <a:p>
            <a:endParaRPr lang="en-US" dirty="0"/>
          </a:p>
          <a:p>
            <a:r>
              <a:rPr lang="en-US" dirty="0" err="1"/>
              <a:t>Adresses</a:t>
            </a:r>
            <a:r>
              <a:rPr lang="en-US" dirty="0"/>
              <a:t> IP machines: </a:t>
            </a:r>
          </a:p>
          <a:p>
            <a:pPr marL="0" indent="0">
              <a:buNone/>
            </a:pPr>
            <a:r>
              <a:rPr lang="en-US" dirty="0"/>
              <a:t>première </a:t>
            </a:r>
            <a:r>
              <a:rPr lang="en-US" dirty="0" err="1"/>
              <a:t>adresse</a:t>
            </a:r>
            <a:r>
              <a:rPr lang="en-US" dirty="0"/>
              <a:t> : 192.168.3.[1</a:t>
            </a:r>
            <a:r>
              <a:rPr lang="en-US" b="1" dirty="0">
                <a:solidFill>
                  <a:srgbClr val="FFFF00"/>
                </a:solidFill>
              </a:rPr>
              <a:t>000 0001</a:t>
            </a:r>
            <a:r>
              <a:rPr lang="en-US" dirty="0"/>
              <a:t>] = 192.168.3.129</a:t>
            </a:r>
          </a:p>
          <a:p>
            <a:pPr marL="0" indent="0">
              <a:buNone/>
            </a:pPr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: 192.168.3.[1</a:t>
            </a:r>
            <a:r>
              <a:rPr lang="en-US" b="1" dirty="0">
                <a:solidFill>
                  <a:srgbClr val="FFFF00"/>
                </a:solidFill>
              </a:rPr>
              <a:t>000 0010</a:t>
            </a:r>
            <a:r>
              <a:rPr lang="en-US" dirty="0"/>
              <a:t>] = 192.168.3.130</a:t>
            </a:r>
          </a:p>
          <a:p>
            <a:pPr marL="0" indent="0">
              <a:buNone/>
            </a:pPr>
            <a:r>
              <a:rPr lang="en-US" dirty="0"/>
              <a:t>.......................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dernière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: 192.168.3.[1</a:t>
            </a:r>
            <a:r>
              <a:rPr lang="en-US" b="1" dirty="0">
                <a:solidFill>
                  <a:srgbClr val="FFFF00"/>
                </a:solidFill>
              </a:rPr>
              <a:t>1111 1110</a:t>
            </a:r>
            <a:r>
              <a:rPr lang="en-US" dirty="0"/>
              <a:t>] = 192.168.3.254 </a:t>
            </a:r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01713-50B0-40B6-9130-96CD7C59F11B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14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406128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F6E9-DB92-48FD-8581-DE457A86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adresses</a:t>
            </a:r>
            <a:r>
              <a:rPr lang="en-US" dirty="0"/>
              <a:t> </a:t>
            </a:r>
            <a:r>
              <a:rPr lang="en-US" dirty="0" err="1"/>
              <a:t>réseaux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1C4E5-C8D9-4620-ABDF-C9C2CDEC3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50413" cy="4195481"/>
          </a:xfrm>
        </p:spPr>
        <p:txBody>
          <a:bodyPr/>
          <a:lstStyle/>
          <a:p>
            <a:r>
              <a:rPr lang="en-US" dirty="0" err="1"/>
              <a:t>Vérifier</a:t>
            </a:r>
            <a:r>
              <a:rPr lang="en-US" dirty="0"/>
              <a:t> </a:t>
            </a:r>
            <a:r>
              <a:rPr lang="en-US" dirty="0" err="1"/>
              <a:t>qu'une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correcte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Une </a:t>
            </a:r>
            <a:r>
              <a:rPr lang="en-US" dirty="0" err="1"/>
              <a:t>adresse</a:t>
            </a:r>
            <a:r>
              <a:rPr lang="en-US" dirty="0"/>
              <a:t> IPv4 </a:t>
            </a:r>
            <a:r>
              <a:rPr lang="en-US" dirty="0" err="1"/>
              <a:t>n'a</a:t>
            </a:r>
            <a:r>
              <a:rPr lang="en-US" dirty="0"/>
              <a:t> que 4 octets : </a:t>
            </a:r>
          </a:p>
          <a:p>
            <a:pPr lvl="2"/>
            <a:r>
              <a:rPr lang="en-US" dirty="0" err="1"/>
              <a:t>Chaque</a:t>
            </a:r>
            <a:r>
              <a:rPr lang="en-US" dirty="0"/>
              <a:t> octet DOIT prendre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entre 0 et 255</a:t>
            </a:r>
          </a:p>
          <a:p>
            <a:pPr lvl="2"/>
            <a:r>
              <a:rPr lang="en-US" dirty="0"/>
              <a:t>23.15.289.1 </a:t>
            </a:r>
            <a:r>
              <a:rPr lang="en-US" dirty="0" err="1"/>
              <a:t>n'est</a:t>
            </a:r>
            <a:r>
              <a:rPr lang="en-US" dirty="0"/>
              <a:t> pas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IPv4 </a:t>
            </a:r>
            <a:r>
              <a:rPr lang="en-US" dirty="0" err="1"/>
              <a:t>valide</a:t>
            </a:r>
            <a:r>
              <a:rPr lang="en-US" dirty="0"/>
              <a:t> 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Une </a:t>
            </a:r>
            <a:r>
              <a:rPr lang="en-US" dirty="0" err="1"/>
              <a:t>adresse</a:t>
            </a:r>
            <a:r>
              <a:rPr lang="en-US" dirty="0"/>
              <a:t> </a:t>
            </a:r>
            <a:r>
              <a:rPr lang="en-US" dirty="0" err="1"/>
              <a:t>réseau</a:t>
            </a:r>
            <a:r>
              <a:rPr lang="en-US" dirty="0"/>
              <a:t> IPv4 DOIT ne </a:t>
            </a:r>
            <a:r>
              <a:rPr lang="en-US" dirty="0" err="1"/>
              <a:t>contenir</a:t>
            </a:r>
            <a:r>
              <a:rPr lang="en-US" dirty="0"/>
              <a:t> que des 0s pour la </a:t>
            </a:r>
            <a:r>
              <a:rPr lang="en-US" dirty="0" err="1"/>
              <a:t>partie</a:t>
            </a:r>
            <a:r>
              <a:rPr lang="en-US" dirty="0"/>
              <a:t> machine !</a:t>
            </a:r>
          </a:p>
          <a:p>
            <a:pPr lvl="2"/>
            <a:r>
              <a:rPr lang="en-US" dirty="0"/>
              <a:t>122.12.65.0/23 </a:t>
            </a:r>
            <a:r>
              <a:rPr lang="en-US" dirty="0" err="1"/>
              <a:t>n'est</a:t>
            </a:r>
            <a:r>
              <a:rPr lang="en-US" dirty="0"/>
              <a:t> pas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</a:t>
            </a:r>
            <a:r>
              <a:rPr lang="en-US" dirty="0" err="1"/>
              <a:t>valide</a:t>
            </a:r>
            <a:r>
              <a:rPr lang="en-US" dirty="0"/>
              <a:t> !</a:t>
            </a:r>
          </a:p>
          <a:p>
            <a:pPr lvl="3"/>
            <a:r>
              <a:rPr lang="en-US" dirty="0"/>
              <a:t>... car 65 = [0100 0001]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binaire</a:t>
            </a:r>
            <a:r>
              <a:rPr lang="en-US" dirty="0"/>
              <a:t>. </a:t>
            </a:r>
          </a:p>
          <a:p>
            <a:pPr lvl="3"/>
            <a:r>
              <a:rPr lang="en-US" dirty="0"/>
              <a:t>... et /23 </a:t>
            </a:r>
            <a:r>
              <a:rPr lang="en-US" dirty="0" err="1"/>
              <a:t>veut</a:t>
            </a:r>
            <a:r>
              <a:rPr lang="en-US" dirty="0"/>
              <a:t> dire </a:t>
            </a:r>
            <a:r>
              <a:rPr lang="en-US" b="1" dirty="0">
                <a:solidFill>
                  <a:srgbClr val="FFFF00"/>
                </a:solidFill>
              </a:rPr>
              <a:t>122.12.[0100 000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</a:t>
            </a:r>
            <a:r>
              <a:rPr lang="en-US" dirty="0"/>
              <a:t>].0 </a:t>
            </a:r>
            <a:r>
              <a:rPr lang="en-US" dirty="0" err="1"/>
              <a:t>partie</a:t>
            </a:r>
            <a:r>
              <a:rPr lang="en-US" dirty="0"/>
              <a:t> machine</a:t>
            </a:r>
          </a:p>
          <a:p>
            <a:pPr lvl="3"/>
            <a:r>
              <a:rPr lang="en-US" dirty="0"/>
              <a:t>... avec un 1 dans la </a:t>
            </a:r>
            <a:r>
              <a:rPr lang="en-US" dirty="0" err="1"/>
              <a:t>partie</a:t>
            </a:r>
            <a:r>
              <a:rPr lang="en-US" dirty="0"/>
              <a:t> machine!!</a:t>
            </a:r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7C08F-D657-4956-B00B-97B36D31B055}"/>
              </a:ext>
            </a:extLst>
          </p:cNvPr>
          <p:cNvSpPr txBox="1"/>
          <p:nvPr/>
        </p:nvSpPr>
        <p:spPr>
          <a:xfrm>
            <a:off x="10458445" y="52389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15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22226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6E14D-634D-498E-8828-AAD9500D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Adresse</a:t>
            </a:r>
            <a:r>
              <a:rPr lang="en-US" dirty="0"/>
              <a:t> machine, </a:t>
            </a:r>
            <a:r>
              <a:rPr lang="en-US" dirty="0" err="1"/>
              <a:t>adresse</a:t>
            </a:r>
            <a:r>
              <a:rPr lang="en-US" dirty="0"/>
              <a:t> </a:t>
            </a:r>
            <a:r>
              <a:rPr lang="en-US" dirty="0" err="1"/>
              <a:t>réseau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73324-C1D9-47F3-BADA-707E809BD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195481"/>
          </a:xfrm>
        </p:spPr>
        <p:txBody>
          <a:bodyPr/>
          <a:lstStyle/>
          <a:p>
            <a:r>
              <a:rPr lang="en-US" dirty="0" err="1"/>
              <a:t>L'adresse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machine </a:t>
            </a:r>
            <a:r>
              <a:rPr lang="en-US" dirty="0" err="1"/>
              <a:t>peut</a:t>
            </a:r>
            <a:r>
              <a:rPr lang="en-US" dirty="0"/>
              <a:t> nous donner </a:t>
            </a:r>
            <a:r>
              <a:rPr lang="en-US" dirty="0" err="1"/>
              <a:t>quelques</a:t>
            </a:r>
            <a:r>
              <a:rPr lang="en-US" dirty="0"/>
              <a:t> indices :</a:t>
            </a:r>
          </a:p>
          <a:p>
            <a:pPr lvl="1"/>
            <a:r>
              <a:rPr lang="en-US" dirty="0"/>
              <a:t>Il y a des </a:t>
            </a:r>
            <a:r>
              <a:rPr lang="en-US" dirty="0" err="1"/>
              <a:t>certaines</a:t>
            </a:r>
            <a:r>
              <a:rPr lang="en-US" dirty="0"/>
              <a:t> </a:t>
            </a:r>
            <a:r>
              <a:rPr lang="en-US" dirty="0" err="1"/>
              <a:t>adresses</a:t>
            </a:r>
            <a:r>
              <a:rPr lang="en-US" dirty="0"/>
              <a:t> </a:t>
            </a:r>
            <a:r>
              <a:rPr lang="en-US" dirty="0" err="1"/>
              <a:t>dites</a:t>
            </a:r>
            <a:r>
              <a:rPr lang="en-US" dirty="0"/>
              <a:t> </a:t>
            </a:r>
            <a:r>
              <a:rPr lang="en-US" dirty="0" err="1"/>
              <a:t>privées</a:t>
            </a:r>
            <a:r>
              <a:rPr lang="en-US" dirty="0"/>
              <a:t> (non-</a:t>
            </a:r>
            <a:r>
              <a:rPr lang="en-US" dirty="0" err="1"/>
              <a:t>routables</a:t>
            </a:r>
            <a:r>
              <a:rPr lang="en-US" dirty="0"/>
              <a:t> sur </a:t>
            </a:r>
            <a:r>
              <a:rPr lang="en-US" dirty="0" err="1"/>
              <a:t>l'Internet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Adresse</a:t>
            </a:r>
            <a:r>
              <a:rPr lang="en-US" dirty="0"/>
              <a:t> de loopback</a:t>
            </a:r>
          </a:p>
          <a:p>
            <a:pPr lvl="1"/>
            <a:r>
              <a:rPr lang="en-US" dirty="0" err="1"/>
              <a:t>Adresse</a:t>
            </a:r>
            <a:r>
              <a:rPr lang="en-US" dirty="0"/>
              <a:t> de broadcast</a:t>
            </a:r>
          </a:p>
          <a:p>
            <a:pPr lvl="1"/>
            <a:r>
              <a:rPr lang="en-US" dirty="0"/>
              <a:t>Etc.</a:t>
            </a:r>
          </a:p>
          <a:p>
            <a:endParaRPr lang="fr-FR" dirty="0"/>
          </a:p>
          <a:p>
            <a:r>
              <a:rPr lang="fr-FR" dirty="0"/>
              <a:t>Mais en général l'adresse peut être </a:t>
            </a:r>
            <a:r>
              <a:rPr lang="fr-FR" dirty="0" err="1"/>
              <a:t>ambigue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192.168.1.127 est une adresse de broadcast dans le réseau 192.168.1.0/25</a:t>
            </a:r>
          </a:p>
          <a:p>
            <a:pPr lvl="1"/>
            <a:r>
              <a:rPr lang="fr-FR" dirty="0"/>
              <a:t>... mais elle est juste une machine dans le réseau 192.168.1.0/24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B493C-11FE-4B53-BCB2-27664B08CD6D}"/>
              </a:ext>
            </a:extLst>
          </p:cNvPr>
          <p:cNvSpPr txBox="1"/>
          <p:nvPr/>
        </p:nvSpPr>
        <p:spPr>
          <a:xfrm>
            <a:off x="10458445" y="52389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16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54463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19">
            <a:extLst>
              <a:ext uri="{FF2B5EF4-FFF2-40B4-BE49-F238E27FC236}">
                <a16:creationId xmlns:a16="http://schemas.microsoft.com/office/drawing/2014/main" id="{956A41E7-2566-4DC8-88D6-1195BAEEA66F}"/>
              </a:ext>
            </a:extLst>
          </p:cNvPr>
          <p:cNvSpPr/>
          <p:nvPr/>
        </p:nvSpPr>
        <p:spPr>
          <a:xfrm>
            <a:off x="6031335" y="3183467"/>
            <a:ext cx="5404800" cy="30649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8BDDD-9048-40EE-8F26-A52D99AA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Adresses</a:t>
            </a:r>
            <a:r>
              <a:rPr lang="en-US" dirty="0"/>
              <a:t> </a:t>
            </a:r>
            <a:r>
              <a:rPr lang="en-US" dirty="0" err="1"/>
              <a:t>privées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D816-F74B-4973-8ACE-4CB07E116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Malgré le </a:t>
            </a:r>
            <a:r>
              <a:rPr lang="en-US" dirty="0" err="1"/>
              <a:t>nombre</a:t>
            </a:r>
            <a:r>
              <a:rPr lang="en-US" dirty="0"/>
              <a:t> croissant </a:t>
            </a:r>
            <a:r>
              <a:rPr lang="en-US" dirty="0" err="1"/>
              <a:t>d'équipements</a:t>
            </a:r>
            <a:r>
              <a:rPr lang="en-US" dirty="0"/>
              <a:t> </a:t>
            </a:r>
            <a:r>
              <a:rPr lang="en-US" dirty="0" err="1"/>
              <a:t>susceptibles</a:t>
            </a:r>
            <a:r>
              <a:rPr lang="en-US" dirty="0"/>
              <a:t> à </a:t>
            </a:r>
            <a:r>
              <a:rPr lang="en-US" dirty="0" err="1"/>
              <a:t>accéder</a:t>
            </a:r>
            <a:r>
              <a:rPr lang="en-US" dirty="0"/>
              <a:t> à un </a:t>
            </a:r>
            <a:r>
              <a:rPr lang="en-US" dirty="0" err="1"/>
              <a:t>réseau</a:t>
            </a:r>
            <a:r>
              <a:rPr lang="en-US" dirty="0"/>
              <a:t>, </a:t>
            </a:r>
            <a:r>
              <a:rPr lang="en-US" dirty="0" err="1"/>
              <a:t>l'adressage</a:t>
            </a:r>
            <a:r>
              <a:rPr lang="en-US" dirty="0"/>
              <a:t> IPv4 </a:t>
            </a:r>
            <a:r>
              <a:rPr lang="en-US" dirty="0" err="1"/>
              <a:t>suffit</a:t>
            </a:r>
            <a:r>
              <a:rPr lang="en-US" dirty="0"/>
              <a:t> encore </a:t>
            </a:r>
            <a:r>
              <a:rPr lang="en-US" dirty="0" err="1"/>
              <a:t>largement</a:t>
            </a:r>
            <a:endParaRPr lang="en-US" dirty="0"/>
          </a:p>
          <a:p>
            <a:pPr lvl="1"/>
            <a:r>
              <a:rPr lang="en-US" dirty="0" err="1"/>
              <a:t>Phénomère</a:t>
            </a:r>
            <a:r>
              <a:rPr lang="en-US" dirty="0"/>
              <a:t> </a:t>
            </a:r>
            <a:r>
              <a:rPr lang="en-US" dirty="0" err="1"/>
              <a:t>dû</a:t>
            </a:r>
            <a:r>
              <a:rPr lang="en-US" dirty="0"/>
              <a:t> aux </a:t>
            </a:r>
            <a:r>
              <a:rPr lang="en-US" dirty="0" err="1"/>
              <a:t>domaines</a:t>
            </a:r>
            <a:r>
              <a:rPr lang="en-US" dirty="0"/>
              <a:t> </a:t>
            </a:r>
            <a:r>
              <a:rPr lang="en-US" dirty="0" err="1"/>
              <a:t>d'adresses</a:t>
            </a:r>
            <a:r>
              <a:rPr lang="en-US" dirty="0"/>
              <a:t> </a:t>
            </a:r>
            <a:r>
              <a:rPr lang="en-US" dirty="0" err="1"/>
              <a:t>privées</a:t>
            </a:r>
            <a:endParaRPr lang="en-US" dirty="0"/>
          </a:p>
          <a:p>
            <a:endParaRPr lang="fr-FR" dirty="0"/>
          </a:p>
          <a:p>
            <a:r>
              <a:rPr lang="fr-FR" dirty="0"/>
              <a:t>Architecture typique d'un réseau :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285E94F-3193-4254-A746-C4CBBEA9D6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2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7137" y="3695176"/>
            <a:ext cx="3734588" cy="1667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6328AA-1AD1-43B7-A139-53B7032FB4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65006" y="5161393"/>
            <a:ext cx="1566329" cy="1234286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68A3D86-8B11-4604-8C18-273165ED5ED6}"/>
              </a:ext>
            </a:extLst>
          </p:cNvPr>
          <p:cNvCxnSpPr>
            <a:cxnSpLocks/>
          </p:cNvCxnSpPr>
          <p:nvPr/>
        </p:nvCxnSpPr>
        <p:spPr>
          <a:xfrm rot="5400000">
            <a:off x="5703437" y="4877385"/>
            <a:ext cx="1526516" cy="741389"/>
          </a:xfrm>
          <a:prstGeom prst="bentConnector3">
            <a:avLst>
              <a:gd name="adj1" fmla="val 102136"/>
            </a:avLst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963236-DEB4-4407-B9EF-772F43AB29F5}"/>
              </a:ext>
            </a:extLst>
          </p:cNvPr>
          <p:cNvSpPr txBox="1"/>
          <p:nvPr/>
        </p:nvSpPr>
        <p:spPr>
          <a:xfrm>
            <a:off x="7669769" y="5562351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Réseau</a:t>
            </a:r>
            <a:r>
              <a:rPr lang="en-US" dirty="0"/>
              <a:t> </a:t>
            </a:r>
            <a:r>
              <a:rPr lang="en-US" dirty="0" err="1"/>
              <a:t>privé</a:t>
            </a:r>
            <a:endParaRPr lang="fr-FR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363F8983-7F60-4E99-A93D-7FD0A017CF8F}"/>
              </a:ext>
            </a:extLst>
          </p:cNvPr>
          <p:cNvSpPr/>
          <p:nvPr/>
        </p:nvSpPr>
        <p:spPr>
          <a:xfrm>
            <a:off x="920843" y="4412606"/>
            <a:ext cx="2481961" cy="1737226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  <a:endParaRPr lang="fr-FR" dirty="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BB1CB69-66F7-4E80-AC8D-DF2BB836236F}"/>
              </a:ext>
            </a:extLst>
          </p:cNvPr>
          <p:cNvCxnSpPr>
            <a:cxnSpLocks/>
          </p:cNvCxnSpPr>
          <p:nvPr/>
        </p:nvCxnSpPr>
        <p:spPr>
          <a:xfrm>
            <a:off x="2857945" y="5362681"/>
            <a:ext cx="1541759" cy="648659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4D5D4CB-CDBE-456B-A69B-3193CC1F691C}"/>
              </a:ext>
            </a:extLst>
          </p:cNvPr>
          <p:cNvSpPr txBox="1"/>
          <p:nvPr/>
        </p:nvSpPr>
        <p:spPr>
          <a:xfrm>
            <a:off x="5729966" y="5530980"/>
            <a:ext cx="96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 </a:t>
            </a:r>
            <a:r>
              <a:rPr lang="en-US" b="1" dirty="0" err="1">
                <a:solidFill>
                  <a:srgbClr val="FFFF00"/>
                </a:solidFill>
              </a:rPr>
              <a:t>priv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20CB0C-0B25-4993-94E4-05CDEAED5286}"/>
              </a:ext>
            </a:extLst>
          </p:cNvPr>
          <p:cNvSpPr txBox="1"/>
          <p:nvPr/>
        </p:nvSpPr>
        <p:spPr>
          <a:xfrm>
            <a:off x="3665057" y="5530980"/>
            <a:ext cx="96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 pub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59EFEC-C0A5-4BBF-BEC0-5B268BBE8F8A}"/>
              </a:ext>
            </a:extLst>
          </p:cNvPr>
          <p:cNvSpPr txBox="1"/>
          <p:nvPr/>
        </p:nvSpPr>
        <p:spPr>
          <a:xfrm>
            <a:off x="10431835" y="528919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17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421436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06CD-7EFD-47EF-9CF8-257411D4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Adresses</a:t>
            </a:r>
            <a:r>
              <a:rPr lang="en-US" dirty="0"/>
              <a:t> </a:t>
            </a:r>
            <a:r>
              <a:rPr lang="en-US" dirty="0" err="1"/>
              <a:t>privées</a:t>
            </a:r>
            <a:r>
              <a:rPr lang="en-US" dirty="0"/>
              <a:t> (cont'd)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180B8-550D-4FB9-84D9-D40847A5E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Utilisables</a:t>
            </a:r>
            <a:r>
              <a:rPr lang="en-US" dirty="0"/>
              <a:t> par </a:t>
            </a:r>
            <a:r>
              <a:rPr lang="en-US" dirty="0" err="1"/>
              <a:t>n'importe</a:t>
            </a:r>
            <a:r>
              <a:rPr lang="en-US" dirty="0"/>
              <a:t> qui sans </a:t>
            </a:r>
            <a:r>
              <a:rPr lang="en-US" dirty="0" err="1"/>
              <a:t>autorisation</a:t>
            </a:r>
            <a:endParaRPr lang="en-US" dirty="0"/>
          </a:p>
          <a:p>
            <a:r>
              <a:rPr lang="en-US" dirty="0"/>
              <a:t>Non-</a:t>
            </a:r>
            <a:r>
              <a:rPr lang="en-US" dirty="0" err="1"/>
              <a:t>routables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Pas </a:t>
            </a:r>
            <a:r>
              <a:rPr lang="en-US" dirty="0" err="1"/>
              <a:t>d'envoi</a:t>
            </a:r>
            <a:r>
              <a:rPr lang="en-US" dirty="0"/>
              <a:t>/reception </a:t>
            </a:r>
            <a:r>
              <a:rPr lang="en-US" dirty="0" err="1"/>
              <a:t>vers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adresses</a:t>
            </a:r>
            <a:r>
              <a:rPr lang="en-US" dirty="0"/>
              <a:t> sur </a:t>
            </a:r>
            <a:r>
              <a:rPr lang="en-US" dirty="0" err="1"/>
              <a:t>l'internet</a:t>
            </a:r>
            <a:endParaRPr lang="en-US" dirty="0"/>
          </a:p>
          <a:p>
            <a:pPr lvl="1"/>
            <a:r>
              <a:rPr lang="en-US" dirty="0"/>
              <a:t>Possible intra-</a:t>
            </a:r>
            <a:r>
              <a:rPr lang="en-US" dirty="0" err="1"/>
              <a:t>réseau</a:t>
            </a:r>
            <a:r>
              <a:rPr lang="en-US" dirty="0"/>
              <a:t>, </a:t>
            </a:r>
            <a:r>
              <a:rPr lang="en-US" dirty="0" err="1"/>
              <a:t>routables</a:t>
            </a:r>
            <a:r>
              <a:rPr lang="en-US" dirty="0"/>
              <a:t> avec </a:t>
            </a:r>
            <a:r>
              <a:rPr lang="en-US" dirty="0" err="1"/>
              <a:t>ip</a:t>
            </a:r>
            <a:r>
              <a:rPr lang="en-US" dirty="0"/>
              <a:t>-forwarding (</a:t>
            </a:r>
            <a:r>
              <a:rPr lang="en-US" dirty="0" err="1"/>
              <a:t>voir</a:t>
            </a:r>
            <a:r>
              <a:rPr lang="en-US" dirty="0"/>
              <a:t> le CM </a:t>
            </a:r>
            <a:r>
              <a:rPr lang="en-US" dirty="0" err="1"/>
              <a:t>suivant</a:t>
            </a:r>
            <a:r>
              <a:rPr lang="en-US" dirty="0"/>
              <a:t>)</a:t>
            </a:r>
          </a:p>
          <a:p>
            <a:endParaRPr lang="fr-FR" dirty="0"/>
          </a:p>
          <a:p>
            <a:r>
              <a:rPr lang="fr-FR" dirty="0"/>
              <a:t>Plages IPv4 privées :</a:t>
            </a:r>
          </a:p>
          <a:p>
            <a:pPr lvl="1"/>
            <a:r>
              <a:rPr lang="fr-FR" dirty="0"/>
              <a:t>10.0.0.0/8</a:t>
            </a:r>
          </a:p>
          <a:p>
            <a:pPr lvl="1"/>
            <a:r>
              <a:rPr lang="fr-FR" dirty="0"/>
              <a:t>172.16.0.0/12</a:t>
            </a:r>
          </a:p>
          <a:p>
            <a:pPr lvl="1"/>
            <a:r>
              <a:rPr lang="fr-FR" dirty="0"/>
              <a:t>192.168.0.0/16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1EC00-5D65-47E7-95A4-1DA543E3C157}"/>
              </a:ext>
            </a:extLst>
          </p:cNvPr>
          <p:cNvSpPr txBox="1"/>
          <p:nvPr/>
        </p:nvSpPr>
        <p:spPr>
          <a:xfrm>
            <a:off x="10469935" y="547969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18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08340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5F32-C3D3-4CC1-8D61-DA546A64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Rappel : Couches 1&amp;2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9D116-5D28-499F-9398-B9AAA94C4F07}"/>
              </a:ext>
            </a:extLst>
          </p:cNvPr>
          <p:cNvSpPr txBox="1"/>
          <p:nvPr/>
        </p:nvSpPr>
        <p:spPr>
          <a:xfrm>
            <a:off x="8157820" y="2427715"/>
            <a:ext cx="346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00 – 50 – 56 – C0 – C6 – 01 </a:t>
            </a:r>
            <a:endParaRPr lang="fr-FR" sz="2000" b="1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E86D6B05-DD15-4763-A1E3-88DD0824746A}"/>
              </a:ext>
            </a:extLst>
          </p:cNvPr>
          <p:cNvSpPr/>
          <p:nvPr/>
        </p:nvSpPr>
        <p:spPr>
          <a:xfrm rot="16200000">
            <a:off x="8830803" y="2227231"/>
            <a:ext cx="185811" cy="1367949"/>
          </a:xfrm>
          <a:prstGeom prst="leftBrac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F4DF545-7C82-49D3-A61D-3C60DD3513FB}"/>
              </a:ext>
            </a:extLst>
          </p:cNvPr>
          <p:cNvSpPr/>
          <p:nvPr/>
        </p:nvSpPr>
        <p:spPr>
          <a:xfrm rot="5400000">
            <a:off x="10575191" y="1640575"/>
            <a:ext cx="146992" cy="1407954"/>
          </a:xfrm>
          <a:prstGeom prst="leftBrac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6B8D9-1899-4E65-A4E0-F674EBCB7180}"/>
              </a:ext>
            </a:extLst>
          </p:cNvPr>
          <p:cNvSpPr txBox="1"/>
          <p:nvPr/>
        </p:nvSpPr>
        <p:spPr>
          <a:xfrm>
            <a:off x="6683428" y="3004111"/>
            <a:ext cx="448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3 octets</a:t>
            </a:r>
          </a:p>
          <a:p>
            <a:pPr algn="ctr"/>
            <a:r>
              <a:rPr lang="en-US" dirty="0" err="1">
                <a:solidFill>
                  <a:srgbClr val="FFFF00"/>
                </a:solidFill>
              </a:rPr>
              <a:t>Organisationally</a:t>
            </a:r>
            <a:r>
              <a:rPr lang="en-US" dirty="0">
                <a:solidFill>
                  <a:srgbClr val="FFFF00"/>
                </a:solidFill>
              </a:rPr>
              <a:t> Unique Identifier</a:t>
            </a:r>
          </a:p>
          <a:p>
            <a:pPr algn="ctr"/>
            <a:r>
              <a:rPr lang="en-US" dirty="0" err="1">
                <a:solidFill>
                  <a:srgbClr val="FFFF00"/>
                </a:solidFill>
              </a:rPr>
              <a:t>identifie</a:t>
            </a:r>
            <a:r>
              <a:rPr lang="en-US" dirty="0">
                <a:solidFill>
                  <a:srgbClr val="FFFF00"/>
                </a:solidFill>
              </a:rPr>
              <a:t> le </a:t>
            </a:r>
            <a:r>
              <a:rPr lang="en-US" dirty="0" err="1">
                <a:solidFill>
                  <a:srgbClr val="FFFF00"/>
                </a:solidFill>
              </a:rPr>
              <a:t>fournisseur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C3A2D-FB98-45A0-8B25-36E0AE5E98A4}"/>
              </a:ext>
            </a:extLst>
          </p:cNvPr>
          <p:cNvSpPr txBox="1"/>
          <p:nvPr/>
        </p:nvSpPr>
        <p:spPr>
          <a:xfrm>
            <a:off x="8157820" y="1528755"/>
            <a:ext cx="448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3 octets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Network Interface Controller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BD50D7-67F0-4CDC-9B92-CB9F6AF86802}"/>
              </a:ext>
            </a:extLst>
          </p:cNvPr>
          <p:cNvSpPr/>
          <p:nvPr/>
        </p:nvSpPr>
        <p:spPr>
          <a:xfrm>
            <a:off x="3455975" y="2305267"/>
            <a:ext cx="1107440" cy="548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Adresse</a:t>
            </a:r>
            <a:r>
              <a:rPr lang="en-US" dirty="0">
                <a:solidFill>
                  <a:schemeClr val="bg1"/>
                </a:solidFill>
              </a:rPr>
              <a:t> source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EC42A8-FB49-4628-B05A-B22DB7F0FA0A}"/>
              </a:ext>
            </a:extLst>
          </p:cNvPr>
          <p:cNvSpPr/>
          <p:nvPr/>
        </p:nvSpPr>
        <p:spPr>
          <a:xfrm>
            <a:off x="2352847" y="2305267"/>
            <a:ext cx="1107440" cy="54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Adresse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08746B81-E04A-4E93-A46A-C95779EB7AD2}"/>
              </a:ext>
            </a:extLst>
          </p:cNvPr>
          <p:cNvSpPr/>
          <p:nvPr/>
        </p:nvSpPr>
        <p:spPr>
          <a:xfrm flipH="1">
            <a:off x="4034181" y="1565955"/>
            <a:ext cx="4557368" cy="65660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A898EC-4617-453D-A15A-B574B16FBE30}"/>
              </a:ext>
            </a:extLst>
          </p:cNvPr>
          <p:cNvSpPr/>
          <p:nvPr/>
        </p:nvSpPr>
        <p:spPr>
          <a:xfrm>
            <a:off x="4905428" y="3898718"/>
            <a:ext cx="177800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Données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(+ padding)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8EAAD3-4DAE-49FB-AC61-DFCD9D89F015}"/>
              </a:ext>
            </a:extLst>
          </p:cNvPr>
          <p:cNvSpPr/>
          <p:nvPr/>
        </p:nvSpPr>
        <p:spPr>
          <a:xfrm>
            <a:off x="4017196" y="3898718"/>
            <a:ext cx="888232" cy="54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</a:t>
            </a:r>
          </a:p>
          <a:p>
            <a:pPr algn="ctr"/>
            <a:r>
              <a:rPr lang="en-US" dirty="0" err="1"/>
              <a:t>Prot</a:t>
            </a: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225DAC-3492-4CAF-97C1-38535F8C222A}"/>
              </a:ext>
            </a:extLst>
          </p:cNvPr>
          <p:cNvSpPr/>
          <p:nvPr/>
        </p:nvSpPr>
        <p:spPr>
          <a:xfrm>
            <a:off x="2909756" y="3898718"/>
            <a:ext cx="1107440" cy="548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Adresse</a:t>
            </a:r>
            <a:r>
              <a:rPr lang="en-US" dirty="0">
                <a:solidFill>
                  <a:schemeClr val="bg1"/>
                </a:solidFill>
              </a:rPr>
              <a:t> source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B3DD4-77DB-48D8-9790-8BCEFF2A7BEA}"/>
              </a:ext>
            </a:extLst>
          </p:cNvPr>
          <p:cNvSpPr/>
          <p:nvPr/>
        </p:nvSpPr>
        <p:spPr>
          <a:xfrm>
            <a:off x="1806628" y="3898718"/>
            <a:ext cx="1107440" cy="54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Adresse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A2805F-B8D9-40A7-A53F-710BCC81AC52}"/>
              </a:ext>
            </a:extLst>
          </p:cNvPr>
          <p:cNvSpPr/>
          <p:nvPr/>
        </p:nvSpPr>
        <p:spPr>
          <a:xfrm>
            <a:off x="701343" y="3898718"/>
            <a:ext cx="1107441" cy="5486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Délimit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fr-F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23CF6C6B-00C5-4024-A054-48B47783B15C}"/>
              </a:ext>
            </a:extLst>
          </p:cNvPr>
          <p:cNvSpPr/>
          <p:nvPr/>
        </p:nvSpPr>
        <p:spPr>
          <a:xfrm>
            <a:off x="3275555" y="3058768"/>
            <a:ext cx="375842" cy="6191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6CAFCB-3526-4C5B-B30B-63197D480E71}"/>
              </a:ext>
            </a:extLst>
          </p:cNvPr>
          <p:cNvSpPr txBox="1"/>
          <p:nvPr/>
        </p:nvSpPr>
        <p:spPr>
          <a:xfrm>
            <a:off x="7767289" y="4982482"/>
            <a:ext cx="298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Traitement</a:t>
            </a:r>
            <a:r>
              <a:rPr lang="en-US" dirty="0"/>
              <a:t> Ethernet II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609889-6609-4E02-9D2A-C96B3527F262}"/>
              </a:ext>
            </a:extLst>
          </p:cNvPr>
          <p:cNvCxnSpPr>
            <a:cxnSpLocks/>
          </p:cNvCxnSpPr>
          <p:nvPr/>
        </p:nvCxnSpPr>
        <p:spPr>
          <a:xfrm flipH="1" flipV="1">
            <a:off x="4981575" y="5153880"/>
            <a:ext cx="2462199" cy="13268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CCB8925-933E-44AE-B783-A8EF6638524B}"/>
              </a:ext>
            </a:extLst>
          </p:cNvPr>
          <p:cNvSpPr/>
          <p:nvPr/>
        </p:nvSpPr>
        <p:spPr>
          <a:xfrm>
            <a:off x="6554774" y="5937343"/>
            <a:ext cx="177800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Données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(+ padding)</a:t>
            </a:r>
            <a:endParaRPr lang="fr-F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86A779-062C-4D15-A853-4E003BF44168}"/>
              </a:ext>
            </a:extLst>
          </p:cNvPr>
          <p:cNvSpPr/>
          <p:nvPr/>
        </p:nvSpPr>
        <p:spPr>
          <a:xfrm>
            <a:off x="5666542" y="5937343"/>
            <a:ext cx="888232" cy="54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</a:t>
            </a:r>
          </a:p>
          <a:p>
            <a:pPr algn="ctr"/>
            <a:r>
              <a:rPr lang="en-US" dirty="0" err="1"/>
              <a:t>Prot</a:t>
            </a:r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56D51-836E-4043-BEC9-C6A53501FE73}"/>
              </a:ext>
            </a:extLst>
          </p:cNvPr>
          <p:cNvSpPr/>
          <p:nvPr/>
        </p:nvSpPr>
        <p:spPr>
          <a:xfrm>
            <a:off x="4559102" y="5937343"/>
            <a:ext cx="1107440" cy="548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Adresse</a:t>
            </a:r>
            <a:r>
              <a:rPr lang="en-US" dirty="0">
                <a:solidFill>
                  <a:schemeClr val="bg1"/>
                </a:solidFill>
              </a:rPr>
              <a:t> source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264875-2E8D-49A6-8336-7E36366164F2}"/>
              </a:ext>
            </a:extLst>
          </p:cNvPr>
          <p:cNvSpPr/>
          <p:nvPr/>
        </p:nvSpPr>
        <p:spPr>
          <a:xfrm>
            <a:off x="3455974" y="5937343"/>
            <a:ext cx="1107440" cy="54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Adresse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B1973D-8034-4D69-9A64-B8454D66DE43}"/>
              </a:ext>
            </a:extLst>
          </p:cNvPr>
          <p:cNvSpPr/>
          <p:nvPr/>
        </p:nvSpPr>
        <p:spPr>
          <a:xfrm>
            <a:off x="2350689" y="5937343"/>
            <a:ext cx="1107441" cy="5486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Délimit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fr-F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A40E73-2B60-4A47-956E-2C238DD5B9EA}"/>
              </a:ext>
            </a:extLst>
          </p:cNvPr>
          <p:cNvSpPr/>
          <p:nvPr/>
        </p:nvSpPr>
        <p:spPr>
          <a:xfrm>
            <a:off x="708463" y="5937343"/>
            <a:ext cx="1644384" cy="548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Préambule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C093DE-DF27-4573-B41C-D47B6A7A91F2}"/>
              </a:ext>
            </a:extLst>
          </p:cNvPr>
          <p:cNvSpPr/>
          <p:nvPr/>
        </p:nvSpPr>
        <p:spPr>
          <a:xfrm>
            <a:off x="8332774" y="5937343"/>
            <a:ext cx="888232" cy="54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CRC</a:t>
            </a:r>
            <a:endParaRPr lang="fr-F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3A0FA3-E754-43E2-90D4-F40115D6BA8A}"/>
              </a:ext>
            </a:extLst>
          </p:cNvPr>
          <p:cNvSpPr txBox="1"/>
          <p:nvPr/>
        </p:nvSpPr>
        <p:spPr>
          <a:xfrm>
            <a:off x="9484328" y="5975300"/>
            <a:ext cx="270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Couche 1 : physique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EE7EAC4C-D555-42C2-9F94-7ABA845DA649}"/>
              </a:ext>
            </a:extLst>
          </p:cNvPr>
          <p:cNvSpPr/>
          <p:nvPr/>
        </p:nvSpPr>
        <p:spPr>
          <a:xfrm>
            <a:off x="4273391" y="4982482"/>
            <a:ext cx="375842" cy="6191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C0351B-F4EC-42B8-9A8D-58937F3C9326}"/>
              </a:ext>
            </a:extLst>
          </p:cNvPr>
          <p:cNvSpPr txBox="1"/>
          <p:nvPr/>
        </p:nvSpPr>
        <p:spPr>
          <a:xfrm>
            <a:off x="10572749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</a:t>
            </a:r>
            <a:endParaRPr lang="fr-FR" sz="33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5F9D88-6783-46A9-975E-434617398C8A}"/>
              </a:ext>
            </a:extLst>
          </p:cNvPr>
          <p:cNvSpPr txBox="1"/>
          <p:nvPr/>
        </p:nvSpPr>
        <p:spPr>
          <a:xfrm>
            <a:off x="7519639" y="4325257"/>
            <a:ext cx="298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Couche 2 : Ethernet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E10293-D6D7-44C3-B0A7-5820915E00D5}"/>
              </a:ext>
            </a:extLst>
          </p:cNvPr>
          <p:cNvCxnSpPr>
            <a:cxnSpLocks/>
          </p:cNvCxnSpPr>
          <p:nvPr/>
        </p:nvCxnSpPr>
        <p:spPr>
          <a:xfrm flipH="1" flipV="1">
            <a:off x="6829425" y="4274068"/>
            <a:ext cx="670332" cy="256102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539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3870-DBCC-4ACA-974A-BEDEC7E8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sous-</a:t>
            </a:r>
            <a:r>
              <a:rPr lang="en-US" dirty="0" err="1"/>
              <a:t>réseaux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B356B-8087-4BDA-8F22-CC662F386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habituel</a:t>
            </a:r>
            <a:r>
              <a:rPr lang="en-US" dirty="0"/>
              <a:t> de </a:t>
            </a:r>
            <a:r>
              <a:rPr lang="en-US" dirty="0" err="1"/>
              <a:t>diviser</a:t>
            </a:r>
            <a:r>
              <a:rPr lang="en-US" dirty="0"/>
              <a:t> un </a:t>
            </a:r>
            <a:r>
              <a:rPr lang="en-US" dirty="0" err="1"/>
              <a:t>réseau</a:t>
            </a:r>
            <a:r>
              <a:rPr lang="en-US" dirty="0"/>
              <a:t> dans des sous-reseaux :</a:t>
            </a:r>
          </a:p>
          <a:p>
            <a:pPr lvl="1"/>
            <a:r>
              <a:rPr lang="en-US" dirty="0" err="1"/>
              <a:t>différencier</a:t>
            </a:r>
            <a:r>
              <a:rPr lang="en-US" dirty="0"/>
              <a:t> des </a:t>
            </a:r>
            <a:r>
              <a:rPr lang="en-US" dirty="0" err="1"/>
              <a:t>composantes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function de </a:t>
            </a:r>
            <a:r>
              <a:rPr lang="en-US" dirty="0" err="1"/>
              <a:t>rôle</a:t>
            </a:r>
            <a:endParaRPr lang="en-US" dirty="0"/>
          </a:p>
          <a:p>
            <a:pPr lvl="1"/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seule</a:t>
            </a:r>
            <a:r>
              <a:rPr lang="en-US" dirty="0"/>
              <a:t> </a:t>
            </a:r>
            <a:r>
              <a:rPr lang="en-US" dirty="0" err="1"/>
              <a:t>plage</a:t>
            </a:r>
            <a:r>
              <a:rPr lang="en-US" dirty="0"/>
              <a:t> pour </a:t>
            </a:r>
            <a:r>
              <a:rPr lang="en-US" dirty="0" err="1"/>
              <a:t>plusieurs</a:t>
            </a:r>
            <a:r>
              <a:rPr lang="en-US" dirty="0"/>
              <a:t> sous-</a:t>
            </a:r>
            <a:r>
              <a:rPr lang="en-US" dirty="0" err="1"/>
              <a:t>réseaux</a:t>
            </a:r>
            <a:endParaRPr lang="en-US" dirty="0"/>
          </a:p>
          <a:p>
            <a:pPr lvl="1"/>
            <a:endParaRPr lang="en-US" dirty="0"/>
          </a:p>
          <a:p>
            <a:r>
              <a:rPr lang="fr-FR" dirty="0"/>
              <a:t>Comment diviser les sous-réseaux ?</a:t>
            </a:r>
          </a:p>
          <a:p>
            <a:pPr lvl="1"/>
            <a:r>
              <a:rPr lang="fr-FR" dirty="0"/>
              <a:t>Découpages successifs en 2 </a:t>
            </a:r>
          </a:p>
          <a:p>
            <a:endParaRPr lang="fr-FR" dirty="0"/>
          </a:p>
          <a:p>
            <a:r>
              <a:rPr lang="fr-FR" dirty="0"/>
              <a:t>Exemple : une plage /18 contient 2 </a:t>
            </a:r>
            <a:r>
              <a:rPr lang="fr-FR" dirty="0" err="1"/>
              <a:t>sous-plages</a:t>
            </a:r>
            <a:r>
              <a:rPr lang="fr-FR" dirty="0"/>
              <a:t> en /19, 4 en /20...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1BC30-8B40-4365-9DAF-477CA759B7E8}"/>
              </a:ext>
            </a:extLst>
          </p:cNvPr>
          <p:cNvSpPr txBox="1"/>
          <p:nvPr/>
        </p:nvSpPr>
        <p:spPr>
          <a:xfrm>
            <a:off x="10460410" y="547969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19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326959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5E0F-4013-4AB2-B991-180A5E96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Réseaux</a:t>
            </a:r>
            <a:r>
              <a:rPr lang="en-US" dirty="0"/>
              <a:t> et </a:t>
            </a:r>
            <a:r>
              <a:rPr lang="en-US" dirty="0" err="1"/>
              <a:t>sousréseaux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4553F-2922-475C-AE56-3AD3C3E8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26688" cy="4195481"/>
          </a:xfrm>
        </p:spPr>
        <p:txBody>
          <a:bodyPr>
            <a:normAutofit/>
          </a:bodyPr>
          <a:lstStyle/>
          <a:p>
            <a:r>
              <a:rPr lang="fr-FR" dirty="0"/>
              <a:t>Comment découper :</a:t>
            </a:r>
          </a:p>
          <a:p>
            <a:pPr lvl="1"/>
            <a:r>
              <a:rPr lang="fr-FR" dirty="0"/>
              <a:t>Écrire en binaire la partie réseau (au moins le dernier octet concerné)</a:t>
            </a:r>
          </a:p>
          <a:p>
            <a:pPr lvl="1"/>
            <a:r>
              <a:rPr lang="fr-FR" dirty="0"/>
              <a:t>La première </a:t>
            </a:r>
            <a:r>
              <a:rPr lang="fr-FR" dirty="0" err="1"/>
              <a:t>sousplage</a:t>
            </a:r>
            <a:r>
              <a:rPr lang="fr-FR" dirty="0"/>
              <a:t> - partie réseau : la partie réseau de la plage initiale plus 0</a:t>
            </a:r>
          </a:p>
          <a:p>
            <a:pPr lvl="1"/>
            <a:r>
              <a:rPr lang="fr-FR" dirty="0"/>
              <a:t>La deuxième - partie réseau : partie réseau de la plage initiale concaténée à 1</a:t>
            </a:r>
          </a:p>
          <a:p>
            <a:endParaRPr lang="fr-FR" dirty="0"/>
          </a:p>
          <a:p>
            <a:r>
              <a:rPr lang="fr-FR" dirty="0"/>
              <a:t>Exemple : plage 121.23.192.0/22</a:t>
            </a:r>
          </a:p>
          <a:p>
            <a:pPr lvl="1"/>
            <a:r>
              <a:rPr lang="fr-FR" dirty="0"/>
              <a:t>Partie réseau de l'adresse : </a:t>
            </a:r>
            <a:r>
              <a:rPr lang="fr-FR" b="1" dirty="0">
                <a:solidFill>
                  <a:srgbClr val="FFFF00"/>
                </a:solidFill>
              </a:rPr>
              <a:t>121.23.[1100 00</a:t>
            </a:r>
            <a:r>
              <a:rPr lang="fr-FR" dirty="0"/>
              <a:t>00].0</a:t>
            </a:r>
          </a:p>
          <a:p>
            <a:pPr lvl="1"/>
            <a:r>
              <a:rPr lang="fr-FR" dirty="0"/>
              <a:t>Découpage en 2 : les adresses réseau pour les deux </a:t>
            </a:r>
            <a:r>
              <a:rPr lang="fr-FR" dirty="0" err="1"/>
              <a:t>sousplages</a:t>
            </a:r>
            <a:endParaRPr lang="fr-FR" dirty="0"/>
          </a:p>
          <a:p>
            <a:pPr lvl="2"/>
            <a:r>
              <a:rPr lang="fr-FR" dirty="0"/>
              <a:t>Sous-réseau 1 : </a:t>
            </a:r>
            <a:r>
              <a:rPr lang="fr-FR" b="1" dirty="0">
                <a:solidFill>
                  <a:srgbClr val="FFFF00"/>
                </a:solidFill>
              </a:rPr>
              <a:t>121.23.[1100 00</a:t>
            </a:r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0</a:t>
            </a:r>
            <a:r>
              <a:rPr lang="fr-FR" dirty="0"/>
              <a:t>0].0/23</a:t>
            </a:r>
          </a:p>
          <a:p>
            <a:pPr lvl="2"/>
            <a:r>
              <a:rPr lang="fr-FR" dirty="0"/>
              <a:t>Sous-réseau 2 : </a:t>
            </a:r>
            <a:r>
              <a:rPr lang="fr-FR" b="1" dirty="0">
                <a:solidFill>
                  <a:srgbClr val="FFFF00"/>
                </a:solidFill>
              </a:rPr>
              <a:t>121.23.[1100 00</a:t>
            </a:r>
            <a:r>
              <a: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  <a:r>
              <a:rPr lang="fr-FR" dirty="0"/>
              <a:t>0].0/23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86137-A5F5-4893-8EFA-97C932D415C4}"/>
              </a:ext>
            </a:extLst>
          </p:cNvPr>
          <p:cNvSpPr txBox="1"/>
          <p:nvPr/>
        </p:nvSpPr>
        <p:spPr>
          <a:xfrm>
            <a:off x="10458445" y="52389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20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23581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BCAC5-3C24-49DE-98C2-6C61AF83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861733"/>
            <a:ext cx="8984724" cy="1915647"/>
          </a:xfrm>
        </p:spPr>
        <p:txBody>
          <a:bodyPr/>
          <a:lstStyle/>
          <a:p>
            <a:r>
              <a:rPr lang="en-US" dirty="0"/>
              <a:t>Les transmissions inter-</a:t>
            </a:r>
            <a:r>
              <a:rPr lang="en-US" dirty="0" err="1"/>
              <a:t>réseaux</a:t>
            </a:r>
            <a:br>
              <a:rPr lang="en-US" dirty="0"/>
            </a:b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3E702-CD02-4237-A6DF-1144F0111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688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81DC-5D53-454B-97B5-A8B7FF0F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Utiliser</a:t>
            </a:r>
            <a:r>
              <a:rPr lang="en-US" dirty="0"/>
              <a:t> les </a:t>
            </a:r>
            <a:r>
              <a:rPr lang="en-US" dirty="0" err="1"/>
              <a:t>adresses</a:t>
            </a:r>
            <a:r>
              <a:rPr lang="en-US" dirty="0"/>
              <a:t> IP</a:t>
            </a:r>
            <a:endParaRPr lang="fr-FR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6064A971-2877-4AFA-B67D-B958F8CDE7AD}"/>
              </a:ext>
            </a:extLst>
          </p:cNvPr>
          <p:cNvSpPr txBox="1">
            <a:spLocks/>
          </p:cNvSpPr>
          <p:nvPr/>
        </p:nvSpPr>
        <p:spPr>
          <a:xfrm>
            <a:off x="875201" y="1908364"/>
            <a:ext cx="10540512" cy="762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err="1"/>
              <a:t>Problème</a:t>
            </a:r>
            <a:r>
              <a:rPr lang="en-US" dirty="0"/>
              <a:t> 1 : comment </a:t>
            </a:r>
            <a:r>
              <a:rPr lang="en-US" dirty="0" err="1"/>
              <a:t>disons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@2</a:t>
            </a:r>
            <a:r>
              <a:rPr lang="en-US" dirty="0"/>
              <a:t> (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@8</a:t>
            </a:r>
            <a:r>
              <a:rPr lang="en-US" dirty="0"/>
              <a:t>) </a:t>
            </a:r>
            <a:r>
              <a:rPr lang="en-US" dirty="0" err="1"/>
              <a:t>peut-il</a:t>
            </a:r>
            <a:r>
              <a:rPr lang="en-US" dirty="0"/>
              <a:t> </a:t>
            </a:r>
            <a:r>
              <a:rPr lang="en-US" dirty="0" err="1"/>
              <a:t>envoyer</a:t>
            </a:r>
            <a:r>
              <a:rPr lang="en-US" dirty="0"/>
              <a:t> un message à </a:t>
            </a:r>
            <a:r>
              <a:rPr lang="en-US" dirty="0">
                <a:solidFill>
                  <a:srgbClr val="FFFF00"/>
                </a:solidFill>
              </a:rPr>
              <a:t>@7 </a:t>
            </a:r>
            <a:r>
              <a:rPr lang="en-US" dirty="0"/>
              <a:t>(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@11</a:t>
            </a:r>
            <a:r>
              <a:rPr lang="en-US" dirty="0"/>
              <a:t>) ?</a:t>
            </a:r>
            <a:endParaRPr lang="fr-FR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BC6399-35B0-4796-AC5A-2CFC55F8B7C1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21</a:t>
            </a:r>
            <a:endParaRPr lang="fr-FR" sz="33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A4DAC2-6A1F-4463-A7B5-8BD4A1973132}"/>
              </a:ext>
            </a:extLst>
          </p:cNvPr>
          <p:cNvGrpSpPr/>
          <p:nvPr/>
        </p:nvGrpSpPr>
        <p:grpSpPr>
          <a:xfrm>
            <a:off x="1084263" y="2726125"/>
            <a:ext cx="9849920" cy="3750602"/>
            <a:chOff x="912813" y="2024083"/>
            <a:chExt cx="9849920" cy="3750602"/>
          </a:xfrm>
        </p:grpSpPr>
        <p:pic>
          <p:nvPicPr>
            <p:cNvPr id="26" name="Content Placeholder 6">
              <a:extLst>
                <a:ext uri="{FF2B5EF4-FFF2-40B4-BE49-F238E27FC236}">
                  <a16:creationId xmlns:a16="http://schemas.microsoft.com/office/drawing/2014/main" id="{B04C6F8E-6F3D-4261-A926-D40204DA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7000"/>
                      </a14:imgEffect>
                      <a14:imgEffect>
                        <a14:brightnessContrast bright="20000" contras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2813" y="2570480"/>
              <a:ext cx="3734588" cy="166750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E9E2998-BC22-497D-B8B1-76B2DF0E9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2562" y="2613890"/>
              <a:ext cx="2342700" cy="210558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9D1C4F-B013-4640-A33F-EF9BDBCF31BC}"/>
                </a:ext>
              </a:extLst>
            </p:cNvPr>
            <p:cNvSpPr txBox="1"/>
            <p:nvPr/>
          </p:nvSpPr>
          <p:spPr>
            <a:xfrm>
              <a:off x="7515080" y="3028029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@1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5FF2FE-412F-487B-88AD-BABAB57ABDCF}"/>
                </a:ext>
              </a:extLst>
            </p:cNvPr>
            <p:cNvSpPr txBox="1"/>
            <p:nvPr/>
          </p:nvSpPr>
          <p:spPr>
            <a:xfrm>
              <a:off x="8705857" y="2346559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@2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426B78-B34B-4EF8-858A-6C93A5750665}"/>
                </a:ext>
              </a:extLst>
            </p:cNvPr>
            <p:cNvSpPr txBox="1"/>
            <p:nvPr/>
          </p:nvSpPr>
          <p:spPr>
            <a:xfrm>
              <a:off x="9890952" y="2917428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@3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59085F-3F79-4B79-91E9-94327C574561}"/>
                </a:ext>
              </a:extLst>
            </p:cNvPr>
            <p:cNvSpPr txBox="1"/>
            <p:nvPr/>
          </p:nvSpPr>
          <p:spPr>
            <a:xfrm>
              <a:off x="9935492" y="382031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@4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5BBCEF-2D6A-4455-8F11-F8DF9DD076D8}"/>
                </a:ext>
              </a:extLst>
            </p:cNvPr>
            <p:cNvSpPr txBox="1"/>
            <p:nvPr/>
          </p:nvSpPr>
          <p:spPr>
            <a:xfrm>
              <a:off x="8705856" y="46432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@5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F978E6-6D10-48CF-A5BF-3CD3814D624D}"/>
                </a:ext>
              </a:extLst>
            </p:cNvPr>
            <p:cNvSpPr txBox="1"/>
            <p:nvPr/>
          </p:nvSpPr>
          <p:spPr>
            <a:xfrm>
              <a:off x="7481322" y="3873751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@6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135C912-C502-4EAB-B97D-E09AB4599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27314" y="4540399"/>
              <a:ext cx="1566329" cy="1234286"/>
            </a:xfrm>
            <a:prstGeom prst="rect">
              <a:avLst/>
            </a:prstGeom>
          </p:spPr>
        </p:pic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A35D1C52-4ABE-4F28-B085-5CB5806A76E6}"/>
                </a:ext>
              </a:extLst>
            </p:cNvPr>
            <p:cNvCxnSpPr>
              <a:cxnSpLocks/>
            </p:cNvCxnSpPr>
            <p:nvPr/>
          </p:nvCxnSpPr>
          <p:spPr>
            <a:xfrm>
              <a:off x="4576281" y="3404233"/>
              <a:ext cx="668944" cy="1932385"/>
            </a:xfrm>
            <a:prstGeom prst="bentConnector3">
              <a:avLst>
                <a:gd name="adj1" fmla="val 15067"/>
              </a:avLst>
            </a:prstGeom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3F0001FD-C7EF-439B-910F-45CC20B125F0}"/>
                </a:ext>
              </a:extLst>
            </p:cNvPr>
            <p:cNvCxnSpPr/>
            <p:nvPr/>
          </p:nvCxnSpPr>
          <p:spPr>
            <a:xfrm rot="10800000" flipV="1">
              <a:off x="6563360" y="3666682"/>
              <a:ext cx="2142496" cy="1669936"/>
            </a:xfrm>
            <a:prstGeom prst="bentConnector3">
              <a:avLst>
                <a:gd name="adj1" fmla="val 66597"/>
              </a:avLst>
            </a:prstGeom>
            <a:ln w="2222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34681E-ED36-4A81-9DEB-2032DC5DEA55}"/>
                </a:ext>
              </a:extLst>
            </p:cNvPr>
            <p:cNvSpPr txBox="1"/>
            <p:nvPr/>
          </p:nvSpPr>
          <p:spPr>
            <a:xfrm>
              <a:off x="1422231" y="2024083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@2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C8D49A3-D3B8-4ABE-9193-A65C70D3FB12}"/>
                </a:ext>
              </a:extLst>
            </p:cNvPr>
            <p:cNvSpPr txBox="1"/>
            <p:nvPr/>
          </p:nvSpPr>
          <p:spPr>
            <a:xfrm>
              <a:off x="2194239" y="2024083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@8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AE476F-B223-497F-880D-B5F318D1E414}"/>
                </a:ext>
              </a:extLst>
            </p:cNvPr>
            <p:cNvSpPr txBox="1"/>
            <p:nvPr/>
          </p:nvSpPr>
          <p:spPr>
            <a:xfrm>
              <a:off x="3620735" y="2027198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@6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1F16176-3AC0-4878-8F17-FE257A007083}"/>
                </a:ext>
              </a:extLst>
            </p:cNvPr>
            <p:cNvSpPr txBox="1"/>
            <p:nvPr/>
          </p:nvSpPr>
          <p:spPr>
            <a:xfrm>
              <a:off x="2898427" y="205862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@14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256E09-20E5-4416-BDAB-B9DCA4910ADC}"/>
                </a:ext>
              </a:extLst>
            </p:cNvPr>
            <p:cNvSpPr txBox="1"/>
            <p:nvPr/>
          </p:nvSpPr>
          <p:spPr>
            <a:xfrm>
              <a:off x="1045296" y="446088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@15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C1FC9BF-67A7-443F-8D51-3B08ADC103F4}"/>
                </a:ext>
              </a:extLst>
            </p:cNvPr>
            <p:cNvSpPr txBox="1"/>
            <p:nvPr/>
          </p:nvSpPr>
          <p:spPr>
            <a:xfrm>
              <a:off x="1767937" y="446088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@3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C8002C-3EBC-4F80-92B4-46019AF3205C}"/>
                </a:ext>
              </a:extLst>
            </p:cNvPr>
            <p:cNvSpPr txBox="1"/>
            <p:nvPr/>
          </p:nvSpPr>
          <p:spPr>
            <a:xfrm>
              <a:off x="248919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@11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69CA79-B96A-40FF-BCAE-7BD365B26F04}"/>
                </a:ext>
              </a:extLst>
            </p:cNvPr>
            <p:cNvSpPr txBox="1"/>
            <p:nvPr/>
          </p:nvSpPr>
          <p:spPr>
            <a:xfrm>
              <a:off x="324046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6C7F06-C688-4AE7-BAB0-DD05779ABE26}"/>
                </a:ext>
              </a:extLst>
            </p:cNvPr>
            <p:cNvSpPr txBox="1"/>
            <p:nvPr/>
          </p:nvSpPr>
          <p:spPr>
            <a:xfrm>
              <a:off x="399173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@9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43C7B5-A612-482F-9656-D0E291E5E03D}"/>
                </a:ext>
              </a:extLst>
            </p:cNvPr>
            <p:cNvSpPr txBox="1"/>
            <p:nvPr/>
          </p:nvSpPr>
          <p:spPr>
            <a:xfrm>
              <a:off x="7909767" y="2696066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@13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4727646-986B-4E9C-89AE-47BF4B9B48A4}"/>
                </a:ext>
              </a:extLst>
            </p:cNvPr>
            <p:cNvSpPr txBox="1"/>
            <p:nvPr/>
          </p:nvSpPr>
          <p:spPr>
            <a:xfrm>
              <a:off x="9063711" y="261389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@10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72A391B-5A25-47B2-87EA-EAD45519D3CC}"/>
                </a:ext>
              </a:extLst>
            </p:cNvPr>
            <p:cNvSpPr txBox="1"/>
            <p:nvPr/>
          </p:nvSpPr>
          <p:spPr>
            <a:xfrm>
              <a:off x="9890951" y="325648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@4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A13545E-DBB9-48E3-83C9-2450F6657570}"/>
                </a:ext>
              </a:extLst>
            </p:cNvPr>
            <p:cNvSpPr txBox="1"/>
            <p:nvPr/>
          </p:nvSpPr>
          <p:spPr>
            <a:xfrm>
              <a:off x="9477331" y="433500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@7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91B34F-F2DE-4295-805E-C697A6C12E02}"/>
                </a:ext>
              </a:extLst>
            </p:cNvPr>
            <p:cNvSpPr txBox="1"/>
            <p:nvPr/>
          </p:nvSpPr>
          <p:spPr>
            <a:xfrm>
              <a:off x="8608858" y="493330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@12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4FAC336-7492-4B0B-A258-DDA49C31BBB8}"/>
                </a:ext>
              </a:extLst>
            </p:cNvPr>
            <p:cNvSpPr txBox="1"/>
            <p:nvPr/>
          </p:nvSpPr>
          <p:spPr>
            <a:xfrm>
              <a:off x="7878615" y="438052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@5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1A144B0-F784-4F19-B3D1-8529F19E85C9}"/>
                </a:ext>
              </a:extLst>
            </p:cNvPr>
            <p:cNvSpPr txBox="1"/>
            <p:nvPr/>
          </p:nvSpPr>
          <p:spPr>
            <a:xfrm>
              <a:off x="1432560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@1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0D0A84A-2598-4959-AAC0-BFA6A782CFCF}"/>
                </a:ext>
              </a:extLst>
            </p:cNvPr>
            <p:cNvSpPr txBox="1"/>
            <p:nvPr/>
          </p:nvSpPr>
          <p:spPr>
            <a:xfrm>
              <a:off x="2176357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@2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9A37AF-5AB3-4CD7-B292-59C4E3A89879}"/>
                </a:ext>
              </a:extLst>
            </p:cNvPr>
            <p:cNvSpPr txBox="1"/>
            <p:nvPr/>
          </p:nvSpPr>
          <p:spPr>
            <a:xfrm>
              <a:off x="2911032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@3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D3E93B2-D8CB-4BB0-8B82-EEBE8F48EFA3}"/>
                </a:ext>
              </a:extLst>
            </p:cNvPr>
            <p:cNvSpPr txBox="1"/>
            <p:nvPr/>
          </p:nvSpPr>
          <p:spPr>
            <a:xfrm>
              <a:off x="3654829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@4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36A53B4-AA64-418B-B8E0-71CAAD499B6B}"/>
                </a:ext>
              </a:extLst>
            </p:cNvPr>
            <p:cNvSpPr txBox="1"/>
            <p:nvPr/>
          </p:nvSpPr>
          <p:spPr>
            <a:xfrm>
              <a:off x="1026505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@5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D08F481-EAD5-4859-B124-1850E2E406DC}"/>
                </a:ext>
              </a:extLst>
            </p:cNvPr>
            <p:cNvSpPr txBox="1"/>
            <p:nvPr/>
          </p:nvSpPr>
          <p:spPr>
            <a:xfrm>
              <a:off x="1762736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@6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A63552F-16E7-419A-830C-6C2C13D7EBA5}"/>
                </a:ext>
              </a:extLst>
            </p:cNvPr>
            <p:cNvSpPr txBox="1"/>
            <p:nvPr/>
          </p:nvSpPr>
          <p:spPr>
            <a:xfrm>
              <a:off x="2500610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@7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3EECD56-171C-472C-86CF-C5CACCC28563}"/>
                </a:ext>
              </a:extLst>
            </p:cNvPr>
            <p:cNvSpPr txBox="1"/>
            <p:nvPr/>
          </p:nvSpPr>
          <p:spPr>
            <a:xfrm>
              <a:off x="3253860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@8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36142FA-488D-4F23-8FE2-938C79100438}"/>
                </a:ext>
              </a:extLst>
            </p:cNvPr>
            <p:cNvSpPr txBox="1"/>
            <p:nvPr/>
          </p:nvSpPr>
          <p:spPr>
            <a:xfrm>
              <a:off x="3991734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@9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79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D987-CD90-439A-99BA-FF730972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Envoi intra-</a:t>
            </a:r>
            <a:r>
              <a:rPr lang="en-US" dirty="0" err="1"/>
              <a:t>réseau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B15F7-CF19-4E01-8382-BC42942A9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26713" cy="4195481"/>
          </a:xfrm>
        </p:spPr>
        <p:txBody>
          <a:bodyPr/>
          <a:lstStyle/>
          <a:p>
            <a:r>
              <a:rPr lang="en-US" dirty="0" err="1"/>
              <a:t>Problème</a:t>
            </a:r>
            <a:r>
              <a:rPr lang="en-US" dirty="0"/>
              <a:t> 1 : comment </a:t>
            </a:r>
            <a:r>
              <a:rPr lang="en-US" dirty="0" err="1"/>
              <a:t>disons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@2</a:t>
            </a:r>
            <a:r>
              <a:rPr lang="en-US" dirty="0"/>
              <a:t> (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@8</a:t>
            </a:r>
            <a:r>
              <a:rPr lang="en-US" dirty="0"/>
              <a:t>) </a:t>
            </a:r>
            <a:r>
              <a:rPr lang="en-US" dirty="0" err="1"/>
              <a:t>peut-il</a:t>
            </a:r>
            <a:r>
              <a:rPr lang="en-US" dirty="0"/>
              <a:t> </a:t>
            </a:r>
            <a:r>
              <a:rPr lang="en-US" dirty="0" err="1"/>
              <a:t>envoyer</a:t>
            </a:r>
            <a:r>
              <a:rPr lang="en-US" dirty="0"/>
              <a:t> un message à </a:t>
            </a:r>
            <a:r>
              <a:rPr lang="en-US" dirty="0">
                <a:solidFill>
                  <a:srgbClr val="FFFF00"/>
                </a:solidFill>
              </a:rPr>
              <a:t>@7 </a:t>
            </a:r>
            <a:r>
              <a:rPr lang="en-US" dirty="0"/>
              <a:t>(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@11</a:t>
            </a:r>
            <a:r>
              <a:rPr lang="en-US" dirty="0"/>
              <a:t>) ?</a:t>
            </a:r>
            <a:endParaRPr lang="fr-FR" dirty="0"/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848DF-4CC7-4BE0-9E68-818D9EAB6C7A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22</a:t>
            </a:r>
            <a:endParaRPr lang="fr-FR" sz="3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F8D2E-7024-4F35-A419-6143C9228701}"/>
              </a:ext>
            </a:extLst>
          </p:cNvPr>
          <p:cNvSpPr/>
          <p:nvPr/>
        </p:nvSpPr>
        <p:spPr>
          <a:xfrm>
            <a:off x="6666534" y="4957535"/>
            <a:ext cx="177800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Données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(+ padding)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288300-22C6-4A6A-91D3-385626EF943C}"/>
              </a:ext>
            </a:extLst>
          </p:cNvPr>
          <p:cNvSpPr/>
          <p:nvPr/>
        </p:nvSpPr>
        <p:spPr>
          <a:xfrm>
            <a:off x="5778302" y="4957535"/>
            <a:ext cx="888232" cy="54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Type </a:t>
            </a:r>
          </a:p>
          <a:p>
            <a:pPr algn="ctr"/>
            <a:r>
              <a:rPr lang="en-US" dirty="0" err="1"/>
              <a:t>Prot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9CFE8-4382-4765-996D-B03BE3C13E38}"/>
              </a:ext>
            </a:extLst>
          </p:cNvPr>
          <p:cNvSpPr/>
          <p:nvPr/>
        </p:nvSpPr>
        <p:spPr>
          <a:xfrm>
            <a:off x="4670862" y="4957535"/>
            <a:ext cx="1107440" cy="548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Adresse</a:t>
            </a:r>
            <a:r>
              <a:rPr lang="en-US" dirty="0">
                <a:solidFill>
                  <a:schemeClr val="bg1"/>
                </a:solidFill>
              </a:rPr>
              <a:t> source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88F962-C9B3-457C-BE8C-7D4C425802A7}"/>
              </a:ext>
            </a:extLst>
          </p:cNvPr>
          <p:cNvSpPr/>
          <p:nvPr/>
        </p:nvSpPr>
        <p:spPr>
          <a:xfrm>
            <a:off x="3567734" y="4957535"/>
            <a:ext cx="1107440" cy="54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Adresse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C4CC26-53B2-4FFF-B91D-A60BEC16DDF4}"/>
              </a:ext>
            </a:extLst>
          </p:cNvPr>
          <p:cNvSpPr/>
          <p:nvPr/>
        </p:nvSpPr>
        <p:spPr>
          <a:xfrm>
            <a:off x="2462449" y="4957535"/>
            <a:ext cx="1107441" cy="5486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Délimit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fr-FR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246D9-BF20-4395-ABFC-6859AF270D40}"/>
              </a:ext>
            </a:extLst>
          </p:cNvPr>
          <p:cNvSpPr/>
          <p:nvPr/>
        </p:nvSpPr>
        <p:spPr>
          <a:xfrm>
            <a:off x="820223" y="4957535"/>
            <a:ext cx="1644384" cy="548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Préambule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33ADD5-35FB-4095-BBF0-9ECC69FF0767}"/>
              </a:ext>
            </a:extLst>
          </p:cNvPr>
          <p:cNvSpPr/>
          <p:nvPr/>
        </p:nvSpPr>
        <p:spPr>
          <a:xfrm>
            <a:off x="8444534" y="4957535"/>
            <a:ext cx="888232" cy="548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CRC</a:t>
            </a:r>
            <a:endParaRPr lang="fr-F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11B03-AC10-4742-98CB-FF200E5D8E3E}"/>
              </a:ext>
            </a:extLst>
          </p:cNvPr>
          <p:cNvSpPr txBox="1"/>
          <p:nvPr/>
        </p:nvSpPr>
        <p:spPr>
          <a:xfrm>
            <a:off x="9504648" y="5047189"/>
            <a:ext cx="2497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Couches 2 et 1 : Ethernet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ADCAF50-CBFB-40CB-8DFF-FA4DAD9BF12C}"/>
              </a:ext>
            </a:extLst>
          </p:cNvPr>
          <p:cNvSpPr/>
          <p:nvPr/>
        </p:nvSpPr>
        <p:spPr>
          <a:xfrm>
            <a:off x="7344329" y="3571871"/>
            <a:ext cx="400050" cy="1185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BC2CCA-A943-405D-9828-0E3310E31976}"/>
              </a:ext>
            </a:extLst>
          </p:cNvPr>
          <p:cNvSpPr/>
          <p:nvPr/>
        </p:nvSpPr>
        <p:spPr>
          <a:xfrm>
            <a:off x="8018908" y="2895369"/>
            <a:ext cx="1273217" cy="54864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Données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02C3F0-A774-4176-A349-18316263B48B}"/>
              </a:ext>
            </a:extLst>
          </p:cNvPr>
          <p:cNvSpPr/>
          <p:nvPr/>
        </p:nvSpPr>
        <p:spPr>
          <a:xfrm>
            <a:off x="6952109" y="2895369"/>
            <a:ext cx="1053971" cy="5486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IP </a:t>
            </a:r>
            <a:r>
              <a:rPr lang="en-US" dirty="0" err="1">
                <a:solidFill>
                  <a:schemeClr val="bg1"/>
                </a:solidFill>
              </a:rPr>
              <a:t>dest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IP@11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6B71F8-5F2F-4F80-B560-4BE7ED5FD53D}"/>
              </a:ext>
            </a:extLst>
          </p:cNvPr>
          <p:cNvSpPr/>
          <p:nvPr/>
        </p:nvSpPr>
        <p:spPr>
          <a:xfrm>
            <a:off x="5706741" y="2895369"/>
            <a:ext cx="1232539" cy="54864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 source</a:t>
            </a:r>
          </a:p>
          <a:p>
            <a:pPr algn="ctr"/>
            <a:r>
              <a:rPr lang="en-US" b="1" dirty="0">
                <a:ln w="0"/>
                <a:solidFill>
                  <a:schemeClr val="tx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IP@8</a:t>
            </a:r>
            <a:endParaRPr lang="fr-FR" b="1" dirty="0">
              <a:ln w="0"/>
              <a:solidFill>
                <a:schemeClr val="tx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2C2E40-C6D6-4AF1-8EC7-3D5A627D5BF6}"/>
              </a:ext>
            </a:extLst>
          </p:cNvPr>
          <p:cNvSpPr txBox="1"/>
          <p:nvPr/>
        </p:nvSpPr>
        <p:spPr>
          <a:xfrm>
            <a:off x="9494487" y="3013962"/>
            <a:ext cx="249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Couches 3 : IP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ADF985-A05A-44F3-8D1D-56DC277192EC}"/>
              </a:ext>
            </a:extLst>
          </p:cNvPr>
          <p:cNvCxnSpPr>
            <a:cxnSpLocks/>
          </p:cNvCxnSpPr>
          <p:nvPr/>
        </p:nvCxnSpPr>
        <p:spPr>
          <a:xfrm>
            <a:off x="4757925" y="3905314"/>
            <a:ext cx="1466215" cy="823277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18D61B9-D2A4-420B-8E2E-C57C80179B6F}"/>
              </a:ext>
            </a:extLst>
          </p:cNvPr>
          <p:cNvSpPr txBox="1"/>
          <p:nvPr/>
        </p:nvSpPr>
        <p:spPr>
          <a:xfrm>
            <a:off x="3868709" y="3535982"/>
            <a:ext cx="249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x 0800 (IP)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BDF1B5-910E-417B-A369-873BD0193E4B}"/>
              </a:ext>
            </a:extLst>
          </p:cNvPr>
          <p:cNvCxnSpPr>
            <a:cxnSpLocks/>
          </p:cNvCxnSpPr>
          <p:nvPr/>
        </p:nvCxnSpPr>
        <p:spPr>
          <a:xfrm flipV="1">
            <a:off x="3567734" y="5571112"/>
            <a:ext cx="553720" cy="443926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2B790D-1FB6-442E-A630-E0238FD131ED}"/>
              </a:ext>
            </a:extLst>
          </p:cNvPr>
          <p:cNvCxnSpPr>
            <a:cxnSpLocks/>
          </p:cNvCxnSpPr>
          <p:nvPr/>
        </p:nvCxnSpPr>
        <p:spPr>
          <a:xfrm flipH="1" flipV="1">
            <a:off x="5224582" y="5638398"/>
            <a:ext cx="553720" cy="420507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CA2AB8-A402-4AD3-8794-A5471C9A5183}"/>
              </a:ext>
            </a:extLst>
          </p:cNvPr>
          <p:cNvSpPr txBox="1"/>
          <p:nvPr/>
        </p:nvSpPr>
        <p:spPr>
          <a:xfrm>
            <a:off x="2993073" y="6072188"/>
            <a:ext cx="1250315" cy="37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MAC@7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DEA267-F333-409F-BA9C-418E4C4080F0}"/>
              </a:ext>
            </a:extLst>
          </p:cNvPr>
          <p:cNvSpPr txBox="1"/>
          <p:nvPr/>
        </p:nvSpPr>
        <p:spPr>
          <a:xfrm>
            <a:off x="5444969" y="6082324"/>
            <a:ext cx="1250315" cy="37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MAC@2</a:t>
            </a:r>
          </a:p>
        </p:txBody>
      </p:sp>
    </p:spTree>
    <p:extLst>
      <p:ext uri="{BB962C8B-B14F-4D97-AF65-F5344CB8AC3E}">
        <p14:creationId xmlns:p14="http://schemas.microsoft.com/office/powerpoint/2010/main" val="3384402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6213-D0D1-42FE-8989-9D975BF8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Vue</a:t>
            </a:r>
            <a:r>
              <a:rPr lang="en-US" dirty="0"/>
              <a:t> sur les couches OSI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8574F-8309-484D-9766-748B4F91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077" y="1981199"/>
            <a:ext cx="1239047" cy="878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DCEBE-7AEA-4976-B7BD-9587A910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51" y="1981199"/>
            <a:ext cx="1239048" cy="87875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A672386-7EE6-49D5-BA36-D1864A226AD7}"/>
              </a:ext>
            </a:extLst>
          </p:cNvPr>
          <p:cNvGrpSpPr/>
          <p:nvPr/>
        </p:nvGrpSpPr>
        <p:grpSpPr>
          <a:xfrm>
            <a:off x="2103120" y="5913120"/>
            <a:ext cx="7045960" cy="386080"/>
            <a:chOff x="2103120" y="4988560"/>
            <a:chExt cx="7045960" cy="3860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FD4860-CD07-431A-9F74-D5FD93107FC4}"/>
                </a:ext>
              </a:extLst>
            </p:cNvPr>
            <p:cNvSpPr/>
            <p:nvPr/>
          </p:nvSpPr>
          <p:spPr>
            <a:xfrm>
              <a:off x="8976360" y="5161280"/>
              <a:ext cx="172720" cy="21336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274CE1-E22C-4F55-A7BB-6C0C65002A71}"/>
                </a:ext>
              </a:extLst>
            </p:cNvPr>
            <p:cNvSpPr/>
            <p:nvPr/>
          </p:nvSpPr>
          <p:spPr>
            <a:xfrm>
              <a:off x="2245360" y="5161280"/>
              <a:ext cx="6817360" cy="2133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78F207-EF92-4981-BFD4-619BC1E6D669}"/>
                </a:ext>
              </a:extLst>
            </p:cNvPr>
            <p:cNvSpPr/>
            <p:nvPr/>
          </p:nvSpPr>
          <p:spPr>
            <a:xfrm>
              <a:off x="2103120" y="5161280"/>
              <a:ext cx="172720" cy="2133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10BD7751-2701-4268-BE02-0CD1DFD70C91}"/>
                </a:ext>
              </a:extLst>
            </p:cNvPr>
            <p:cNvSpPr/>
            <p:nvPr/>
          </p:nvSpPr>
          <p:spPr>
            <a:xfrm>
              <a:off x="2649278" y="4988560"/>
              <a:ext cx="274320" cy="17272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EC72B621-8B84-44A2-8ADA-2750B87DC9D1}"/>
                </a:ext>
              </a:extLst>
            </p:cNvPr>
            <p:cNvSpPr/>
            <p:nvPr/>
          </p:nvSpPr>
          <p:spPr>
            <a:xfrm>
              <a:off x="8277919" y="4988560"/>
              <a:ext cx="274320" cy="17272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899BE23-2166-47B3-8C11-B0D9FC7AC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993" y="1429832"/>
            <a:ext cx="731087" cy="487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5EB334-74AB-4E40-96D5-55A007427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07" y="3149136"/>
            <a:ext cx="453327" cy="30221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B51FC1-C68D-4AA4-8008-C74538E10D4A}"/>
              </a:ext>
            </a:extLst>
          </p:cNvPr>
          <p:cNvCxnSpPr>
            <a:cxnSpLocks/>
          </p:cNvCxnSpPr>
          <p:nvPr/>
        </p:nvCxnSpPr>
        <p:spPr>
          <a:xfrm>
            <a:off x="1399170" y="3299292"/>
            <a:ext cx="780507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192A0319-531F-47A6-9648-1117925A049E}"/>
              </a:ext>
            </a:extLst>
          </p:cNvPr>
          <p:cNvSpPr/>
          <p:nvPr/>
        </p:nvSpPr>
        <p:spPr>
          <a:xfrm>
            <a:off x="4017110" y="1981199"/>
            <a:ext cx="3230854" cy="4873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92B16-0777-4B66-ADCB-9B4D3B3AC338}"/>
              </a:ext>
            </a:extLst>
          </p:cNvPr>
          <p:cNvSpPr txBox="1"/>
          <p:nvPr/>
        </p:nvSpPr>
        <p:spPr>
          <a:xfrm>
            <a:off x="130423" y="5365928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highlight>
                  <a:srgbClr val="00FFFF"/>
                </a:highlight>
              </a:rPr>
              <a:t>Pré</a:t>
            </a:r>
            <a:endParaRPr lang="fr-FR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88B54E-BDDC-4464-8178-39C61A7B6C16}"/>
              </a:ext>
            </a:extLst>
          </p:cNvPr>
          <p:cNvSpPr txBox="1"/>
          <p:nvPr/>
        </p:nvSpPr>
        <p:spPr>
          <a:xfrm>
            <a:off x="5045444" y="5318871"/>
            <a:ext cx="83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FF00FF"/>
                </a:highlight>
              </a:rPr>
              <a:t>CRC</a:t>
            </a:r>
            <a:endParaRPr lang="fr-FR" b="1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B76C005-2327-4D57-90C8-31C26FD52133}"/>
              </a:ext>
            </a:extLst>
          </p:cNvPr>
          <p:cNvCxnSpPr>
            <a:cxnSpLocks/>
          </p:cNvCxnSpPr>
          <p:nvPr/>
        </p:nvCxnSpPr>
        <p:spPr>
          <a:xfrm flipH="1" flipV="1">
            <a:off x="11246249" y="4843463"/>
            <a:ext cx="229657" cy="456353"/>
          </a:xfrm>
          <a:prstGeom prst="straightConnector1">
            <a:avLst/>
          </a:prstGeom>
          <a:ln w="22225">
            <a:solidFill>
              <a:schemeClr val="tx1">
                <a:lumMod val="95000"/>
              </a:schemeClr>
            </a:solidFill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CFC0A80-277B-46F2-ADC3-28452A9B0E79}"/>
              </a:ext>
            </a:extLst>
          </p:cNvPr>
          <p:cNvSpPr txBox="1"/>
          <p:nvPr/>
        </p:nvSpPr>
        <p:spPr>
          <a:xfrm>
            <a:off x="10792921" y="4493470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vérifier</a:t>
            </a:r>
            <a:endParaRPr lang="fr-FR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862C92-5641-4EF5-B8E2-20A406DC5CAF}"/>
              </a:ext>
            </a:extLst>
          </p:cNvPr>
          <p:cNvCxnSpPr/>
          <p:nvPr/>
        </p:nvCxnSpPr>
        <p:spPr>
          <a:xfrm>
            <a:off x="8425475" y="4736810"/>
            <a:ext cx="0" cy="39058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04202C2-5640-4CCD-A2A5-D47F26BDD1C5}"/>
              </a:ext>
            </a:extLst>
          </p:cNvPr>
          <p:cNvSpPr txBox="1"/>
          <p:nvPr/>
        </p:nvSpPr>
        <p:spPr>
          <a:xfrm>
            <a:off x="1679972" y="234577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@8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D677CE-3759-462D-8771-1105105ABD04}"/>
              </a:ext>
            </a:extLst>
          </p:cNvPr>
          <p:cNvSpPr txBox="1"/>
          <p:nvPr/>
        </p:nvSpPr>
        <p:spPr>
          <a:xfrm>
            <a:off x="9033583" y="2350692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@11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FBDA3B-020B-45B4-87D8-5AA3625FCDAD}"/>
              </a:ext>
            </a:extLst>
          </p:cNvPr>
          <p:cNvSpPr txBox="1"/>
          <p:nvPr/>
        </p:nvSpPr>
        <p:spPr>
          <a:xfrm>
            <a:off x="1662090" y="204634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@2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2F1AC3-2292-4558-98C7-0E41565B419B}"/>
              </a:ext>
            </a:extLst>
          </p:cNvPr>
          <p:cNvSpPr txBox="1"/>
          <p:nvPr/>
        </p:nvSpPr>
        <p:spPr>
          <a:xfrm>
            <a:off x="9044999" y="2035074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@7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0197965-00F8-4B53-AB0B-6BA957E43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892" y="3149136"/>
            <a:ext cx="453328" cy="3022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F7DE884-328D-43F5-A93D-8F824ED653D8}"/>
              </a:ext>
            </a:extLst>
          </p:cNvPr>
          <p:cNvSpPr txBox="1"/>
          <p:nvPr/>
        </p:nvSpPr>
        <p:spPr>
          <a:xfrm>
            <a:off x="2268220" y="3120671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adressesIP</a:t>
            </a:r>
            <a:endParaRPr lang="fr-FR" dirty="0">
              <a:highlight>
                <a:srgbClr val="FF0000"/>
              </a:highligh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3724129-3DFB-4ED0-884F-5967A0AE62FF}"/>
              </a:ext>
            </a:extLst>
          </p:cNvPr>
          <p:cNvSpPr txBox="1"/>
          <p:nvPr/>
        </p:nvSpPr>
        <p:spPr>
          <a:xfrm>
            <a:off x="931563" y="5330763"/>
            <a:ext cx="17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0000FF"/>
                </a:highlight>
              </a:rPr>
              <a:t>adressesMAC</a:t>
            </a:r>
            <a:endParaRPr lang="fr-FR" dirty="0">
              <a:highlight>
                <a:srgbClr val="0000FF"/>
              </a:highligh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58D622-24D4-452B-ABAF-448E950860DE}"/>
              </a:ext>
            </a:extLst>
          </p:cNvPr>
          <p:cNvSpPr txBox="1"/>
          <p:nvPr/>
        </p:nvSpPr>
        <p:spPr>
          <a:xfrm>
            <a:off x="2484141" y="5326548"/>
            <a:ext cx="113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C0C0C0"/>
                </a:highlight>
              </a:rPr>
              <a:t>typeProt</a:t>
            </a:r>
            <a:endParaRPr lang="fr-FR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3F9451-6CE7-4950-B437-15A510412A95}"/>
              </a:ext>
            </a:extLst>
          </p:cNvPr>
          <p:cNvSpPr txBox="1"/>
          <p:nvPr/>
        </p:nvSpPr>
        <p:spPr>
          <a:xfrm>
            <a:off x="3442302" y="5318206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adressesIP</a:t>
            </a:r>
            <a:endParaRPr lang="fr-FR" dirty="0">
              <a:highlight>
                <a:srgbClr val="FF0000"/>
              </a:highlight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C0B9A5B-39CD-4AE3-9716-16EBA698A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37" y="5340836"/>
            <a:ext cx="453328" cy="30221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6D897FF-DED0-41AC-8AAC-AE5FE6D236E1}"/>
              </a:ext>
            </a:extLst>
          </p:cNvPr>
          <p:cNvSpPr txBox="1"/>
          <p:nvPr/>
        </p:nvSpPr>
        <p:spPr>
          <a:xfrm>
            <a:off x="511426" y="5361161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highlight>
                  <a:srgbClr val="00FF00"/>
                </a:highlight>
              </a:rPr>
              <a:t>Dél</a:t>
            </a:r>
            <a:endParaRPr lang="fr-FR" b="1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132262-84D9-4454-BB64-CD3CE9C41135}"/>
              </a:ext>
            </a:extLst>
          </p:cNvPr>
          <p:cNvSpPr txBox="1"/>
          <p:nvPr/>
        </p:nvSpPr>
        <p:spPr>
          <a:xfrm>
            <a:off x="498171" y="4254428"/>
            <a:ext cx="17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0000FF"/>
                </a:highlight>
              </a:rPr>
              <a:t>adressesMAC</a:t>
            </a:r>
            <a:endParaRPr lang="fr-FR" dirty="0">
              <a:highlight>
                <a:srgbClr val="0000FF"/>
              </a:highligh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380FC7-2251-4B5D-9A98-A2693D5E41B0}"/>
              </a:ext>
            </a:extLst>
          </p:cNvPr>
          <p:cNvSpPr txBox="1"/>
          <p:nvPr/>
        </p:nvSpPr>
        <p:spPr>
          <a:xfrm>
            <a:off x="2050749" y="4250213"/>
            <a:ext cx="113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C0C0C0"/>
                </a:highlight>
              </a:rPr>
              <a:t>typeProt</a:t>
            </a:r>
            <a:endParaRPr lang="fr-FR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983A1B-6E7D-4250-97ED-04D6FA4B377C}"/>
              </a:ext>
            </a:extLst>
          </p:cNvPr>
          <p:cNvSpPr txBox="1"/>
          <p:nvPr/>
        </p:nvSpPr>
        <p:spPr>
          <a:xfrm>
            <a:off x="3008910" y="4241871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adressesIP</a:t>
            </a:r>
            <a:endParaRPr lang="fr-FR" dirty="0">
              <a:highlight>
                <a:srgbClr val="FF0000"/>
              </a:highlight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1D1FED54-A745-4984-BBE8-F63F54D61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945" y="4264501"/>
            <a:ext cx="453328" cy="302218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A9F7347-6656-4C50-8992-FDBE8C91A32D}"/>
              </a:ext>
            </a:extLst>
          </p:cNvPr>
          <p:cNvCxnSpPr>
            <a:cxnSpLocks/>
          </p:cNvCxnSpPr>
          <p:nvPr/>
        </p:nvCxnSpPr>
        <p:spPr>
          <a:xfrm>
            <a:off x="3187417" y="3562884"/>
            <a:ext cx="0" cy="52189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6843037-23FD-4D49-B5F5-F892699B89F7}"/>
              </a:ext>
            </a:extLst>
          </p:cNvPr>
          <p:cNvCxnSpPr>
            <a:cxnSpLocks/>
          </p:cNvCxnSpPr>
          <p:nvPr/>
        </p:nvCxnSpPr>
        <p:spPr>
          <a:xfrm>
            <a:off x="2457450" y="4843463"/>
            <a:ext cx="23233" cy="449164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E057804B-E6B5-477A-B8B8-64D9D4BAD2D0}"/>
              </a:ext>
            </a:extLst>
          </p:cNvPr>
          <p:cNvSpPr txBox="1"/>
          <p:nvPr/>
        </p:nvSpPr>
        <p:spPr>
          <a:xfrm>
            <a:off x="6255007" y="5361160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highlight>
                  <a:srgbClr val="00FFFF"/>
                </a:highlight>
              </a:rPr>
              <a:t>Pré</a:t>
            </a:r>
            <a:endParaRPr lang="fr-FR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932FD6-1669-4256-84ED-E4997A7C48C7}"/>
              </a:ext>
            </a:extLst>
          </p:cNvPr>
          <p:cNvSpPr txBox="1"/>
          <p:nvPr/>
        </p:nvSpPr>
        <p:spPr>
          <a:xfrm>
            <a:off x="11170028" y="5314103"/>
            <a:ext cx="83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FF00FF"/>
                </a:highlight>
              </a:rPr>
              <a:t>CRC</a:t>
            </a:r>
            <a:endParaRPr lang="fr-FR" b="1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FDD88E-3C99-46C6-A8A9-040939A9DA09}"/>
              </a:ext>
            </a:extLst>
          </p:cNvPr>
          <p:cNvSpPr txBox="1"/>
          <p:nvPr/>
        </p:nvSpPr>
        <p:spPr>
          <a:xfrm>
            <a:off x="7056147" y="5325995"/>
            <a:ext cx="17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0000FF"/>
                </a:highlight>
              </a:rPr>
              <a:t>adressesMAC</a:t>
            </a:r>
            <a:endParaRPr lang="fr-FR" dirty="0">
              <a:highlight>
                <a:srgbClr val="0000FF"/>
              </a:highligh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E28CEF-E4C9-45C4-A3EE-4F41AF6CC251}"/>
              </a:ext>
            </a:extLst>
          </p:cNvPr>
          <p:cNvSpPr txBox="1"/>
          <p:nvPr/>
        </p:nvSpPr>
        <p:spPr>
          <a:xfrm>
            <a:off x="8608725" y="5321780"/>
            <a:ext cx="113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C0C0C0"/>
                </a:highlight>
              </a:rPr>
              <a:t>typeProt</a:t>
            </a:r>
            <a:endParaRPr lang="fr-FR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4F89C9D-81B3-4BB9-983D-6EC110C713EA}"/>
              </a:ext>
            </a:extLst>
          </p:cNvPr>
          <p:cNvSpPr txBox="1"/>
          <p:nvPr/>
        </p:nvSpPr>
        <p:spPr>
          <a:xfrm>
            <a:off x="9566886" y="5313438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adressesIP</a:t>
            </a:r>
            <a:endParaRPr lang="fr-FR" dirty="0">
              <a:highlight>
                <a:srgbClr val="FF0000"/>
              </a:highlight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DC4520B-B443-423B-8075-E824E644B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921" y="5336068"/>
            <a:ext cx="453328" cy="30221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61DE3F2F-9598-4250-98D9-CAAD31633158}"/>
              </a:ext>
            </a:extLst>
          </p:cNvPr>
          <p:cNvSpPr txBox="1"/>
          <p:nvPr/>
        </p:nvSpPr>
        <p:spPr>
          <a:xfrm>
            <a:off x="6636010" y="5356393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highlight>
                  <a:srgbClr val="00FF00"/>
                </a:highlight>
              </a:rPr>
              <a:t>Dél</a:t>
            </a:r>
            <a:endParaRPr lang="fr-FR" b="1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D178C08-754F-4994-BB8C-CB28848AA05F}"/>
              </a:ext>
            </a:extLst>
          </p:cNvPr>
          <p:cNvSpPr txBox="1"/>
          <p:nvPr/>
        </p:nvSpPr>
        <p:spPr>
          <a:xfrm>
            <a:off x="6637042" y="4263952"/>
            <a:ext cx="17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0000FF"/>
                </a:highlight>
              </a:rPr>
              <a:t>adressesMAC</a:t>
            </a:r>
            <a:endParaRPr lang="fr-FR" dirty="0">
              <a:highlight>
                <a:srgbClr val="0000FF"/>
              </a:highligh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A50F337-DA5C-4A4F-B793-D8B61168C6D8}"/>
              </a:ext>
            </a:extLst>
          </p:cNvPr>
          <p:cNvSpPr txBox="1"/>
          <p:nvPr/>
        </p:nvSpPr>
        <p:spPr>
          <a:xfrm>
            <a:off x="8189620" y="4259737"/>
            <a:ext cx="113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C0C0C0"/>
                </a:highlight>
              </a:rPr>
              <a:t>typeProt</a:t>
            </a:r>
            <a:endParaRPr lang="fr-FR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3CF3E88-F294-4FC9-928A-B6AB249759D2}"/>
              </a:ext>
            </a:extLst>
          </p:cNvPr>
          <p:cNvSpPr txBox="1"/>
          <p:nvPr/>
        </p:nvSpPr>
        <p:spPr>
          <a:xfrm>
            <a:off x="9147781" y="4251395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adressesIP</a:t>
            </a:r>
            <a:endParaRPr lang="fr-FR" dirty="0">
              <a:highlight>
                <a:srgbClr val="FF0000"/>
              </a:highlight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CE8BE2F-71E6-489C-BA6B-5A62CCAE1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816" y="4274025"/>
            <a:ext cx="453328" cy="302218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5301775-1C7B-4101-8216-02042431D438}"/>
              </a:ext>
            </a:extLst>
          </p:cNvPr>
          <p:cNvCxnSpPr/>
          <p:nvPr/>
        </p:nvCxnSpPr>
        <p:spPr>
          <a:xfrm>
            <a:off x="8577875" y="3760488"/>
            <a:ext cx="0" cy="39058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5BDFDD34-B665-4E1B-9757-E1D8FA122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775" y="3158660"/>
            <a:ext cx="453328" cy="30221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B33F381-5339-4689-B7AF-8536C44AA9A2}"/>
              </a:ext>
            </a:extLst>
          </p:cNvPr>
          <p:cNvSpPr txBox="1"/>
          <p:nvPr/>
        </p:nvSpPr>
        <p:spPr>
          <a:xfrm>
            <a:off x="7364103" y="3130195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adressesIP</a:t>
            </a:r>
            <a:endParaRPr lang="fr-FR" dirty="0">
              <a:highlight>
                <a:srgbClr val="FF0000"/>
              </a:highlight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1104968-9E84-4E6C-9C2F-4F0BC271CCA3}"/>
              </a:ext>
            </a:extLst>
          </p:cNvPr>
          <p:cNvCxnSpPr>
            <a:cxnSpLocks/>
          </p:cNvCxnSpPr>
          <p:nvPr/>
        </p:nvCxnSpPr>
        <p:spPr>
          <a:xfrm>
            <a:off x="9355139" y="3299292"/>
            <a:ext cx="780507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4052B465-9839-4A2B-8733-E8DC74197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682" y="3169854"/>
            <a:ext cx="453327" cy="30221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19FA7E8A-C664-4693-8BED-1EB93AD90110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23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4140981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342A-D8C5-4CE2-89EB-08CD6764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Envoi inter-</a:t>
            </a:r>
            <a:r>
              <a:rPr lang="en-US" dirty="0" err="1"/>
              <a:t>réseau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8829C41-D924-4B33-A5D7-551892ACA1A7}"/>
              </a:ext>
            </a:extLst>
          </p:cNvPr>
          <p:cNvSpPr txBox="1">
            <a:spLocks/>
          </p:cNvSpPr>
          <p:nvPr/>
        </p:nvSpPr>
        <p:spPr>
          <a:xfrm>
            <a:off x="875201" y="1908364"/>
            <a:ext cx="10540512" cy="762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err="1"/>
              <a:t>Problème</a:t>
            </a:r>
            <a:r>
              <a:rPr lang="en-US" dirty="0"/>
              <a:t> 2 : comment </a:t>
            </a:r>
            <a:r>
              <a:rPr lang="en-US" dirty="0" err="1"/>
              <a:t>disons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@2</a:t>
            </a:r>
            <a:r>
              <a:rPr lang="en-US" dirty="0"/>
              <a:t> (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@8</a:t>
            </a:r>
            <a:r>
              <a:rPr lang="en-US" dirty="0"/>
              <a:t>) </a:t>
            </a:r>
            <a:r>
              <a:rPr lang="en-US" dirty="0" err="1"/>
              <a:t>peut-il</a:t>
            </a:r>
            <a:r>
              <a:rPr lang="en-US" dirty="0"/>
              <a:t> </a:t>
            </a:r>
            <a:r>
              <a:rPr lang="en-US" dirty="0" err="1"/>
              <a:t>envoyer</a:t>
            </a:r>
            <a:r>
              <a:rPr lang="en-US" dirty="0"/>
              <a:t> un message à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@6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@5</a:t>
            </a:r>
            <a:r>
              <a:rPr lang="en-US" dirty="0"/>
              <a:t>) ?</a:t>
            </a:r>
            <a:endParaRPr lang="fr-FR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FDEAB-530C-4718-8C9E-76A18C3FCA9D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24</a:t>
            </a:r>
            <a:endParaRPr lang="fr-FR" sz="33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A534E8-5714-481F-9FA4-439430A761DF}"/>
              </a:ext>
            </a:extLst>
          </p:cNvPr>
          <p:cNvGrpSpPr/>
          <p:nvPr/>
        </p:nvGrpSpPr>
        <p:grpSpPr>
          <a:xfrm>
            <a:off x="875201" y="2618501"/>
            <a:ext cx="9849920" cy="3750602"/>
            <a:chOff x="912813" y="2024083"/>
            <a:chExt cx="9849920" cy="3750602"/>
          </a:xfrm>
        </p:grpSpPr>
        <p:pic>
          <p:nvPicPr>
            <p:cNvPr id="26" name="Content Placeholder 6">
              <a:extLst>
                <a:ext uri="{FF2B5EF4-FFF2-40B4-BE49-F238E27FC236}">
                  <a16:creationId xmlns:a16="http://schemas.microsoft.com/office/drawing/2014/main" id="{A480B110-7214-432B-960C-D2D173736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7000"/>
                      </a14:imgEffect>
                      <a14:imgEffect>
                        <a14:brightnessContrast bright="20000" contras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2813" y="2570480"/>
              <a:ext cx="3734588" cy="166750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E3B4BAB-1A63-472B-A3BB-011ED5AF8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2562" y="2613890"/>
              <a:ext cx="2342700" cy="210558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852F22-3B05-440D-8F51-EBCCA175DA2A}"/>
                </a:ext>
              </a:extLst>
            </p:cNvPr>
            <p:cNvSpPr txBox="1"/>
            <p:nvPr/>
          </p:nvSpPr>
          <p:spPr>
            <a:xfrm>
              <a:off x="7515080" y="3028029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@1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440683-0818-47E8-ACD7-47A85293ACE8}"/>
                </a:ext>
              </a:extLst>
            </p:cNvPr>
            <p:cNvSpPr txBox="1"/>
            <p:nvPr/>
          </p:nvSpPr>
          <p:spPr>
            <a:xfrm>
              <a:off x="8705857" y="2346559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@2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B30F4D-AD22-4B80-A5F6-895C850B07D2}"/>
                </a:ext>
              </a:extLst>
            </p:cNvPr>
            <p:cNvSpPr txBox="1"/>
            <p:nvPr/>
          </p:nvSpPr>
          <p:spPr>
            <a:xfrm>
              <a:off x="9890952" y="2917428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@3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5F41F8-A8C3-4C41-BACA-6BC15D53156E}"/>
                </a:ext>
              </a:extLst>
            </p:cNvPr>
            <p:cNvSpPr txBox="1"/>
            <p:nvPr/>
          </p:nvSpPr>
          <p:spPr>
            <a:xfrm>
              <a:off x="9935492" y="382031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@4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5F3CFF-39A0-46E9-BC6B-06E70C546BD8}"/>
                </a:ext>
              </a:extLst>
            </p:cNvPr>
            <p:cNvSpPr txBox="1"/>
            <p:nvPr/>
          </p:nvSpPr>
          <p:spPr>
            <a:xfrm>
              <a:off x="8705856" y="46432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@5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07E71D-5B2F-48A7-80FC-06AE33CA9B9F}"/>
                </a:ext>
              </a:extLst>
            </p:cNvPr>
            <p:cNvSpPr txBox="1"/>
            <p:nvPr/>
          </p:nvSpPr>
          <p:spPr>
            <a:xfrm>
              <a:off x="7481322" y="3873751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@6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F6C0789-4543-4C6D-BA2F-35838708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27314" y="4540399"/>
              <a:ext cx="1566329" cy="1234286"/>
            </a:xfrm>
            <a:prstGeom prst="rect">
              <a:avLst/>
            </a:prstGeom>
          </p:spPr>
        </p:pic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BD54CCCC-798E-41E0-8C48-CDF24EB6B2D9}"/>
                </a:ext>
              </a:extLst>
            </p:cNvPr>
            <p:cNvCxnSpPr>
              <a:cxnSpLocks/>
            </p:cNvCxnSpPr>
            <p:nvPr/>
          </p:nvCxnSpPr>
          <p:spPr>
            <a:xfrm>
              <a:off x="4576281" y="3404233"/>
              <a:ext cx="668944" cy="1932385"/>
            </a:xfrm>
            <a:prstGeom prst="bentConnector3">
              <a:avLst>
                <a:gd name="adj1" fmla="val 15067"/>
              </a:avLst>
            </a:prstGeom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7AFCAB3D-4EAF-4DA6-9709-ADDFF0E056E9}"/>
                </a:ext>
              </a:extLst>
            </p:cNvPr>
            <p:cNvCxnSpPr/>
            <p:nvPr/>
          </p:nvCxnSpPr>
          <p:spPr>
            <a:xfrm rot="10800000" flipV="1">
              <a:off x="6563360" y="3666682"/>
              <a:ext cx="2142496" cy="1669936"/>
            </a:xfrm>
            <a:prstGeom prst="bentConnector3">
              <a:avLst>
                <a:gd name="adj1" fmla="val 66597"/>
              </a:avLst>
            </a:prstGeom>
            <a:ln w="2222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431F26-0B6B-484E-9DB5-160D3254107F}"/>
                </a:ext>
              </a:extLst>
            </p:cNvPr>
            <p:cNvSpPr txBox="1"/>
            <p:nvPr/>
          </p:nvSpPr>
          <p:spPr>
            <a:xfrm>
              <a:off x="1422231" y="2024083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@2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3B500DB-4A96-4A5E-8EF2-3B5B352D5BC0}"/>
                </a:ext>
              </a:extLst>
            </p:cNvPr>
            <p:cNvSpPr txBox="1"/>
            <p:nvPr/>
          </p:nvSpPr>
          <p:spPr>
            <a:xfrm>
              <a:off x="2194239" y="2024083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@8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FC9426-FC82-4155-B32C-C9703A953AC6}"/>
                </a:ext>
              </a:extLst>
            </p:cNvPr>
            <p:cNvSpPr txBox="1"/>
            <p:nvPr/>
          </p:nvSpPr>
          <p:spPr>
            <a:xfrm>
              <a:off x="3620735" y="2027198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@6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F8DECD0-0023-4597-BE10-F72CE032919A}"/>
                </a:ext>
              </a:extLst>
            </p:cNvPr>
            <p:cNvSpPr txBox="1"/>
            <p:nvPr/>
          </p:nvSpPr>
          <p:spPr>
            <a:xfrm>
              <a:off x="2898427" y="205862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@14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F159E5E-AF91-4353-8DD9-7FD06A384CD2}"/>
                </a:ext>
              </a:extLst>
            </p:cNvPr>
            <p:cNvSpPr txBox="1"/>
            <p:nvPr/>
          </p:nvSpPr>
          <p:spPr>
            <a:xfrm>
              <a:off x="1045296" y="446088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@15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CB64DD-1F29-4D37-8CC1-C2E65BD26BD8}"/>
                </a:ext>
              </a:extLst>
            </p:cNvPr>
            <p:cNvSpPr txBox="1"/>
            <p:nvPr/>
          </p:nvSpPr>
          <p:spPr>
            <a:xfrm>
              <a:off x="1767937" y="446088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@3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24E985-BD2A-430E-8BCC-75F808884DE8}"/>
                </a:ext>
              </a:extLst>
            </p:cNvPr>
            <p:cNvSpPr txBox="1"/>
            <p:nvPr/>
          </p:nvSpPr>
          <p:spPr>
            <a:xfrm>
              <a:off x="248919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@11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44A017-C6F3-453A-91F1-156EF1CFDA0A}"/>
                </a:ext>
              </a:extLst>
            </p:cNvPr>
            <p:cNvSpPr txBox="1"/>
            <p:nvPr/>
          </p:nvSpPr>
          <p:spPr>
            <a:xfrm>
              <a:off x="324046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DCF7B99-42CF-4862-A45D-7844FB8F8822}"/>
                </a:ext>
              </a:extLst>
            </p:cNvPr>
            <p:cNvSpPr txBox="1"/>
            <p:nvPr/>
          </p:nvSpPr>
          <p:spPr>
            <a:xfrm>
              <a:off x="399173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@9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F33465-44A1-4CC5-8C89-C0F35F0C4C94}"/>
                </a:ext>
              </a:extLst>
            </p:cNvPr>
            <p:cNvSpPr txBox="1"/>
            <p:nvPr/>
          </p:nvSpPr>
          <p:spPr>
            <a:xfrm>
              <a:off x="7909767" y="2696066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@13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0A118C5-8E08-4A31-8776-ED0ED672AAC2}"/>
                </a:ext>
              </a:extLst>
            </p:cNvPr>
            <p:cNvSpPr txBox="1"/>
            <p:nvPr/>
          </p:nvSpPr>
          <p:spPr>
            <a:xfrm>
              <a:off x="9063711" y="261389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@10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BB29FF0-1FE0-498A-A5D6-22D3134A70A0}"/>
                </a:ext>
              </a:extLst>
            </p:cNvPr>
            <p:cNvSpPr txBox="1"/>
            <p:nvPr/>
          </p:nvSpPr>
          <p:spPr>
            <a:xfrm>
              <a:off x="9890951" y="325648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@4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852A9BC-8FA1-4825-8B80-273DDED70FD4}"/>
                </a:ext>
              </a:extLst>
            </p:cNvPr>
            <p:cNvSpPr txBox="1"/>
            <p:nvPr/>
          </p:nvSpPr>
          <p:spPr>
            <a:xfrm>
              <a:off x="9477331" y="433500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@7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5CCA8F-8EAB-4D91-8FE3-874D95DBA8E4}"/>
                </a:ext>
              </a:extLst>
            </p:cNvPr>
            <p:cNvSpPr txBox="1"/>
            <p:nvPr/>
          </p:nvSpPr>
          <p:spPr>
            <a:xfrm>
              <a:off x="8608858" y="493330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@12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473868-3264-454B-93CF-A16B677D0011}"/>
                </a:ext>
              </a:extLst>
            </p:cNvPr>
            <p:cNvSpPr txBox="1"/>
            <p:nvPr/>
          </p:nvSpPr>
          <p:spPr>
            <a:xfrm>
              <a:off x="7878615" y="438052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@5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11C13-BA02-440A-85F9-530EE62D9F7A}"/>
                </a:ext>
              </a:extLst>
            </p:cNvPr>
            <p:cNvSpPr txBox="1"/>
            <p:nvPr/>
          </p:nvSpPr>
          <p:spPr>
            <a:xfrm>
              <a:off x="1432560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@1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B818F96-C349-4D75-BEDE-E3DB69E53440}"/>
                </a:ext>
              </a:extLst>
            </p:cNvPr>
            <p:cNvSpPr txBox="1"/>
            <p:nvPr/>
          </p:nvSpPr>
          <p:spPr>
            <a:xfrm>
              <a:off x="2176357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@2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BE2911B-AA25-4E08-94B2-25A8456D3141}"/>
                </a:ext>
              </a:extLst>
            </p:cNvPr>
            <p:cNvSpPr txBox="1"/>
            <p:nvPr/>
          </p:nvSpPr>
          <p:spPr>
            <a:xfrm>
              <a:off x="2911032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@3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776EDF8-0F32-482B-AC29-BBF94BCB88CF}"/>
                </a:ext>
              </a:extLst>
            </p:cNvPr>
            <p:cNvSpPr txBox="1"/>
            <p:nvPr/>
          </p:nvSpPr>
          <p:spPr>
            <a:xfrm>
              <a:off x="3654829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@4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5A2862A-C9A2-4FF4-8875-9D88CA64AFB2}"/>
                </a:ext>
              </a:extLst>
            </p:cNvPr>
            <p:cNvSpPr txBox="1"/>
            <p:nvPr/>
          </p:nvSpPr>
          <p:spPr>
            <a:xfrm>
              <a:off x="1026505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@5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EE8A09-6E60-491D-974B-9CBEAC3DC906}"/>
                </a:ext>
              </a:extLst>
            </p:cNvPr>
            <p:cNvSpPr txBox="1"/>
            <p:nvPr/>
          </p:nvSpPr>
          <p:spPr>
            <a:xfrm>
              <a:off x="1762736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@6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D4FC3B-4D8A-4EE1-A020-FE69160827BB}"/>
                </a:ext>
              </a:extLst>
            </p:cNvPr>
            <p:cNvSpPr txBox="1"/>
            <p:nvPr/>
          </p:nvSpPr>
          <p:spPr>
            <a:xfrm>
              <a:off x="2500610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@7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BEBF0F3-F22C-42A1-83AC-CAECD27A319C}"/>
                </a:ext>
              </a:extLst>
            </p:cNvPr>
            <p:cNvSpPr txBox="1"/>
            <p:nvPr/>
          </p:nvSpPr>
          <p:spPr>
            <a:xfrm>
              <a:off x="3253860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@8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5D40CC5-C256-4822-A3DD-283542F77A10}"/>
                </a:ext>
              </a:extLst>
            </p:cNvPr>
            <p:cNvSpPr txBox="1"/>
            <p:nvPr/>
          </p:nvSpPr>
          <p:spPr>
            <a:xfrm>
              <a:off x="3991734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@9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598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342A-D8C5-4CE2-89EB-08CD6764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Envoi inter-</a:t>
            </a:r>
            <a:r>
              <a:rPr lang="en-US" dirty="0" err="1"/>
              <a:t>réseau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8829C41-D924-4B33-A5D7-551892ACA1A7}"/>
              </a:ext>
            </a:extLst>
          </p:cNvPr>
          <p:cNvSpPr txBox="1">
            <a:spLocks/>
          </p:cNvSpPr>
          <p:nvPr/>
        </p:nvSpPr>
        <p:spPr>
          <a:xfrm>
            <a:off x="875201" y="1908364"/>
            <a:ext cx="10540512" cy="762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err="1"/>
              <a:t>Problème</a:t>
            </a:r>
            <a:r>
              <a:rPr lang="en-US" dirty="0"/>
              <a:t> 2 : comment </a:t>
            </a:r>
            <a:r>
              <a:rPr lang="en-US" dirty="0" err="1"/>
              <a:t>disons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@2</a:t>
            </a:r>
            <a:r>
              <a:rPr lang="en-US" dirty="0"/>
              <a:t> (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@8</a:t>
            </a:r>
            <a:r>
              <a:rPr lang="en-US" dirty="0"/>
              <a:t>) </a:t>
            </a:r>
            <a:r>
              <a:rPr lang="en-US" dirty="0" err="1"/>
              <a:t>peut-il</a:t>
            </a:r>
            <a:r>
              <a:rPr lang="en-US" dirty="0"/>
              <a:t> </a:t>
            </a:r>
            <a:r>
              <a:rPr lang="en-US" dirty="0" err="1"/>
              <a:t>envoyer</a:t>
            </a:r>
            <a:r>
              <a:rPr lang="en-US" dirty="0"/>
              <a:t> un message à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@6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@5</a:t>
            </a:r>
            <a:r>
              <a:rPr lang="en-US" dirty="0"/>
              <a:t>) ?</a:t>
            </a:r>
            <a:endParaRPr lang="fr-FR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D2B5C61-B7A9-41EA-AE34-8E30C878EC66}"/>
              </a:ext>
            </a:extLst>
          </p:cNvPr>
          <p:cNvGrpSpPr/>
          <p:nvPr/>
        </p:nvGrpSpPr>
        <p:grpSpPr>
          <a:xfrm>
            <a:off x="2689390" y="3334649"/>
            <a:ext cx="5976014" cy="3058058"/>
            <a:chOff x="2815567" y="3569327"/>
            <a:chExt cx="5976014" cy="305805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731D03-1758-42D7-82E4-58F1C486F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47917" y="5393099"/>
              <a:ext cx="1566329" cy="1234286"/>
            </a:xfrm>
            <a:prstGeom prst="rect">
              <a:avLst/>
            </a:prstGeom>
          </p:spPr>
        </p:pic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BF0E9742-F1A7-4D67-8CA6-BC95C5C3FBE6}"/>
                </a:ext>
              </a:extLst>
            </p:cNvPr>
            <p:cNvCxnSpPr>
              <a:cxnSpLocks/>
            </p:cNvCxnSpPr>
            <p:nvPr/>
          </p:nvCxnSpPr>
          <p:spPr>
            <a:xfrm>
              <a:off x="4662006" y="4237919"/>
              <a:ext cx="668944" cy="1932385"/>
            </a:xfrm>
            <a:prstGeom prst="bentConnector3">
              <a:avLst>
                <a:gd name="adj1" fmla="val 15067"/>
              </a:avLst>
            </a:prstGeom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A3502DD1-C58A-4DDE-AFCD-0A1271585DEA}"/>
                </a:ext>
              </a:extLst>
            </p:cNvPr>
            <p:cNvCxnSpPr/>
            <p:nvPr/>
          </p:nvCxnSpPr>
          <p:spPr>
            <a:xfrm rot="10800000" flipV="1">
              <a:off x="6649085" y="4500368"/>
              <a:ext cx="2142496" cy="1669936"/>
            </a:xfrm>
            <a:prstGeom prst="bentConnector3">
              <a:avLst>
                <a:gd name="adj1" fmla="val 66597"/>
              </a:avLst>
            </a:prstGeom>
            <a:ln w="2222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Arrow: Curved Down 2">
              <a:extLst>
                <a:ext uri="{FF2B5EF4-FFF2-40B4-BE49-F238E27FC236}">
                  <a16:creationId xmlns:a16="http://schemas.microsoft.com/office/drawing/2014/main" id="{8CB5DCEF-DAF9-41DF-8A0D-1807DFF897CB}"/>
                </a:ext>
              </a:extLst>
            </p:cNvPr>
            <p:cNvSpPr/>
            <p:nvPr/>
          </p:nvSpPr>
          <p:spPr>
            <a:xfrm rot="1955974">
              <a:off x="2815567" y="3776823"/>
              <a:ext cx="3006783" cy="95955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5AA754-1F3D-41B6-BF50-A03F9DBE4465}"/>
                </a:ext>
              </a:extLst>
            </p:cNvPr>
            <p:cNvSpPr txBox="1"/>
            <p:nvPr/>
          </p:nvSpPr>
          <p:spPr>
            <a:xfrm>
              <a:off x="4897505" y="3569327"/>
              <a:ext cx="901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fr-FR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Arrow: Curved Down 40">
              <a:extLst>
                <a:ext uri="{FF2B5EF4-FFF2-40B4-BE49-F238E27FC236}">
                  <a16:creationId xmlns:a16="http://schemas.microsoft.com/office/drawing/2014/main" id="{420B255F-F61F-437E-AF09-088531D41D61}"/>
                </a:ext>
              </a:extLst>
            </p:cNvPr>
            <p:cNvSpPr/>
            <p:nvPr/>
          </p:nvSpPr>
          <p:spPr>
            <a:xfrm rot="19791847">
              <a:off x="5769352" y="4553174"/>
              <a:ext cx="2149648" cy="721301"/>
            </a:xfrm>
            <a:prstGeom prst="curved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B3A0AE-5D29-46C1-9DA6-365AD5493543}"/>
                </a:ext>
              </a:extLst>
            </p:cNvPr>
            <p:cNvSpPr txBox="1"/>
            <p:nvPr/>
          </p:nvSpPr>
          <p:spPr>
            <a:xfrm>
              <a:off x="6247905" y="4090166"/>
              <a:ext cx="901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2</a:t>
              </a:r>
              <a:endParaRPr lang="fr-FR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6F8CBCA-2105-49A8-94D8-45C5904A44A0}"/>
                </a:ext>
              </a:extLst>
            </p:cNvPr>
            <p:cNvSpPr txBox="1"/>
            <p:nvPr/>
          </p:nvSpPr>
          <p:spPr>
            <a:xfrm>
              <a:off x="5154962" y="5635871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@10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CB25CFE-ADB3-4A8A-8E52-BF21558FEC08}"/>
                </a:ext>
              </a:extLst>
            </p:cNvPr>
            <p:cNvSpPr txBox="1"/>
            <p:nvPr/>
          </p:nvSpPr>
          <p:spPr>
            <a:xfrm>
              <a:off x="6646245" y="5681811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@7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4EFFF5D-391A-4C04-A097-F47614CFB688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25</a:t>
            </a:r>
            <a:endParaRPr lang="fr-FR" sz="33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E2A79F9-1B91-4106-ACB5-F7AC9F668073}"/>
              </a:ext>
            </a:extLst>
          </p:cNvPr>
          <p:cNvGrpSpPr/>
          <p:nvPr/>
        </p:nvGrpSpPr>
        <p:grpSpPr>
          <a:xfrm>
            <a:off x="875201" y="2618501"/>
            <a:ext cx="9849920" cy="3278551"/>
            <a:chOff x="912813" y="2024083"/>
            <a:chExt cx="9849920" cy="3278551"/>
          </a:xfrm>
        </p:grpSpPr>
        <p:pic>
          <p:nvPicPr>
            <p:cNvPr id="48" name="Content Placeholder 6">
              <a:extLst>
                <a:ext uri="{FF2B5EF4-FFF2-40B4-BE49-F238E27FC236}">
                  <a16:creationId xmlns:a16="http://schemas.microsoft.com/office/drawing/2014/main" id="{55AE1F0A-97D9-4C09-B787-CD7A35EC5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7000"/>
                      </a14:imgEffect>
                      <a14:imgEffect>
                        <a14:brightnessContrast bright="20000" contras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2813" y="2570480"/>
              <a:ext cx="3734588" cy="166750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0C8977D-BA60-4469-955F-B4DE658EF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2562" y="2613890"/>
              <a:ext cx="2342700" cy="210558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930A4EA-C870-49BA-AF9B-AF56DE54F159}"/>
                </a:ext>
              </a:extLst>
            </p:cNvPr>
            <p:cNvSpPr txBox="1"/>
            <p:nvPr/>
          </p:nvSpPr>
          <p:spPr>
            <a:xfrm>
              <a:off x="7515080" y="3028029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@1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593F3C-9301-4C8D-8660-F772E0824FA5}"/>
                </a:ext>
              </a:extLst>
            </p:cNvPr>
            <p:cNvSpPr txBox="1"/>
            <p:nvPr/>
          </p:nvSpPr>
          <p:spPr>
            <a:xfrm>
              <a:off x="8705857" y="2346559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@2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45F7B5-7E8C-4B11-B8DD-DE45CE6C6F1B}"/>
                </a:ext>
              </a:extLst>
            </p:cNvPr>
            <p:cNvSpPr txBox="1"/>
            <p:nvPr/>
          </p:nvSpPr>
          <p:spPr>
            <a:xfrm>
              <a:off x="9890952" y="2917428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@3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D501186-4883-4543-904D-9C86916E69B3}"/>
                </a:ext>
              </a:extLst>
            </p:cNvPr>
            <p:cNvSpPr txBox="1"/>
            <p:nvPr/>
          </p:nvSpPr>
          <p:spPr>
            <a:xfrm>
              <a:off x="9935492" y="382031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@4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31244DE-BF08-4507-891F-81DD6A1F2B19}"/>
                </a:ext>
              </a:extLst>
            </p:cNvPr>
            <p:cNvSpPr txBox="1"/>
            <p:nvPr/>
          </p:nvSpPr>
          <p:spPr>
            <a:xfrm>
              <a:off x="8705856" y="46432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@5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C4DFE85-E758-42E4-A6C9-CDF0E63D942E}"/>
                </a:ext>
              </a:extLst>
            </p:cNvPr>
            <p:cNvSpPr txBox="1"/>
            <p:nvPr/>
          </p:nvSpPr>
          <p:spPr>
            <a:xfrm>
              <a:off x="7481322" y="3873751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@6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67AE0F-83C3-464B-949B-FF67E81F7B81}"/>
                </a:ext>
              </a:extLst>
            </p:cNvPr>
            <p:cNvSpPr txBox="1"/>
            <p:nvPr/>
          </p:nvSpPr>
          <p:spPr>
            <a:xfrm>
              <a:off x="1422231" y="2024083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@2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39337B0-875F-4B95-9446-56C1AD77D8F0}"/>
                </a:ext>
              </a:extLst>
            </p:cNvPr>
            <p:cNvSpPr txBox="1"/>
            <p:nvPr/>
          </p:nvSpPr>
          <p:spPr>
            <a:xfrm>
              <a:off x="2194239" y="2024083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@8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7551988-18CD-466A-AF16-7C143454EFAE}"/>
                </a:ext>
              </a:extLst>
            </p:cNvPr>
            <p:cNvSpPr txBox="1"/>
            <p:nvPr/>
          </p:nvSpPr>
          <p:spPr>
            <a:xfrm>
              <a:off x="3620735" y="2027198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@6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26FD971-D2FE-40DB-A53D-1ED5CE8E592C}"/>
                </a:ext>
              </a:extLst>
            </p:cNvPr>
            <p:cNvSpPr txBox="1"/>
            <p:nvPr/>
          </p:nvSpPr>
          <p:spPr>
            <a:xfrm>
              <a:off x="2898427" y="205862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@14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2E64010-6AA2-49CD-A32D-6D322AAF6619}"/>
                </a:ext>
              </a:extLst>
            </p:cNvPr>
            <p:cNvSpPr txBox="1"/>
            <p:nvPr/>
          </p:nvSpPr>
          <p:spPr>
            <a:xfrm>
              <a:off x="1045296" y="446088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@15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1E9A2B0-569A-44AB-AC15-57A6399553FC}"/>
                </a:ext>
              </a:extLst>
            </p:cNvPr>
            <p:cNvSpPr txBox="1"/>
            <p:nvPr/>
          </p:nvSpPr>
          <p:spPr>
            <a:xfrm>
              <a:off x="1767937" y="446088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@3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B547A11-5FEB-45CC-AB57-CD8458A4C48E}"/>
                </a:ext>
              </a:extLst>
            </p:cNvPr>
            <p:cNvSpPr txBox="1"/>
            <p:nvPr/>
          </p:nvSpPr>
          <p:spPr>
            <a:xfrm>
              <a:off x="248919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@11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A1F1F73-76A5-4582-8245-FE650A81DC9F}"/>
                </a:ext>
              </a:extLst>
            </p:cNvPr>
            <p:cNvSpPr txBox="1"/>
            <p:nvPr/>
          </p:nvSpPr>
          <p:spPr>
            <a:xfrm>
              <a:off x="324046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C766CA0-BE4C-4393-810B-70F762E38651}"/>
                </a:ext>
              </a:extLst>
            </p:cNvPr>
            <p:cNvSpPr txBox="1"/>
            <p:nvPr/>
          </p:nvSpPr>
          <p:spPr>
            <a:xfrm>
              <a:off x="399173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@9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B489C3F-3BCF-419A-A9DD-C653D37DDD65}"/>
                </a:ext>
              </a:extLst>
            </p:cNvPr>
            <p:cNvSpPr txBox="1"/>
            <p:nvPr/>
          </p:nvSpPr>
          <p:spPr>
            <a:xfrm>
              <a:off x="7909767" y="2696066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@13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73F0B39-86EF-40C3-84E7-863E10CA9954}"/>
                </a:ext>
              </a:extLst>
            </p:cNvPr>
            <p:cNvSpPr txBox="1"/>
            <p:nvPr/>
          </p:nvSpPr>
          <p:spPr>
            <a:xfrm>
              <a:off x="9063711" y="261389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@10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9059FAA-D835-4BA0-8F9A-27BF991B98ED}"/>
                </a:ext>
              </a:extLst>
            </p:cNvPr>
            <p:cNvSpPr txBox="1"/>
            <p:nvPr/>
          </p:nvSpPr>
          <p:spPr>
            <a:xfrm>
              <a:off x="9890951" y="325648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@4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9CFC674-D19E-4C76-9AB4-ECE82EB674A2}"/>
                </a:ext>
              </a:extLst>
            </p:cNvPr>
            <p:cNvSpPr txBox="1"/>
            <p:nvPr/>
          </p:nvSpPr>
          <p:spPr>
            <a:xfrm>
              <a:off x="9477331" y="433500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@7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B3C0CE8-7F2E-4515-8E01-822F1DCA6673}"/>
                </a:ext>
              </a:extLst>
            </p:cNvPr>
            <p:cNvSpPr txBox="1"/>
            <p:nvPr/>
          </p:nvSpPr>
          <p:spPr>
            <a:xfrm>
              <a:off x="8608858" y="493330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@12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6877539-D8A9-4D3F-938E-9BAE8F643373}"/>
                </a:ext>
              </a:extLst>
            </p:cNvPr>
            <p:cNvSpPr txBox="1"/>
            <p:nvPr/>
          </p:nvSpPr>
          <p:spPr>
            <a:xfrm>
              <a:off x="7878615" y="438052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@5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3C52136-F1EB-4FA1-B528-3FA3B6AF1495}"/>
                </a:ext>
              </a:extLst>
            </p:cNvPr>
            <p:cNvSpPr txBox="1"/>
            <p:nvPr/>
          </p:nvSpPr>
          <p:spPr>
            <a:xfrm>
              <a:off x="1432560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@1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D412DED-F433-48E9-A135-7AE00539C63B}"/>
                </a:ext>
              </a:extLst>
            </p:cNvPr>
            <p:cNvSpPr txBox="1"/>
            <p:nvPr/>
          </p:nvSpPr>
          <p:spPr>
            <a:xfrm>
              <a:off x="2176357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@2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543F1D-099A-47C3-B307-4E82033FE9E1}"/>
                </a:ext>
              </a:extLst>
            </p:cNvPr>
            <p:cNvSpPr txBox="1"/>
            <p:nvPr/>
          </p:nvSpPr>
          <p:spPr>
            <a:xfrm>
              <a:off x="2911032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@3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A2C338E-0AC8-49B8-86DE-671C028587A9}"/>
                </a:ext>
              </a:extLst>
            </p:cNvPr>
            <p:cNvSpPr txBox="1"/>
            <p:nvPr/>
          </p:nvSpPr>
          <p:spPr>
            <a:xfrm>
              <a:off x="3654829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@4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8FB87C0-5D86-4BCD-A218-74C4F69EFF2A}"/>
                </a:ext>
              </a:extLst>
            </p:cNvPr>
            <p:cNvSpPr txBox="1"/>
            <p:nvPr/>
          </p:nvSpPr>
          <p:spPr>
            <a:xfrm>
              <a:off x="1026505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@5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9841291-5F80-423A-AFC2-C6A2F3713087}"/>
                </a:ext>
              </a:extLst>
            </p:cNvPr>
            <p:cNvSpPr txBox="1"/>
            <p:nvPr/>
          </p:nvSpPr>
          <p:spPr>
            <a:xfrm>
              <a:off x="1762736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@6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BCE3060-B72D-4B16-AA9C-98B8C03BF339}"/>
                </a:ext>
              </a:extLst>
            </p:cNvPr>
            <p:cNvSpPr txBox="1"/>
            <p:nvPr/>
          </p:nvSpPr>
          <p:spPr>
            <a:xfrm>
              <a:off x="2500610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@7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724E006-15DA-40FF-97C7-E76EA2E3D807}"/>
                </a:ext>
              </a:extLst>
            </p:cNvPr>
            <p:cNvSpPr txBox="1"/>
            <p:nvPr/>
          </p:nvSpPr>
          <p:spPr>
            <a:xfrm>
              <a:off x="3253860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@8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65DBB53-0BC5-4D5F-AEC8-C789934652D0}"/>
                </a:ext>
              </a:extLst>
            </p:cNvPr>
            <p:cNvSpPr txBox="1"/>
            <p:nvPr/>
          </p:nvSpPr>
          <p:spPr>
            <a:xfrm>
              <a:off x="3991734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@9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642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C474-25D5-4238-A857-14200D64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inter-</a:t>
            </a:r>
            <a:r>
              <a:rPr lang="en-US" dirty="0" err="1"/>
              <a:t>réseaux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664F-D368-4D74-99D2-56B9EF751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Deux étapes de transmission, les deux intra-</a:t>
            </a:r>
            <a:r>
              <a:rPr lang="en-US" dirty="0" err="1"/>
              <a:t>réseau</a:t>
            </a:r>
            <a:endParaRPr lang="en-US" dirty="0"/>
          </a:p>
          <a:p>
            <a:pPr lvl="1"/>
            <a:r>
              <a:rPr lang="en-US" dirty="0" err="1"/>
              <a:t>Chaque</a:t>
            </a:r>
            <a:r>
              <a:rPr lang="en-US" dirty="0"/>
              <a:t> étape de transmission = un message</a:t>
            </a:r>
          </a:p>
          <a:p>
            <a:pPr lvl="1"/>
            <a:r>
              <a:rPr lang="en-US" dirty="0" err="1"/>
              <a:t>Chaque</a:t>
            </a:r>
            <a:r>
              <a:rPr lang="en-US" dirty="0"/>
              <a:t> message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encapsulé</a:t>
            </a:r>
            <a:r>
              <a:rPr lang="en-US" dirty="0"/>
              <a:t>, avec des </a:t>
            </a:r>
            <a:r>
              <a:rPr lang="en-US" dirty="0" err="1"/>
              <a:t>en-têtes</a:t>
            </a:r>
            <a:r>
              <a:rPr lang="en-US" dirty="0"/>
              <a:t> IP et Ethernet</a:t>
            </a:r>
          </a:p>
          <a:p>
            <a:pPr lvl="1"/>
            <a:r>
              <a:rPr lang="en-US" dirty="0"/>
              <a:t>Couche IP : les </a:t>
            </a:r>
            <a:r>
              <a:rPr lang="en-US" dirty="0" err="1"/>
              <a:t>adresses</a:t>
            </a:r>
            <a:r>
              <a:rPr lang="en-US" dirty="0"/>
              <a:t> </a:t>
            </a:r>
            <a:r>
              <a:rPr lang="en-US" dirty="0" err="1"/>
              <a:t>indiquent</a:t>
            </a:r>
            <a:r>
              <a:rPr lang="en-US" dirty="0"/>
              <a:t> le </a:t>
            </a:r>
            <a:r>
              <a:rPr lang="en-US" dirty="0" err="1"/>
              <a:t>vrai</a:t>
            </a:r>
            <a:r>
              <a:rPr lang="en-US" dirty="0"/>
              <a:t> </a:t>
            </a:r>
            <a:r>
              <a:rPr lang="en-US" dirty="0" err="1"/>
              <a:t>expéditeur</a:t>
            </a:r>
            <a:r>
              <a:rPr lang="en-US" dirty="0"/>
              <a:t> et </a:t>
            </a:r>
            <a:r>
              <a:rPr lang="en-US" dirty="0" err="1"/>
              <a:t>destinataire</a:t>
            </a:r>
            <a:endParaRPr lang="en-US" dirty="0"/>
          </a:p>
          <a:p>
            <a:pPr lvl="1"/>
            <a:r>
              <a:rPr lang="en-US" dirty="0"/>
              <a:t>Couche Ethernet : les </a:t>
            </a:r>
            <a:r>
              <a:rPr lang="en-US" dirty="0" err="1"/>
              <a:t>adresses</a:t>
            </a:r>
            <a:r>
              <a:rPr lang="en-US" dirty="0"/>
              <a:t> </a:t>
            </a:r>
            <a:r>
              <a:rPr lang="en-US" dirty="0" err="1"/>
              <a:t>indiquent</a:t>
            </a:r>
            <a:r>
              <a:rPr lang="en-US" dirty="0"/>
              <a:t> </a:t>
            </a:r>
            <a:r>
              <a:rPr lang="en-US" dirty="0" err="1"/>
              <a:t>l'expéditeur</a:t>
            </a:r>
            <a:r>
              <a:rPr lang="en-US" dirty="0"/>
              <a:t> et </a:t>
            </a:r>
            <a:r>
              <a:rPr lang="en-US" dirty="0" err="1"/>
              <a:t>destinataire</a:t>
            </a:r>
            <a:r>
              <a:rPr lang="en-US" dirty="0"/>
              <a:t> dans </a:t>
            </a:r>
            <a:r>
              <a:rPr lang="en-US" dirty="0" err="1"/>
              <a:t>l'étape</a:t>
            </a:r>
            <a:r>
              <a:rPr lang="en-US" dirty="0"/>
              <a:t> courante de transmission</a:t>
            </a:r>
          </a:p>
          <a:p>
            <a:endParaRPr lang="en-US" dirty="0"/>
          </a:p>
          <a:p>
            <a:r>
              <a:rPr lang="en-US" dirty="0"/>
              <a:t>Première </a:t>
            </a:r>
            <a:r>
              <a:rPr lang="en-US" dirty="0" err="1"/>
              <a:t>étape</a:t>
            </a:r>
            <a:r>
              <a:rPr lang="en-US" dirty="0"/>
              <a:t> : </a:t>
            </a:r>
            <a:r>
              <a:rPr lang="en-US" b="1" dirty="0">
                <a:solidFill>
                  <a:srgbClr val="FFFF00"/>
                </a:solidFill>
              </a:rPr>
              <a:t>@2</a:t>
            </a:r>
            <a:r>
              <a:rPr lang="en-US" dirty="0"/>
              <a:t> (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@8</a:t>
            </a:r>
            <a:r>
              <a:rPr lang="en-US" dirty="0"/>
              <a:t>) </a:t>
            </a:r>
            <a:r>
              <a:rPr lang="en-US" dirty="0" err="1"/>
              <a:t>transmet</a:t>
            </a:r>
            <a:r>
              <a:rPr lang="en-US" dirty="0"/>
              <a:t> à la </a:t>
            </a:r>
            <a:r>
              <a:rPr lang="en-US" dirty="0" err="1"/>
              <a:t>passerelle</a:t>
            </a:r>
            <a:endParaRPr lang="en-US" dirty="0"/>
          </a:p>
          <a:p>
            <a:r>
              <a:rPr lang="en-US" dirty="0" err="1"/>
              <a:t>Deuxième</a:t>
            </a:r>
            <a:r>
              <a:rPr lang="en-US" dirty="0"/>
              <a:t> étape : </a:t>
            </a:r>
            <a:r>
              <a:rPr lang="en-US" dirty="0" err="1"/>
              <a:t>passerelle</a:t>
            </a:r>
            <a:r>
              <a:rPr lang="en-US" dirty="0"/>
              <a:t> </a:t>
            </a:r>
            <a:r>
              <a:rPr lang="en-US" dirty="0" err="1"/>
              <a:t>transmet</a:t>
            </a:r>
            <a:r>
              <a:rPr lang="en-US" dirty="0"/>
              <a:t> à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@6</a:t>
            </a:r>
            <a:r>
              <a:rPr lang="en-US" dirty="0"/>
              <a:t> (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@5</a:t>
            </a:r>
            <a:r>
              <a:rPr lang="en-US" dirty="0"/>
              <a:t>)</a:t>
            </a:r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2F98D-BCB8-41EF-8BCD-F9669A48B845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26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804744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C474-25D5-4238-A857-14200D64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inter-</a:t>
            </a:r>
            <a:r>
              <a:rPr lang="en-US" dirty="0" err="1"/>
              <a:t>réseaux</a:t>
            </a:r>
            <a:r>
              <a:rPr lang="en-US" dirty="0"/>
              <a:t> (cont'd)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664F-D368-4D74-99D2-56B9EF751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Première étape : </a:t>
            </a:r>
            <a:r>
              <a:rPr lang="en-US" b="1" dirty="0">
                <a:solidFill>
                  <a:srgbClr val="FFFF00"/>
                </a:solidFill>
              </a:rPr>
              <a:t>@2</a:t>
            </a:r>
            <a:r>
              <a:rPr lang="en-US" dirty="0"/>
              <a:t> (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@8</a:t>
            </a:r>
            <a:r>
              <a:rPr lang="en-US" dirty="0"/>
              <a:t>) </a:t>
            </a:r>
            <a:r>
              <a:rPr lang="en-US" dirty="0" err="1"/>
              <a:t>transmet</a:t>
            </a:r>
            <a:r>
              <a:rPr lang="en-US" dirty="0"/>
              <a:t> à la </a:t>
            </a:r>
            <a:r>
              <a:rPr lang="en-US" dirty="0" err="1"/>
              <a:t>passerelle</a:t>
            </a:r>
            <a:endParaRPr lang="en-US" dirty="0"/>
          </a:p>
          <a:p>
            <a:pPr lvl="1"/>
            <a:r>
              <a:rPr lang="en-US" dirty="0"/>
              <a:t>Si </a:t>
            </a:r>
            <a:r>
              <a:rPr lang="en-US" dirty="0" err="1"/>
              <a:t>aucune</a:t>
            </a:r>
            <a:r>
              <a:rPr lang="en-US" dirty="0"/>
              <a:t> </a:t>
            </a:r>
            <a:r>
              <a:rPr lang="en-US" dirty="0" err="1"/>
              <a:t>passerelle</a:t>
            </a:r>
            <a:r>
              <a:rPr lang="en-US" dirty="0"/>
              <a:t> </a:t>
            </a:r>
            <a:r>
              <a:rPr lang="en-US" dirty="0" err="1"/>
              <a:t>n'est</a:t>
            </a:r>
            <a:r>
              <a:rPr lang="en-US" dirty="0"/>
              <a:t> </a:t>
            </a:r>
            <a:r>
              <a:rPr lang="en-US" dirty="0" err="1"/>
              <a:t>configurée</a:t>
            </a:r>
            <a:r>
              <a:rPr lang="en-US" dirty="0"/>
              <a:t> : </a:t>
            </a:r>
            <a:r>
              <a:rPr lang="en-US" dirty="0" err="1"/>
              <a:t>réseau</a:t>
            </a:r>
            <a:r>
              <a:rPr lang="en-US" dirty="0"/>
              <a:t> non-</a:t>
            </a:r>
            <a:r>
              <a:rPr lang="en-US" dirty="0" err="1"/>
              <a:t>joignable</a:t>
            </a:r>
            <a:endParaRPr lang="en-US" dirty="0"/>
          </a:p>
          <a:p>
            <a:pPr lvl="1"/>
            <a:r>
              <a:rPr lang="en-US" dirty="0"/>
              <a:t>Première étape : la source </a:t>
            </a:r>
            <a:r>
              <a:rPr lang="en-US" dirty="0" err="1"/>
              <a:t>cherche</a:t>
            </a:r>
            <a:r>
              <a:rPr lang="en-US" dirty="0"/>
              <a:t> </a:t>
            </a:r>
            <a:r>
              <a:rPr lang="en-US" dirty="0" err="1"/>
              <a:t>l'adresse</a:t>
            </a:r>
            <a:r>
              <a:rPr lang="en-US" dirty="0"/>
              <a:t> de la </a:t>
            </a:r>
            <a:r>
              <a:rPr lang="en-US" dirty="0" err="1"/>
              <a:t>passerelles</a:t>
            </a:r>
            <a:endParaRPr lang="en-US" dirty="0"/>
          </a:p>
          <a:p>
            <a:pPr lvl="1"/>
            <a:r>
              <a:rPr lang="en-US" dirty="0" err="1"/>
              <a:t>Adresses</a:t>
            </a:r>
            <a:r>
              <a:rPr lang="en-US" dirty="0"/>
              <a:t> IP: source : @8, destination: @5</a:t>
            </a:r>
          </a:p>
          <a:p>
            <a:pPr lvl="1"/>
            <a:r>
              <a:rPr lang="en-US" dirty="0" err="1"/>
              <a:t>Adresses</a:t>
            </a:r>
            <a:r>
              <a:rPr lang="en-US" dirty="0"/>
              <a:t> MAC: source : </a:t>
            </a:r>
            <a:r>
              <a:rPr lang="en-US" b="1" dirty="0">
                <a:solidFill>
                  <a:srgbClr val="FFFF00"/>
                </a:solidFill>
              </a:rPr>
              <a:t>@2</a:t>
            </a:r>
            <a:r>
              <a:rPr lang="en-US" dirty="0"/>
              <a:t> (source); destination :  </a:t>
            </a:r>
            <a:r>
              <a:rPr lang="en-US" b="1" dirty="0">
                <a:solidFill>
                  <a:srgbClr val="FFFF00"/>
                </a:solidFill>
              </a:rPr>
              <a:t>@10 </a:t>
            </a:r>
            <a:r>
              <a:rPr lang="en-US" dirty="0"/>
              <a:t>(</a:t>
            </a:r>
            <a:r>
              <a:rPr lang="en-US" dirty="0" err="1"/>
              <a:t>passerelle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2F98D-BCB8-41EF-8BCD-F9669A48B845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27</a:t>
            </a:r>
            <a:endParaRPr lang="fr-FR" sz="3300" dirty="0"/>
          </a:p>
        </p:txBody>
      </p:sp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7249B205-DF3F-4443-A564-19738DD52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1" y="4083926"/>
            <a:ext cx="6513236" cy="25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4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DA2D-8B14-4B66-AF7D-5DD7B23A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problématique</a:t>
            </a:r>
            <a:r>
              <a:rPr lang="en-US" dirty="0"/>
              <a:t> </a:t>
            </a:r>
            <a:r>
              <a:rPr lang="en-US" dirty="0" err="1"/>
              <a:t>aujourd'hui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7CE24-9D06-4BBB-9014-F1A2FDC758C7}"/>
              </a:ext>
            </a:extLst>
          </p:cNvPr>
          <p:cNvSpPr txBox="1"/>
          <p:nvPr/>
        </p:nvSpPr>
        <p:spPr>
          <a:xfrm>
            <a:off x="10572749" y="52389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</a:t>
            </a:r>
            <a:endParaRPr lang="fr-FR" sz="33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A7408D0-9729-457D-B411-F88EE357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2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813" y="2493328"/>
            <a:ext cx="3201987" cy="1429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9C32FA-6FAB-49D6-930E-31FF3065C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082" y="2142570"/>
            <a:ext cx="2008600" cy="18053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3A8B76-07FE-41AF-AFD8-24211486AF23}"/>
              </a:ext>
            </a:extLst>
          </p:cNvPr>
          <p:cNvCxnSpPr>
            <a:cxnSpLocks/>
          </p:cNvCxnSpPr>
          <p:nvPr/>
        </p:nvCxnSpPr>
        <p:spPr>
          <a:xfrm flipV="1">
            <a:off x="1666240" y="4234811"/>
            <a:ext cx="702132" cy="936629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920A3B-844F-4ACD-896C-093292EFC8F0}"/>
              </a:ext>
            </a:extLst>
          </p:cNvPr>
          <p:cNvCxnSpPr>
            <a:cxnSpLocks/>
          </p:cNvCxnSpPr>
          <p:nvPr/>
        </p:nvCxnSpPr>
        <p:spPr>
          <a:xfrm flipH="1" flipV="1">
            <a:off x="8817343" y="4234812"/>
            <a:ext cx="773697" cy="936628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3056904-EBCA-4647-976F-82C92A30079F}"/>
              </a:ext>
            </a:extLst>
          </p:cNvPr>
          <p:cNvSpPr txBox="1"/>
          <p:nvPr/>
        </p:nvSpPr>
        <p:spPr>
          <a:xfrm>
            <a:off x="344646" y="5257920"/>
            <a:ext cx="472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Envoyer</a:t>
            </a:r>
            <a:r>
              <a:rPr lang="en-US" dirty="0"/>
              <a:t> des messages : </a:t>
            </a:r>
            <a:r>
              <a:rPr lang="en-US" dirty="0" err="1"/>
              <a:t>couche</a:t>
            </a:r>
            <a:r>
              <a:rPr lang="en-US" dirty="0"/>
              <a:t> 2</a:t>
            </a:r>
            <a:endParaRPr lang="fr-F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EC23E-C5BB-4B3A-9510-E120A1FFD456}"/>
              </a:ext>
            </a:extLst>
          </p:cNvPr>
          <p:cNvSpPr txBox="1"/>
          <p:nvPr/>
        </p:nvSpPr>
        <p:spPr>
          <a:xfrm>
            <a:off x="7466806" y="5257920"/>
            <a:ext cx="472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Envoyer</a:t>
            </a:r>
            <a:r>
              <a:rPr lang="en-US" dirty="0"/>
              <a:t> des messages : </a:t>
            </a:r>
            <a:r>
              <a:rPr lang="en-US" dirty="0" err="1"/>
              <a:t>couche</a:t>
            </a:r>
            <a:r>
              <a:rPr lang="en-US" dirty="0"/>
              <a:t> 2</a:t>
            </a:r>
            <a:endParaRPr lang="fr-FR" dirty="0"/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9AF24CCA-B74C-4713-A82A-8EC4E3C1B249}"/>
              </a:ext>
            </a:extLst>
          </p:cNvPr>
          <p:cNvSpPr/>
          <p:nvPr/>
        </p:nvSpPr>
        <p:spPr>
          <a:xfrm>
            <a:off x="4399915" y="2178685"/>
            <a:ext cx="3114675" cy="56197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90593E69-8EE3-49EF-959D-68CED0954176}"/>
              </a:ext>
            </a:extLst>
          </p:cNvPr>
          <p:cNvSpPr/>
          <p:nvPr/>
        </p:nvSpPr>
        <p:spPr>
          <a:xfrm rot="10800000">
            <a:off x="4352131" y="3208176"/>
            <a:ext cx="3114675" cy="56197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8A43F-F0C7-4916-A75A-D4C26C6C6426}"/>
              </a:ext>
            </a:extLst>
          </p:cNvPr>
          <p:cNvSpPr txBox="1"/>
          <p:nvPr/>
        </p:nvSpPr>
        <p:spPr>
          <a:xfrm>
            <a:off x="3733403" y="4245985"/>
            <a:ext cx="472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Comment </a:t>
            </a:r>
            <a:r>
              <a:rPr lang="en-US" b="1" dirty="0" err="1">
                <a:solidFill>
                  <a:srgbClr val="FFFF00"/>
                </a:solidFill>
              </a:rPr>
              <a:t>envoyer</a:t>
            </a:r>
            <a:r>
              <a:rPr lang="en-US" b="1" dirty="0">
                <a:solidFill>
                  <a:srgbClr val="FFFF00"/>
                </a:solidFill>
              </a:rPr>
              <a:t> des messages entre les </a:t>
            </a:r>
            <a:r>
              <a:rPr lang="en-US" b="1" dirty="0" err="1">
                <a:solidFill>
                  <a:srgbClr val="FFFF00"/>
                </a:solidFill>
              </a:rPr>
              <a:t>deux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réseaux</a:t>
            </a:r>
            <a:r>
              <a:rPr lang="en-US" b="1" dirty="0">
                <a:solidFill>
                  <a:srgbClr val="FFFF00"/>
                </a:solidFill>
              </a:rPr>
              <a:t> ?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4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C474-25D5-4238-A857-14200D64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inter-</a:t>
            </a:r>
            <a:r>
              <a:rPr lang="en-US" dirty="0" err="1"/>
              <a:t>réseaux</a:t>
            </a:r>
            <a:r>
              <a:rPr lang="en-US" dirty="0"/>
              <a:t> (cont'd)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664F-D368-4D74-99D2-56B9EF751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Deuxième</a:t>
            </a:r>
            <a:r>
              <a:rPr lang="en-US" dirty="0"/>
              <a:t> étape : </a:t>
            </a:r>
            <a:r>
              <a:rPr lang="en-US" dirty="0" err="1"/>
              <a:t>passerelle</a:t>
            </a:r>
            <a:r>
              <a:rPr lang="en-US" dirty="0"/>
              <a:t> </a:t>
            </a:r>
            <a:r>
              <a:rPr lang="en-US" dirty="0" err="1"/>
              <a:t>transmet</a:t>
            </a:r>
            <a:r>
              <a:rPr lang="en-US" dirty="0"/>
              <a:t> à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@6</a:t>
            </a:r>
            <a:r>
              <a:rPr lang="en-US" dirty="0"/>
              <a:t> (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 </a:t>
            </a:r>
            <a:r>
              <a:rPr lang="en-US" dirty="0" err="1"/>
              <a:t>passerelle</a:t>
            </a:r>
            <a:r>
              <a:rPr lang="en-US" dirty="0"/>
              <a:t> </a:t>
            </a:r>
            <a:r>
              <a:rPr lang="en-US" dirty="0" err="1"/>
              <a:t>cherchera</a:t>
            </a:r>
            <a:r>
              <a:rPr lang="en-US" dirty="0"/>
              <a:t> </a:t>
            </a:r>
            <a:r>
              <a:rPr lang="en-US" dirty="0" err="1"/>
              <a:t>l'adresse</a:t>
            </a:r>
            <a:r>
              <a:rPr lang="en-US" dirty="0"/>
              <a:t> MAC de la destination</a:t>
            </a:r>
          </a:p>
          <a:p>
            <a:pPr lvl="1"/>
            <a:r>
              <a:rPr lang="en-US" dirty="0"/>
              <a:t>Encapsulation dans le </a:t>
            </a:r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réseau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rose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Adresse</a:t>
            </a:r>
            <a:r>
              <a:rPr lang="en-US" dirty="0"/>
              <a:t> source :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@7</a:t>
            </a:r>
            <a:r>
              <a:rPr lang="en-US" dirty="0"/>
              <a:t> (la </a:t>
            </a:r>
            <a:r>
              <a:rPr lang="en-US" dirty="0" err="1"/>
              <a:t>passerelle</a:t>
            </a:r>
            <a:r>
              <a:rPr lang="en-US" dirty="0"/>
              <a:t>), </a:t>
            </a:r>
            <a:r>
              <a:rPr lang="en-US" dirty="0" err="1"/>
              <a:t>adresse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.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@6</a:t>
            </a:r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2F98D-BCB8-41EF-8BCD-F9669A48B845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28</a:t>
            </a:r>
            <a:endParaRPr lang="fr-FR" sz="3300" dirty="0"/>
          </a:p>
        </p:txBody>
      </p:sp>
      <p:pic>
        <p:nvPicPr>
          <p:cNvPr id="5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286E83A0-C784-4400-9C05-B5AAE0A03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54" y="3936213"/>
            <a:ext cx="6513236" cy="25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8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342A-D8C5-4CE2-89EB-08CD6764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</a:t>
            </a:r>
            <a:r>
              <a:rPr lang="en-US" dirty="0" err="1"/>
              <a:t>adresses</a:t>
            </a:r>
            <a:r>
              <a:rPr lang="en-US" dirty="0"/>
              <a:t> MAC/IP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8829C41-D924-4B33-A5D7-551892ACA1A7}"/>
              </a:ext>
            </a:extLst>
          </p:cNvPr>
          <p:cNvSpPr txBox="1">
            <a:spLocks/>
          </p:cNvSpPr>
          <p:nvPr/>
        </p:nvSpPr>
        <p:spPr>
          <a:xfrm>
            <a:off x="875201" y="1908364"/>
            <a:ext cx="10540512" cy="762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Comment savoir quelle </a:t>
            </a:r>
            <a:r>
              <a:rPr lang="en-US" dirty="0" err="1"/>
              <a:t>adresse</a:t>
            </a:r>
            <a:r>
              <a:rPr lang="en-US" dirty="0"/>
              <a:t> MAC correspond à quelle </a:t>
            </a:r>
            <a:r>
              <a:rPr lang="en-US" dirty="0" err="1"/>
              <a:t>adresse</a:t>
            </a:r>
            <a:r>
              <a:rPr lang="en-US" dirty="0"/>
              <a:t> IP ? </a:t>
            </a:r>
            <a:endParaRPr lang="fr-FR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52B530-623A-4D7C-992B-F3FCCCA44600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29</a:t>
            </a:r>
            <a:endParaRPr lang="fr-FR" sz="33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B600E88-D93B-4EAF-8AFB-E1763EA1DCC0}"/>
              </a:ext>
            </a:extLst>
          </p:cNvPr>
          <p:cNvGrpSpPr/>
          <p:nvPr/>
        </p:nvGrpSpPr>
        <p:grpSpPr>
          <a:xfrm>
            <a:off x="2689390" y="3334649"/>
            <a:ext cx="5976014" cy="3058058"/>
            <a:chOff x="2815567" y="3569327"/>
            <a:chExt cx="5976014" cy="305805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173F71C-360A-4C60-AE0E-F80B42ADF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47917" y="5393099"/>
              <a:ext cx="1566329" cy="1234286"/>
            </a:xfrm>
            <a:prstGeom prst="rect">
              <a:avLst/>
            </a:prstGeom>
          </p:spPr>
        </p:pic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B25AC2E9-7DE2-4D34-B28A-1825357E1DAD}"/>
                </a:ext>
              </a:extLst>
            </p:cNvPr>
            <p:cNvCxnSpPr>
              <a:cxnSpLocks/>
            </p:cNvCxnSpPr>
            <p:nvPr/>
          </p:nvCxnSpPr>
          <p:spPr>
            <a:xfrm>
              <a:off x="4662006" y="4237919"/>
              <a:ext cx="668944" cy="1932385"/>
            </a:xfrm>
            <a:prstGeom prst="bentConnector3">
              <a:avLst>
                <a:gd name="adj1" fmla="val 15067"/>
              </a:avLst>
            </a:prstGeom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1529CA6C-D2CA-4DD7-8203-15ED0C724B55}"/>
                </a:ext>
              </a:extLst>
            </p:cNvPr>
            <p:cNvCxnSpPr/>
            <p:nvPr/>
          </p:nvCxnSpPr>
          <p:spPr>
            <a:xfrm rot="10800000" flipV="1">
              <a:off x="6649085" y="4500368"/>
              <a:ext cx="2142496" cy="1669936"/>
            </a:xfrm>
            <a:prstGeom prst="bentConnector3">
              <a:avLst>
                <a:gd name="adj1" fmla="val 66597"/>
              </a:avLst>
            </a:prstGeom>
            <a:ln w="2222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row: Curved Down 50">
              <a:extLst>
                <a:ext uri="{FF2B5EF4-FFF2-40B4-BE49-F238E27FC236}">
                  <a16:creationId xmlns:a16="http://schemas.microsoft.com/office/drawing/2014/main" id="{9A59C3FA-9F0A-4B00-9714-8E1BB9B1115C}"/>
                </a:ext>
              </a:extLst>
            </p:cNvPr>
            <p:cNvSpPr/>
            <p:nvPr/>
          </p:nvSpPr>
          <p:spPr>
            <a:xfrm rot="1955974">
              <a:off x="2815567" y="3776823"/>
              <a:ext cx="3006783" cy="95955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68E0929-60B3-435A-AB06-66400AF34C9B}"/>
                </a:ext>
              </a:extLst>
            </p:cNvPr>
            <p:cNvSpPr txBox="1"/>
            <p:nvPr/>
          </p:nvSpPr>
          <p:spPr>
            <a:xfrm>
              <a:off x="4897505" y="3569327"/>
              <a:ext cx="901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fr-FR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FC642780-FBA8-4B76-8367-D3EB6E10B186}"/>
                </a:ext>
              </a:extLst>
            </p:cNvPr>
            <p:cNvSpPr/>
            <p:nvPr/>
          </p:nvSpPr>
          <p:spPr>
            <a:xfrm rot="19791847">
              <a:off x="5769352" y="4553174"/>
              <a:ext cx="2149648" cy="721301"/>
            </a:xfrm>
            <a:prstGeom prst="curved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E300997-6E27-4303-AE19-5599EA5ADA3B}"/>
                </a:ext>
              </a:extLst>
            </p:cNvPr>
            <p:cNvSpPr txBox="1"/>
            <p:nvPr/>
          </p:nvSpPr>
          <p:spPr>
            <a:xfrm>
              <a:off x="6247905" y="4090166"/>
              <a:ext cx="901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</a:rPr>
                <a:t>2</a:t>
              </a:r>
              <a:endParaRPr lang="fr-FR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9F1EA47-D274-4197-9755-D2856C02AFE2}"/>
                </a:ext>
              </a:extLst>
            </p:cNvPr>
            <p:cNvSpPr txBox="1"/>
            <p:nvPr/>
          </p:nvSpPr>
          <p:spPr>
            <a:xfrm>
              <a:off x="5154962" y="5635871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@10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BFD2AF-6B5C-4318-905E-D4C4D18F162C}"/>
                </a:ext>
              </a:extLst>
            </p:cNvPr>
            <p:cNvSpPr txBox="1"/>
            <p:nvPr/>
          </p:nvSpPr>
          <p:spPr>
            <a:xfrm>
              <a:off x="6646245" y="5681811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@7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5599F1F-F37C-49AB-BACD-4E6E967D004D}"/>
              </a:ext>
            </a:extLst>
          </p:cNvPr>
          <p:cNvGrpSpPr/>
          <p:nvPr/>
        </p:nvGrpSpPr>
        <p:grpSpPr>
          <a:xfrm>
            <a:off x="875201" y="2618501"/>
            <a:ext cx="9849920" cy="3278551"/>
            <a:chOff x="912813" y="2024083"/>
            <a:chExt cx="9849920" cy="3278551"/>
          </a:xfrm>
        </p:grpSpPr>
        <p:pic>
          <p:nvPicPr>
            <p:cNvPr id="58" name="Content Placeholder 6">
              <a:extLst>
                <a:ext uri="{FF2B5EF4-FFF2-40B4-BE49-F238E27FC236}">
                  <a16:creationId xmlns:a16="http://schemas.microsoft.com/office/drawing/2014/main" id="{778048ED-F651-4CB6-A486-ACCCDCAB2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7000"/>
                      </a14:imgEffect>
                      <a14:imgEffect>
                        <a14:brightnessContrast bright="20000" contras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2813" y="2570480"/>
              <a:ext cx="3734588" cy="166750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421FBED-5B36-47B3-8B3A-6067DCB8E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2562" y="2613890"/>
              <a:ext cx="2342700" cy="2105584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706BB3A-DF57-4F9F-809F-F05CB9083529}"/>
                </a:ext>
              </a:extLst>
            </p:cNvPr>
            <p:cNvSpPr txBox="1"/>
            <p:nvPr/>
          </p:nvSpPr>
          <p:spPr>
            <a:xfrm>
              <a:off x="7515080" y="3028029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@1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20F4202-2A80-41B3-8659-D03B8176C4EA}"/>
                </a:ext>
              </a:extLst>
            </p:cNvPr>
            <p:cNvSpPr txBox="1"/>
            <p:nvPr/>
          </p:nvSpPr>
          <p:spPr>
            <a:xfrm>
              <a:off x="8705857" y="2346559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@2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56533B-9E6E-440B-AAB1-4ABD6F22AC8D}"/>
                </a:ext>
              </a:extLst>
            </p:cNvPr>
            <p:cNvSpPr txBox="1"/>
            <p:nvPr/>
          </p:nvSpPr>
          <p:spPr>
            <a:xfrm>
              <a:off x="9890952" y="2917428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@3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3B670D2-3BDE-4D2C-AA8F-05C55B9123F7}"/>
                </a:ext>
              </a:extLst>
            </p:cNvPr>
            <p:cNvSpPr txBox="1"/>
            <p:nvPr/>
          </p:nvSpPr>
          <p:spPr>
            <a:xfrm>
              <a:off x="9935492" y="382031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@4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8A6DD31-0D62-4DDE-84D3-F2EC4E04B210}"/>
                </a:ext>
              </a:extLst>
            </p:cNvPr>
            <p:cNvSpPr txBox="1"/>
            <p:nvPr/>
          </p:nvSpPr>
          <p:spPr>
            <a:xfrm>
              <a:off x="8705856" y="46432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@5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0D94635-A8F2-49FF-A025-7E33C3922899}"/>
                </a:ext>
              </a:extLst>
            </p:cNvPr>
            <p:cNvSpPr txBox="1"/>
            <p:nvPr/>
          </p:nvSpPr>
          <p:spPr>
            <a:xfrm>
              <a:off x="7481322" y="3873751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@6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B097B5F-6F35-434B-8AA7-630F6D7A26E7}"/>
                </a:ext>
              </a:extLst>
            </p:cNvPr>
            <p:cNvSpPr txBox="1"/>
            <p:nvPr/>
          </p:nvSpPr>
          <p:spPr>
            <a:xfrm>
              <a:off x="1422231" y="2024083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@2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F9DCF65-67C8-4797-9D6C-4D765EC0EF1D}"/>
                </a:ext>
              </a:extLst>
            </p:cNvPr>
            <p:cNvSpPr txBox="1"/>
            <p:nvPr/>
          </p:nvSpPr>
          <p:spPr>
            <a:xfrm>
              <a:off x="2194239" y="2024083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@8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2A8F7FB-F9B6-4319-9B53-B91A45C3F52A}"/>
                </a:ext>
              </a:extLst>
            </p:cNvPr>
            <p:cNvSpPr txBox="1"/>
            <p:nvPr/>
          </p:nvSpPr>
          <p:spPr>
            <a:xfrm>
              <a:off x="3620735" y="2027198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@6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88CA8BB-C5DE-4189-AB7E-AF9463DE30E4}"/>
                </a:ext>
              </a:extLst>
            </p:cNvPr>
            <p:cNvSpPr txBox="1"/>
            <p:nvPr/>
          </p:nvSpPr>
          <p:spPr>
            <a:xfrm>
              <a:off x="2898427" y="205862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@14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C4F71AB-3427-45CF-B8A2-6816A2D52CD8}"/>
                </a:ext>
              </a:extLst>
            </p:cNvPr>
            <p:cNvSpPr txBox="1"/>
            <p:nvPr/>
          </p:nvSpPr>
          <p:spPr>
            <a:xfrm>
              <a:off x="1045296" y="446088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@15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22A5BF6-95F3-4605-8FAF-E87924B01A9B}"/>
                </a:ext>
              </a:extLst>
            </p:cNvPr>
            <p:cNvSpPr txBox="1"/>
            <p:nvPr/>
          </p:nvSpPr>
          <p:spPr>
            <a:xfrm>
              <a:off x="1767937" y="446088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@3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4B067EE-48A1-437D-ADE9-4AEBF614D40F}"/>
                </a:ext>
              </a:extLst>
            </p:cNvPr>
            <p:cNvSpPr txBox="1"/>
            <p:nvPr/>
          </p:nvSpPr>
          <p:spPr>
            <a:xfrm>
              <a:off x="248919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@11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9D7705D-ECB6-4B26-A5BC-E9303FF3E7DC}"/>
                </a:ext>
              </a:extLst>
            </p:cNvPr>
            <p:cNvSpPr txBox="1"/>
            <p:nvPr/>
          </p:nvSpPr>
          <p:spPr>
            <a:xfrm>
              <a:off x="324046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1420066-AA57-442B-B352-F3411CF4379E}"/>
                </a:ext>
              </a:extLst>
            </p:cNvPr>
            <p:cNvSpPr txBox="1"/>
            <p:nvPr/>
          </p:nvSpPr>
          <p:spPr>
            <a:xfrm>
              <a:off x="399173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@9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35F0DE9-6125-4E36-B167-90E8475B89CB}"/>
                </a:ext>
              </a:extLst>
            </p:cNvPr>
            <p:cNvSpPr txBox="1"/>
            <p:nvPr/>
          </p:nvSpPr>
          <p:spPr>
            <a:xfrm>
              <a:off x="7909767" y="2696066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@13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0E6771A-9604-4F02-AC67-0D893FDCB535}"/>
                </a:ext>
              </a:extLst>
            </p:cNvPr>
            <p:cNvSpPr txBox="1"/>
            <p:nvPr/>
          </p:nvSpPr>
          <p:spPr>
            <a:xfrm>
              <a:off x="9063711" y="261389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@10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CE30C20-B695-4B04-8CC3-1D0A66C0D59D}"/>
                </a:ext>
              </a:extLst>
            </p:cNvPr>
            <p:cNvSpPr txBox="1"/>
            <p:nvPr/>
          </p:nvSpPr>
          <p:spPr>
            <a:xfrm>
              <a:off x="9890951" y="325648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@4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C8C8D3B-3D39-49A7-9887-0F8B98BF241C}"/>
                </a:ext>
              </a:extLst>
            </p:cNvPr>
            <p:cNvSpPr txBox="1"/>
            <p:nvPr/>
          </p:nvSpPr>
          <p:spPr>
            <a:xfrm>
              <a:off x="9477331" y="433500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@7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F1D1E24-39B5-41EB-A0AA-684548D57264}"/>
                </a:ext>
              </a:extLst>
            </p:cNvPr>
            <p:cNvSpPr txBox="1"/>
            <p:nvPr/>
          </p:nvSpPr>
          <p:spPr>
            <a:xfrm>
              <a:off x="8608858" y="493330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@12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4EED664-D1D5-496A-A17E-5397EE6BC178}"/>
                </a:ext>
              </a:extLst>
            </p:cNvPr>
            <p:cNvSpPr txBox="1"/>
            <p:nvPr/>
          </p:nvSpPr>
          <p:spPr>
            <a:xfrm>
              <a:off x="7878615" y="438052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@5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7BA4BF7-5379-4BAB-A376-2A5ECA4324C9}"/>
                </a:ext>
              </a:extLst>
            </p:cNvPr>
            <p:cNvSpPr txBox="1"/>
            <p:nvPr/>
          </p:nvSpPr>
          <p:spPr>
            <a:xfrm>
              <a:off x="1432560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@1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ECADCF1-0F9E-40E4-943D-B7D471FA07B7}"/>
                </a:ext>
              </a:extLst>
            </p:cNvPr>
            <p:cNvSpPr txBox="1"/>
            <p:nvPr/>
          </p:nvSpPr>
          <p:spPr>
            <a:xfrm>
              <a:off x="2176357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@2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23C6E87-84A8-4739-8E6D-71F0D7C5F214}"/>
                </a:ext>
              </a:extLst>
            </p:cNvPr>
            <p:cNvSpPr txBox="1"/>
            <p:nvPr/>
          </p:nvSpPr>
          <p:spPr>
            <a:xfrm>
              <a:off x="2911032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@3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E909DF4-6524-4784-9612-DA6F37E62BAF}"/>
                </a:ext>
              </a:extLst>
            </p:cNvPr>
            <p:cNvSpPr txBox="1"/>
            <p:nvPr/>
          </p:nvSpPr>
          <p:spPr>
            <a:xfrm>
              <a:off x="3654829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@4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D37612F-0012-48DE-9B9F-AA413A44EDF3}"/>
                </a:ext>
              </a:extLst>
            </p:cNvPr>
            <p:cNvSpPr txBox="1"/>
            <p:nvPr/>
          </p:nvSpPr>
          <p:spPr>
            <a:xfrm>
              <a:off x="1026505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@5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73ABD1B-3342-43A7-AABC-BAA524880DE8}"/>
                </a:ext>
              </a:extLst>
            </p:cNvPr>
            <p:cNvSpPr txBox="1"/>
            <p:nvPr/>
          </p:nvSpPr>
          <p:spPr>
            <a:xfrm>
              <a:off x="1762736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@6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A9AA26A-1B14-483B-8B73-086AA6191E03}"/>
                </a:ext>
              </a:extLst>
            </p:cNvPr>
            <p:cNvSpPr txBox="1"/>
            <p:nvPr/>
          </p:nvSpPr>
          <p:spPr>
            <a:xfrm>
              <a:off x="2500610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@7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26FA25B-B471-4061-A145-B885AA56F960}"/>
                </a:ext>
              </a:extLst>
            </p:cNvPr>
            <p:cNvSpPr txBox="1"/>
            <p:nvPr/>
          </p:nvSpPr>
          <p:spPr>
            <a:xfrm>
              <a:off x="3253860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@8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C0C2FE9-DC03-4BC9-806E-77DAD193DF03}"/>
                </a:ext>
              </a:extLst>
            </p:cNvPr>
            <p:cNvSpPr txBox="1"/>
            <p:nvPr/>
          </p:nvSpPr>
          <p:spPr>
            <a:xfrm>
              <a:off x="3991734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@9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805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4757ADEA-7A34-4FB3-827C-221D76019732}"/>
              </a:ext>
            </a:extLst>
          </p:cNvPr>
          <p:cNvSpPr/>
          <p:nvPr/>
        </p:nvSpPr>
        <p:spPr>
          <a:xfrm>
            <a:off x="2425766" y="3336857"/>
            <a:ext cx="412381" cy="39027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130E2D8-729A-452F-A308-EA3E92FBCDA3}"/>
              </a:ext>
            </a:extLst>
          </p:cNvPr>
          <p:cNvSpPr/>
          <p:nvPr/>
        </p:nvSpPr>
        <p:spPr>
          <a:xfrm>
            <a:off x="2845320" y="3340794"/>
            <a:ext cx="412381" cy="36933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F520AF-E443-440B-B9EB-0689D286C567}"/>
              </a:ext>
            </a:extLst>
          </p:cNvPr>
          <p:cNvSpPr/>
          <p:nvPr/>
        </p:nvSpPr>
        <p:spPr>
          <a:xfrm>
            <a:off x="3686145" y="3392259"/>
            <a:ext cx="412381" cy="36933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95CDB-8DAF-4BDF-BFC8-9F7DD4D7BCA3}"/>
              </a:ext>
            </a:extLst>
          </p:cNvPr>
          <p:cNvSpPr/>
          <p:nvPr/>
        </p:nvSpPr>
        <p:spPr>
          <a:xfrm>
            <a:off x="1533696" y="3289759"/>
            <a:ext cx="809625" cy="5784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2EFA67-1125-4DD6-8275-3306C071DE1A}"/>
              </a:ext>
            </a:extLst>
          </p:cNvPr>
          <p:cNvSpPr/>
          <p:nvPr/>
        </p:nvSpPr>
        <p:spPr>
          <a:xfrm>
            <a:off x="7558576" y="2840582"/>
            <a:ext cx="809625" cy="5784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A41186-91BC-4061-BB01-CE5224D3FDBC}"/>
              </a:ext>
            </a:extLst>
          </p:cNvPr>
          <p:cNvSpPr/>
          <p:nvPr/>
        </p:nvSpPr>
        <p:spPr>
          <a:xfrm>
            <a:off x="6686549" y="2819400"/>
            <a:ext cx="809625" cy="5784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AEDEB-6527-4D56-B39A-A59E81BD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Déchiffrer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trame</a:t>
            </a:r>
            <a:r>
              <a:rPr lang="en-US" dirty="0"/>
              <a:t> ARP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91638-FD91-4CDC-AB81-3EE8B3D2D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 </a:t>
            </a:r>
            <a:r>
              <a:rPr lang="en-US" dirty="0" err="1"/>
              <a:t>requête</a:t>
            </a:r>
            <a:r>
              <a:rPr lang="en-US" dirty="0"/>
              <a:t> ARP 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FF  </a:t>
            </a:r>
            <a:r>
              <a:rPr lang="en-US" dirty="0" err="1"/>
              <a:t>FF</a:t>
            </a:r>
            <a:r>
              <a:rPr lang="en-US" dirty="0"/>
              <a:t>   </a:t>
            </a:r>
            <a:r>
              <a:rPr lang="en-US" dirty="0" err="1"/>
              <a:t>FF</a:t>
            </a:r>
            <a:r>
              <a:rPr lang="en-US" dirty="0"/>
              <a:t>  </a:t>
            </a:r>
            <a:r>
              <a:rPr lang="en-US" dirty="0" err="1"/>
              <a:t>FF</a:t>
            </a:r>
            <a:r>
              <a:rPr lang="en-US" dirty="0"/>
              <a:t>    </a:t>
            </a:r>
            <a:r>
              <a:rPr lang="en-US" dirty="0" err="1"/>
              <a:t>FF</a:t>
            </a:r>
            <a:r>
              <a:rPr lang="en-US" dirty="0"/>
              <a:t>  </a:t>
            </a:r>
            <a:r>
              <a:rPr lang="en-US" dirty="0" err="1"/>
              <a:t>FF</a:t>
            </a:r>
            <a:r>
              <a:rPr lang="en-US" dirty="0"/>
              <a:t>  08  00  27  76  53  17  08  06  00  01</a:t>
            </a:r>
          </a:p>
          <a:p>
            <a:pPr marL="0" indent="0">
              <a:buNone/>
            </a:pPr>
            <a:r>
              <a:rPr lang="en-US" dirty="0"/>
              <a:t>	08  00  06  04  00  01  08  00  27  76  53  17  ac  10  02  </a:t>
            </a:r>
            <a:r>
              <a:rPr lang="en-US" dirty="0" err="1"/>
              <a:t>ea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00  00  00  00  00  00  ac 10  02  e8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80E46-B188-4BD1-A70D-9A00251A8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4494704"/>
            <a:ext cx="8228050" cy="190986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521883-73B0-4C8F-8D45-D1EC17CF6452}"/>
              </a:ext>
            </a:extLst>
          </p:cNvPr>
          <p:cNvCxnSpPr/>
          <p:nvPr/>
        </p:nvCxnSpPr>
        <p:spPr>
          <a:xfrm flipH="1">
            <a:off x="7205661" y="2103332"/>
            <a:ext cx="581025" cy="66565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2D7A68-7947-40D5-B8A4-4DB32794F6EE}"/>
              </a:ext>
            </a:extLst>
          </p:cNvPr>
          <p:cNvSpPr txBox="1"/>
          <p:nvPr/>
        </p:nvSpPr>
        <p:spPr>
          <a:xfrm>
            <a:off x="7091361" y="1725692"/>
            <a:ext cx="184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Protocole</a:t>
            </a:r>
            <a:r>
              <a:rPr lang="en-US" dirty="0"/>
              <a:t> ARP</a:t>
            </a:r>
            <a:endParaRPr lang="fr-FR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642E63-76A5-446A-95D8-4AA29AC46C51}"/>
              </a:ext>
            </a:extLst>
          </p:cNvPr>
          <p:cNvCxnSpPr>
            <a:cxnSpLocks/>
          </p:cNvCxnSpPr>
          <p:nvPr/>
        </p:nvCxnSpPr>
        <p:spPr>
          <a:xfrm flipH="1">
            <a:off x="8337502" y="2634850"/>
            <a:ext cx="572279" cy="26924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BCA9643-D1FC-43A9-B145-8C88FDE67C93}"/>
              </a:ext>
            </a:extLst>
          </p:cNvPr>
          <p:cNvSpPr txBox="1"/>
          <p:nvPr/>
        </p:nvSpPr>
        <p:spPr>
          <a:xfrm>
            <a:off x="8456504" y="2251493"/>
            <a:ext cx="184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Ethernet</a:t>
            </a:r>
            <a:endParaRPr lang="fr-FR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34F719-1250-44BD-86FC-283832ACB415}"/>
              </a:ext>
            </a:extLst>
          </p:cNvPr>
          <p:cNvCxnSpPr/>
          <p:nvPr/>
        </p:nvCxnSpPr>
        <p:spPr>
          <a:xfrm flipH="1">
            <a:off x="2306508" y="2700916"/>
            <a:ext cx="581025" cy="66565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137314C-4954-4529-8179-15CBABEA868D}"/>
              </a:ext>
            </a:extLst>
          </p:cNvPr>
          <p:cNvSpPr txBox="1"/>
          <p:nvPr/>
        </p:nvSpPr>
        <p:spPr>
          <a:xfrm>
            <a:off x="2838147" y="2418683"/>
            <a:ext cx="184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Protocole</a:t>
            </a:r>
            <a:r>
              <a:rPr lang="en-US" dirty="0">
                <a:solidFill>
                  <a:srgbClr val="FFFF00"/>
                </a:solidFill>
              </a:rPr>
              <a:t> IP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2E002B-7B4F-4B37-8B90-BC2E20A54E23}"/>
              </a:ext>
            </a:extLst>
          </p:cNvPr>
          <p:cNvCxnSpPr>
            <a:cxnSpLocks/>
          </p:cNvCxnSpPr>
          <p:nvPr/>
        </p:nvCxnSpPr>
        <p:spPr>
          <a:xfrm flipH="1">
            <a:off x="2343321" y="3751360"/>
            <a:ext cx="253700" cy="12137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B8774D-03A0-4D0C-A4FE-54272FCA62F9}"/>
              </a:ext>
            </a:extLst>
          </p:cNvPr>
          <p:cNvCxnSpPr>
            <a:cxnSpLocks/>
          </p:cNvCxnSpPr>
          <p:nvPr/>
        </p:nvCxnSpPr>
        <p:spPr>
          <a:xfrm>
            <a:off x="3095080" y="3761591"/>
            <a:ext cx="797255" cy="13306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98BE81-4B5E-4D87-9695-91E8770919FE}"/>
              </a:ext>
            </a:extLst>
          </p:cNvPr>
          <p:cNvCxnSpPr>
            <a:cxnSpLocks/>
          </p:cNvCxnSpPr>
          <p:nvPr/>
        </p:nvCxnSpPr>
        <p:spPr>
          <a:xfrm flipH="1" flipV="1">
            <a:off x="4124730" y="3710127"/>
            <a:ext cx="2098120" cy="2545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17B3153-54AF-49D3-A129-1833A514C538}"/>
              </a:ext>
            </a:extLst>
          </p:cNvPr>
          <p:cNvSpPr txBox="1"/>
          <p:nvPr/>
        </p:nvSpPr>
        <p:spPr>
          <a:xfrm>
            <a:off x="6222850" y="3797182"/>
            <a:ext cx="408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Requête</a:t>
            </a:r>
            <a:r>
              <a:rPr lang="en-US" dirty="0">
                <a:solidFill>
                  <a:srgbClr val="FFFF00"/>
                </a:solidFill>
              </a:rPr>
              <a:t> = 00 01, </a:t>
            </a:r>
            <a:r>
              <a:rPr lang="en-US" dirty="0" err="1">
                <a:solidFill>
                  <a:srgbClr val="FFFF00"/>
                </a:solidFill>
              </a:rPr>
              <a:t>réponse</a:t>
            </a:r>
            <a:r>
              <a:rPr lang="en-US" dirty="0">
                <a:solidFill>
                  <a:srgbClr val="FFFF00"/>
                </a:solidFill>
              </a:rPr>
              <a:t> = 00 02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9A2E18-265A-4416-ACD3-AC10F788CFC3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30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416728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A1B4-FA87-465B-B072-6CC1A96D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Resolution Protocol (ARP)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C76C-8809-44A1-A485-F3812A02C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 </a:t>
            </a:r>
            <a:r>
              <a:rPr lang="en-US" dirty="0" err="1"/>
              <a:t>protocole</a:t>
            </a:r>
            <a:r>
              <a:rPr lang="en-US" dirty="0"/>
              <a:t> pour </a:t>
            </a:r>
            <a:r>
              <a:rPr lang="en-US" dirty="0" err="1"/>
              <a:t>trouver</a:t>
            </a:r>
            <a:r>
              <a:rPr lang="en-US" dirty="0"/>
              <a:t> </a:t>
            </a:r>
            <a:r>
              <a:rPr lang="en-US" dirty="0" err="1"/>
              <a:t>l'association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IP -- MAC </a:t>
            </a:r>
            <a:r>
              <a:rPr lang="en-US" dirty="0" err="1"/>
              <a:t>adresse</a:t>
            </a:r>
            <a:endParaRPr lang="en-US" dirty="0"/>
          </a:p>
          <a:p>
            <a:pPr lvl="1"/>
            <a:r>
              <a:rPr lang="en-US" dirty="0"/>
              <a:t>Standard Internet STD 37</a:t>
            </a:r>
          </a:p>
          <a:p>
            <a:endParaRPr lang="en-US" dirty="0"/>
          </a:p>
          <a:p>
            <a:r>
              <a:rPr lang="en-US" dirty="0"/>
              <a:t>Les messages </a:t>
            </a:r>
            <a:r>
              <a:rPr lang="en-US" dirty="0" err="1"/>
              <a:t>sont</a:t>
            </a:r>
            <a:r>
              <a:rPr lang="en-US" dirty="0"/>
              <a:t> des </a:t>
            </a:r>
            <a:r>
              <a:rPr lang="en-US" dirty="0" err="1"/>
              <a:t>trames</a:t>
            </a:r>
            <a:r>
              <a:rPr lang="en-US" dirty="0"/>
              <a:t> Ethernet sans </a:t>
            </a:r>
            <a:r>
              <a:rPr lang="en-US" dirty="0" err="1"/>
              <a:t>en</a:t>
            </a:r>
            <a:r>
              <a:rPr lang="en-US" dirty="0"/>
              <a:t>-tête IP (</a:t>
            </a:r>
            <a:r>
              <a:rPr lang="en-US" dirty="0" err="1"/>
              <a:t>couche</a:t>
            </a:r>
            <a:r>
              <a:rPr lang="en-US" dirty="0"/>
              <a:t> 2)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seulement</a:t>
            </a:r>
            <a:r>
              <a:rPr lang="en-US" dirty="0"/>
              <a:t> savoir les @ MAC dans </a:t>
            </a:r>
            <a:r>
              <a:rPr lang="en-US" dirty="0" err="1"/>
              <a:t>notre</a:t>
            </a:r>
            <a:r>
              <a:rPr lang="en-US" dirty="0"/>
              <a:t> propre </a:t>
            </a:r>
            <a:r>
              <a:rPr lang="en-US" dirty="0" err="1"/>
              <a:t>réseau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Fonctionnement</a:t>
            </a:r>
            <a:r>
              <a:rPr lang="en-US" dirty="0"/>
              <a:t> à 3 </a:t>
            </a:r>
            <a:r>
              <a:rPr lang="en-US" dirty="0" err="1"/>
              <a:t>étapes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Etape</a:t>
            </a:r>
            <a:r>
              <a:rPr lang="en-US" dirty="0"/>
              <a:t> 1 : On </a:t>
            </a:r>
            <a:r>
              <a:rPr lang="en-US" dirty="0" err="1"/>
              <a:t>demande</a:t>
            </a:r>
            <a:r>
              <a:rPr lang="en-US" dirty="0"/>
              <a:t> (broadcast) : qui </a:t>
            </a:r>
            <a:r>
              <a:rPr lang="en-US" dirty="0" err="1"/>
              <a:t>est</a:t>
            </a:r>
            <a:r>
              <a:rPr lang="en-US" dirty="0"/>
              <a:t> IP @5 ? </a:t>
            </a:r>
          </a:p>
          <a:p>
            <a:pPr lvl="1"/>
            <a:r>
              <a:rPr lang="en-US" dirty="0" err="1"/>
              <a:t>Etape</a:t>
            </a:r>
            <a:r>
              <a:rPr lang="en-US" dirty="0"/>
              <a:t> 2 : On nous </a:t>
            </a:r>
            <a:r>
              <a:rPr lang="en-US" dirty="0" err="1"/>
              <a:t>répond</a:t>
            </a:r>
            <a:r>
              <a:rPr lang="en-US" dirty="0"/>
              <a:t> (unicast) : IP @5 = MAC @6</a:t>
            </a:r>
          </a:p>
          <a:p>
            <a:pPr lvl="1"/>
            <a:r>
              <a:rPr lang="en-US" dirty="0" err="1"/>
              <a:t>Etape</a:t>
            </a:r>
            <a:r>
              <a:rPr lang="en-US" dirty="0"/>
              <a:t> 3 : Les </a:t>
            </a:r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stockés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la cache et </a:t>
            </a:r>
            <a:r>
              <a:rPr lang="en-US" dirty="0" err="1"/>
              <a:t>réutilisés</a:t>
            </a:r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9F8B9-FDA4-405F-B828-3453989C3C16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31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769472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709F-7002-4BEA-B968-9C86D950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33668"/>
            <a:ext cx="9404723" cy="1400530"/>
          </a:xfrm>
        </p:spPr>
        <p:txBody>
          <a:bodyPr/>
          <a:lstStyle/>
          <a:p>
            <a:r>
              <a:rPr lang="en-US" dirty="0"/>
              <a:t>Les messages ARP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2F957-E5E5-4B39-A22D-9204B2B66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 message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trame</a:t>
            </a:r>
            <a:r>
              <a:rPr lang="en-US" dirty="0"/>
              <a:t> Ethernet :</a:t>
            </a:r>
          </a:p>
          <a:p>
            <a:pPr lvl="1"/>
            <a:r>
              <a:rPr lang="en-US" dirty="0"/>
              <a:t>Il </a:t>
            </a:r>
            <a:r>
              <a:rPr lang="en-US" dirty="0" err="1"/>
              <a:t>nécessite</a:t>
            </a:r>
            <a:r>
              <a:rPr lang="en-US" dirty="0"/>
              <a:t> des @ MAC source/destination</a:t>
            </a:r>
          </a:p>
          <a:p>
            <a:pPr lvl="1"/>
            <a:r>
              <a:rPr lang="en-US" dirty="0"/>
              <a:t>De plus on </a:t>
            </a:r>
            <a:r>
              <a:rPr lang="en-US" dirty="0" err="1"/>
              <a:t>demande</a:t>
            </a:r>
            <a:r>
              <a:rPr lang="en-US" dirty="0"/>
              <a:t>: les </a:t>
            </a:r>
            <a:r>
              <a:rPr lang="en-US" dirty="0" err="1"/>
              <a:t>adresses</a:t>
            </a:r>
            <a:r>
              <a:rPr lang="en-US" dirty="0"/>
              <a:t> MAC/IP de </a:t>
            </a:r>
            <a:r>
              <a:rPr lang="en-US" dirty="0" err="1"/>
              <a:t>l'expéditeur</a:t>
            </a:r>
            <a:r>
              <a:rPr lang="en-US" dirty="0"/>
              <a:t> (sender)</a:t>
            </a:r>
          </a:p>
          <a:p>
            <a:pPr lvl="1"/>
            <a:r>
              <a:rPr lang="en-US" dirty="0"/>
              <a:t>... et les </a:t>
            </a:r>
            <a:r>
              <a:rPr lang="en-US" dirty="0" err="1"/>
              <a:t>adresses</a:t>
            </a:r>
            <a:r>
              <a:rPr lang="en-US" dirty="0"/>
              <a:t> MAC/IP de la </a:t>
            </a:r>
            <a:r>
              <a:rPr lang="en-US" dirty="0" err="1"/>
              <a:t>cible</a:t>
            </a:r>
            <a:r>
              <a:rPr lang="en-US" dirty="0"/>
              <a:t> (la machine </a:t>
            </a:r>
            <a:r>
              <a:rPr lang="en-US" dirty="0" err="1"/>
              <a:t>dont</a:t>
            </a:r>
            <a:r>
              <a:rPr lang="en-US" dirty="0"/>
              <a:t> on </a:t>
            </a:r>
            <a:r>
              <a:rPr lang="en-US" dirty="0" err="1"/>
              <a:t>veut</a:t>
            </a:r>
            <a:r>
              <a:rPr lang="en-US" dirty="0"/>
              <a:t> </a:t>
            </a:r>
            <a:r>
              <a:rPr lang="en-US" dirty="0" err="1"/>
              <a:t>connaître</a:t>
            </a:r>
            <a:r>
              <a:rPr lang="en-US" dirty="0"/>
              <a:t> l'@ MAC)</a:t>
            </a:r>
          </a:p>
          <a:p>
            <a:r>
              <a:rPr lang="en-US" dirty="0"/>
              <a:t> 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F601A-7453-4B5D-AB58-19D46ABE6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47" y="4514464"/>
            <a:ext cx="8228050" cy="1909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EB5A76-17AE-4051-ACDA-A3636EF96378}"/>
              </a:ext>
            </a:extLst>
          </p:cNvPr>
          <p:cNvSpPr txBox="1"/>
          <p:nvPr/>
        </p:nvSpPr>
        <p:spPr>
          <a:xfrm>
            <a:off x="10450885" y="547969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32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87081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709F-7002-4BEA-B968-9C86D950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33668"/>
            <a:ext cx="9404723" cy="1400530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réquêtes</a:t>
            </a:r>
            <a:r>
              <a:rPr lang="en-US" dirty="0"/>
              <a:t> ARP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2F957-E5E5-4B39-A22D-9204B2B66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98013" cy="4195481"/>
          </a:xfrm>
        </p:spPr>
        <p:txBody>
          <a:bodyPr/>
          <a:lstStyle/>
          <a:p>
            <a:r>
              <a:rPr lang="en-US" dirty="0"/>
              <a:t>"Quelle </a:t>
            </a:r>
            <a:r>
              <a:rPr lang="en-US" dirty="0" err="1"/>
              <a:t>adresse</a:t>
            </a:r>
            <a:r>
              <a:rPr lang="en-US" dirty="0"/>
              <a:t> MAC </a:t>
            </a:r>
            <a:r>
              <a:rPr lang="en-US" dirty="0" err="1"/>
              <a:t>corresponde</a:t>
            </a:r>
            <a:r>
              <a:rPr lang="en-US" dirty="0"/>
              <a:t> à </a:t>
            </a:r>
            <a:r>
              <a:rPr lang="en-US" dirty="0" err="1"/>
              <a:t>l'adresse</a:t>
            </a:r>
            <a:r>
              <a:rPr lang="en-US" dirty="0"/>
              <a:t> IP </a:t>
            </a:r>
            <a:r>
              <a:rPr lang="en-US" dirty="0" err="1"/>
              <a:t>suivante</a:t>
            </a:r>
            <a:r>
              <a:rPr lang="en-US" dirty="0"/>
              <a:t> ?"</a:t>
            </a:r>
          </a:p>
          <a:p>
            <a:r>
              <a:rPr lang="en-US" dirty="0" err="1"/>
              <a:t>En</a:t>
            </a:r>
            <a:r>
              <a:rPr lang="en-US" dirty="0"/>
              <a:t>-tête Ethernet:</a:t>
            </a:r>
          </a:p>
          <a:p>
            <a:pPr lvl="1"/>
            <a:r>
              <a:rPr lang="en-US" dirty="0"/>
              <a:t>Source: @ MAC de la machine qui fait la </a:t>
            </a:r>
            <a:r>
              <a:rPr lang="en-US" dirty="0" err="1"/>
              <a:t>requête</a:t>
            </a:r>
            <a:endParaRPr lang="en-US" dirty="0"/>
          </a:p>
          <a:p>
            <a:pPr lvl="1"/>
            <a:r>
              <a:rPr lang="en-US" dirty="0"/>
              <a:t>Destination : "tout le monde" = Broadcast Ethernet : FF:FF:FF:FF:FF:FF</a:t>
            </a:r>
          </a:p>
          <a:p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-tête ARP:</a:t>
            </a:r>
          </a:p>
          <a:p>
            <a:pPr lvl="1"/>
            <a:r>
              <a:rPr lang="en-US" dirty="0"/>
              <a:t>@ de </a:t>
            </a:r>
            <a:r>
              <a:rPr lang="en-US" dirty="0" err="1"/>
              <a:t>l'envoyeur</a:t>
            </a:r>
            <a:r>
              <a:rPr lang="en-US" dirty="0"/>
              <a:t> (sender) : @ IP et @ MAC de la machine qui fait la </a:t>
            </a:r>
            <a:r>
              <a:rPr lang="en-US" dirty="0" err="1"/>
              <a:t>réquête</a:t>
            </a:r>
            <a:endParaRPr lang="en-US" dirty="0"/>
          </a:p>
          <a:p>
            <a:pPr lvl="1"/>
            <a:r>
              <a:rPr lang="en-US" dirty="0"/>
              <a:t>@ de la </a:t>
            </a:r>
            <a:r>
              <a:rPr lang="en-US" dirty="0" err="1"/>
              <a:t>cible</a:t>
            </a:r>
            <a:r>
              <a:rPr lang="en-US" dirty="0"/>
              <a:t> :</a:t>
            </a:r>
          </a:p>
          <a:p>
            <a:pPr lvl="2"/>
            <a:r>
              <a:rPr lang="en-US" dirty="0"/>
              <a:t>@ IP de la </a:t>
            </a:r>
            <a:r>
              <a:rPr lang="en-US" dirty="0" err="1"/>
              <a:t>cible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l'adresse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on </a:t>
            </a:r>
            <a:r>
              <a:rPr lang="en-US" dirty="0" err="1"/>
              <a:t>cherche</a:t>
            </a:r>
            <a:r>
              <a:rPr lang="en-US" dirty="0"/>
              <a:t> son </a:t>
            </a:r>
            <a:r>
              <a:rPr lang="en-US" dirty="0" err="1"/>
              <a:t>correspondant</a:t>
            </a:r>
            <a:r>
              <a:rPr lang="en-US" dirty="0"/>
              <a:t> MAC</a:t>
            </a:r>
          </a:p>
          <a:p>
            <a:pPr lvl="2"/>
            <a:r>
              <a:rPr lang="en-US" dirty="0"/>
              <a:t>@ MAC : MAC inconnu : 00:00:00:00:00:00</a:t>
            </a:r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35CA9-AEE1-43F5-B948-430F6A8146B7}"/>
              </a:ext>
            </a:extLst>
          </p:cNvPr>
          <p:cNvSpPr txBox="1"/>
          <p:nvPr/>
        </p:nvSpPr>
        <p:spPr>
          <a:xfrm>
            <a:off x="10460410" y="547969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33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855137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709F-7002-4BEA-B968-9C86D950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33668"/>
            <a:ext cx="9404723" cy="1400530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réponses</a:t>
            </a:r>
            <a:r>
              <a:rPr lang="en-US" dirty="0"/>
              <a:t> ARP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2F957-E5E5-4B39-A22D-9204B2B66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"</a:t>
            </a:r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l'adresse</a:t>
            </a:r>
            <a:r>
              <a:rPr lang="en-US" dirty="0"/>
              <a:t> MAC </a:t>
            </a:r>
            <a:r>
              <a:rPr lang="en-US" dirty="0" err="1"/>
              <a:t>corresponde</a:t>
            </a:r>
            <a:r>
              <a:rPr lang="en-US" dirty="0"/>
              <a:t> à </a:t>
            </a:r>
            <a:r>
              <a:rPr lang="en-US" dirty="0" err="1"/>
              <a:t>l'adresse</a:t>
            </a:r>
            <a:r>
              <a:rPr lang="en-US" dirty="0"/>
              <a:t> IP </a:t>
            </a:r>
            <a:r>
              <a:rPr lang="en-US" dirty="0" err="1"/>
              <a:t>donnée</a:t>
            </a:r>
            <a:r>
              <a:rPr lang="en-US" dirty="0"/>
              <a:t>"</a:t>
            </a:r>
          </a:p>
          <a:p>
            <a:r>
              <a:rPr lang="en-US" dirty="0" err="1"/>
              <a:t>En</a:t>
            </a:r>
            <a:r>
              <a:rPr lang="en-US" dirty="0"/>
              <a:t>-tête Ethernet:</a:t>
            </a:r>
          </a:p>
          <a:p>
            <a:pPr lvl="1"/>
            <a:r>
              <a:rPr lang="en-US" dirty="0"/>
              <a:t>Source: @ MAC de la machine qui </a:t>
            </a:r>
            <a:r>
              <a:rPr lang="en-US" dirty="0" err="1"/>
              <a:t>connaît</a:t>
            </a:r>
            <a:r>
              <a:rPr lang="en-US" dirty="0"/>
              <a:t> l'@ MAC </a:t>
            </a:r>
            <a:r>
              <a:rPr lang="en-US" dirty="0" err="1"/>
              <a:t>ciblée</a:t>
            </a:r>
            <a:r>
              <a:rPr lang="en-US" dirty="0"/>
              <a:t> et qui </a:t>
            </a:r>
            <a:r>
              <a:rPr lang="en-US" dirty="0" err="1"/>
              <a:t>envoie</a:t>
            </a:r>
            <a:r>
              <a:rPr lang="en-US" dirty="0"/>
              <a:t> la </a:t>
            </a:r>
            <a:r>
              <a:rPr lang="en-US" dirty="0" err="1"/>
              <a:t>réponse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Destination : @ MAC de </a:t>
            </a:r>
            <a:r>
              <a:rPr lang="en-US" dirty="0" err="1"/>
              <a:t>l'envoyeur</a:t>
            </a:r>
            <a:r>
              <a:rPr lang="en-US" dirty="0"/>
              <a:t> (sender de la </a:t>
            </a:r>
            <a:r>
              <a:rPr lang="en-US" dirty="0" err="1"/>
              <a:t>réquête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-tête ARP:</a:t>
            </a:r>
          </a:p>
          <a:p>
            <a:pPr lvl="1"/>
            <a:r>
              <a:rPr lang="en-US" dirty="0"/>
              <a:t>@ de </a:t>
            </a:r>
            <a:r>
              <a:rPr lang="en-US" dirty="0" err="1"/>
              <a:t>l'envoyeur</a:t>
            </a:r>
            <a:r>
              <a:rPr lang="en-US" dirty="0"/>
              <a:t> (sender) : @ IP et @ MAC de la machine qui fait la </a:t>
            </a:r>
            <a:r>
              <a:rPr lang="en-US" dirty="0" err="1"/>
              <a:t>réponse</a:t>
            </a:r>
            <a:endParaRPr lang="en-US" dirty="0"/>
          </a:p>
          <a:p>
            <a:pPr lvl="1"/>
            <a:r>
              <a:rPr lang="en-US" dirty="0"/>
              <a:t>@ de la </a:t>
            </a:r>
            <a:r>
              <a:rPr lang="en-US" dirty="0" err="1"/>
              <a:t>cible</a:t>
            </a:r>
            <a:r>
              <a:rPr lang="en-US" dirty="0"/>
              <a:t> :</a:t>
            </a:r>
          </a:p>
          <a:p>
            <a:pPr lvl="2"/>
            <a:r>
              <a:rPr lang="en-US" dirty="0"/>
              <a:t>@ IP </a:t>
            </a:r>
            <a:r>
              <a:rPr lang="en-US" dirty="0" err="1"/>
              <a:t>l'adresse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on 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cherché</a:t>
            </a:r>
            <a:r>
              <a:rPr lang="en-US" dirty="0"/>
              <a:t> son </a:t>
            </a:r>
            <a:r>
              <a:rPr lang="en-US" dirty="0" err="1"/>
              <a:t>correspondant</a:t>
            </a:r>
            <a:r>
              <a:rPr lang="en-US" dirty="0"/>
              <a:t> MAC</a:t>
            </a:r>
          </a:p>
          <a:p>
            <a:pPr lvl="2"/>
            <a:r>
              <a:rPr lang="en-US" dirty="0"/>
              <a:t>@ MAC </a:t>
            </a:r>
            <a:r>
              <a:rPr lang="en-US" dirty="0" err="1"/>
              <a:t>correspondante</a:t>
            </a:r>
            <a:r>
              <a:rPr lang="en-US" dirty="0"/>
              <a:t> à l'@ IP </a:t>
            </a:r>
            <a:r>
              <a:rPr lang="en-US" dirty="0" err="1"/>
              <a:t>ciblée</a:t>
            </a:r>
            <a:r>
              <a:rPr lang="en-US" dirty="0"/>
              <a:t> </a:t>
            </a:r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0A24C-CB6D-4035-857B-F6236D5B8EC4}"/>
              </a:ext>
            </a:extLst>
          </p:cNvPr>
          <p:cNvSpPr txBox="1"/>
          <p:nvPr/>
        </p:nvSpPr>
        <p:spPr>
          <a:xfrm>
            <a:off x="10441360" y="528919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34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289452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025A-DDE6-4D94-B5CD-807983CC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et IPv6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A8E5B-7733-4EBF-BF68-9F819B37D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Ici</a:t>
            </a:r>
            <a:r>
              <a:rPr lang="en-US" dirty="0"/>
              <a:t>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parlé</a:t>
            </a:r>
            <a:r>
              <a:rPr lang="en-US" dirty="0"/>
              <a:t> de </a:t>
            </a:r>
            <a:r>
              <a:rPr lang="en-US" dirty="0" err="1"/>
              <a:t>l'adressage</a:t>
            </a:r>
            <a:r>
              <a:rPr lang="en-US" dirty="0"/>
              <a:t> IPv4</a:t>
            </a:r>
          </a:p>
          <a:p>
            <a:endParaRPr lang="en-US" dirty="0"/>
          </a:p>
          <a:p>
            <a:r>
              <a:rPr lang="en-US" dirty="0" err="1"/>
              <a:t>Ceci</a:t>
            </a:r>
            <a:r>
              <a:rPr lang="en-US" dirty="0"/>
              <a:t> </a:t>
            </a:r>
            <a:r>
              <a:rPr lang="en-US" dirty="0" err="1"/>
              <a:t>n'est</a:t>
            </a:r>
            <a:r>
              <a:rPr lang="en-US" dirty="0"/>
              <a:t> pas le </a:t>
            </a:r>
            <a:r>
              <a:rPr lang="en-US" dirty="0" err="1"/>
              <a:t>seul</a:t>
            </a:r>
            <a:r>
              <a:rPr lang="en-US" dirty="0"/>
              <a:t>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d'adressage</a:t>
            </a:r>
            <a:r>
              <a:rPr lang="en-US" dirty="0"/>
              <a:t> pour les </a:t>
            </a:r>
            <a:r>
              <a:rPr lang="en-US" dirty="0" err="1"/>
              <a:t>réseaux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L'IPv6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introduit</a:t>
            </a:r>
            <a:r>
              <a:rPr lang="en-US" dirty="0"/>
              <a:t> in 1998, et </a:t>
            </a:r>
            <a:r>
              <a:rPr lang="en-US" dirty="0" err="1"/>
              <a:t>accepté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tant que standard </a:t>
            </a:r>
            <a:r>
              <a:rPr lang="en-US" dirty="0" err="1"/>
              <a:t>en</a:t>
            </a:r>
            <a:r>
              <a:rPr lang="en-US" dirty="0"/>
              <a:t> 2017</a:t>
            </a:r>
          </a:p>
          <a:p>
            <a:pPr lvl="1"/>
            <a:r>
              <a:rPr lang="en-US" dirty="0"/>
              <a:t>Avec des </a:t>
            </a:r>
            <a:r>
              <a:rPr lang="en-US" dirty="0" err="1"/>
              <a:t>adresses</a:t>
            </a:r>
            <a:r>
              <a:rPr lang="en-US" dirty="0"/>
              <a:t> /128 </a:t>
            </a:r>
            <a:r>
              <a:rPr lang="en-US" dirty="0" err="1"/>
              <a:t>plutôt</a:t>
            </a:r>
            <a:r>
              <a:rPr lang="en-US" dirty="0"/>
              <a:t> que /32</a:t>
            </a:r>
          </a:p>
          <a:p>
            <a:endParaRPr lang="en-US" dirty="0"/>
          </a:p>
          <a:p>
            <a:r>
              <a:rPr lang="en-US" dirty="0"/>
              <a:t>Une </a:t>
            </a:r>
            <a:r>
              <a:rPr lang="en-US" dirty="0" err="1"/>
              <a:t>partie</a:t>
            </a:r>
            <a:r>
              <a:rPr lang="en-US" dirty="0"/>
              <a:t> des </a:t>
            </a:r>
            <a:r>
              <a:rPr lang="en-US" dirty="0" err="1"/>
              <a:t>mêmes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 </a:t>
            </a:r>
            <a:r>
              <a:rPr lang="en-US" dirty="0" err="1"/>
              <a:t>s'appliquent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IPv6</a:t>
            </a:r>
          </a:p>
          <a:p>
            <a:pPr lvl="1"/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différence</a:t>
            </a:r>
            <a:r>
              <a:rPr lang="en-US" dirty="0"/>
              <a:t> par </a:t>
            </a:r>
            <a:r>
              <a:rPr lang="en-US" dirty="0" err="1"/>
              <a:t>exemple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qu'on</a:t>
            </a:r>
            <a:r>
              <a:rPr lang="en-US" dirty="0"/>
              <a:t> </a:t>
            </a:r>
            <a:r>
              <a:rPr lang="en-US" dirty="0" err="1"/>
              <a:t>n'utilise</a:t>
            </a:r>
            <a:r>
              <a:rPr lang="en-US" dirty="0"/>
              <a:t> plus le </a:t>
            </a:r>
            <a:r>
              <a:rPr lang="en-US" dirty="0" err="1"/>
              <a:t>protocole</a:t>
            </a:r>
            <a:r>
              <a:rPr lang="en-US" dirty="0"/>
              <a:t> ARP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1F24D-5F2A-4CA2-AA2E-F9DC36A60DB4}"/>
              </a:ext>
            </a:extLst>
          </p:cNvPr>
          <p:cNvSpPr txBox="1"/>
          <p:nvPr/>
        </p:nvSpPr>
        <p:spPr>
          <a:xfrm>
            <a:off x="10441360" y="528919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/>
              <a:t>35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14984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BCAC5-3C24-49DE-98C2-6C61AF83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861733"/>
            <a:ext cx="8984724" cy="1915647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couche</a:t>
            </a:r>
            <a:r>
              <a:rPr lang="en-US" dirty="0"/>
              <a:t> </a:t>
            </a:r>
            <a:r>
              <a:rPr lang="en-US" dirty="0" err="1"/>
              <a:t>réseau</a:t>
            </a:r>
            <a:r>
              <a:rPr lang="en-US" dirty="0"/>
              <a:t> &amp; les </a:t>
            </a:r>
            <a:r>
              <a:rPr lang="en-US" dirty="0" err="1"/>
              <a:t>adresses</a:t>
            </a:r>
            <a:r>
              <a:rPr lang="en-US" dirty="0"/>
              <a:t> IP</a:t>
            </a:r>
            <a:br>
              <a:rPr lang="en-US" dirty="0"/>
            </a:b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3E702-CD02-4237-A6DF-1144F0111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74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81DC-5D53-454B-97B5-A8B7FF0F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 </a:t>
            </a:r>
            <a:r>
              <a:rPr lang="en-US" dirty="0" err="1"/>
              <a:t>passerelle</a:t>
            </a:r>
            <a:r>
              <a:rPr lang="en-US" dirty="0"/>
              <a:t> entre 2 </a:t>
            </a:r>
            <a:r>
              <a:rPr lang="en-US" dirty="0" err="1"/>
              <a:t>réseaux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2C267-11C4-4922-8F09-9BA7D6478C28}"/>
              </a:ext>
            </a:extLst>
          </p:cNvPr>
          <p:cNvSpPr txBox="1"/>
          <p:nvPr/>
        </p:nvSpPr>
        <p:spPr>
          <a:xfrm>
            <a:off x="10572749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4</a:t>
            </a:r>
            <a:endParaRPr lang="fr-FR" sz="33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8A4D1A-31AC-48D8-9C40-4DB3F344FF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2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813" y="2570480"/>
            <a:ext cx="3734588" cy="1667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3BED98-1EDD-40F9-B326-71D33BDC9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562" y="2613890"/>
            <a:ext cx="2342700" cy="2105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940E04-F6C0-45D9-A25F-C8EE167ACF61}"/>
              </a:ext>
            </a:extLst>
          </p:cNvPr>
          <p:cNvSpPr txBox="1"/>
          <p:nvPr/>
        </p:nvSpPr>
        <p:spPr>
          <a:xfrm>
            <a:off x="2141166" y="1842286"/>
            <a:ext cx="159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Réseau</a:t>
            </a:r>
            <a:r>
              <a:rPr lang="en-US" b="1" u="sng" dirty="0"/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7C69B-BB89-4894-8C9E-83CB92F34722}"/>
              </a:ext>
            </a:extLst>
          </p:cNvPr>
          <p:cNvSpPr txBox="1"/>
          <p:nvPr/>
        </p:nvSpPr>
        <p:spPr>
          <a:xfrm>
            <a:off x="8379181" y="1896348"/>
            <a:ext cx="159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Réseau</a:t>
            </a:r>
            <a:r>
              <a:rPr lang="en-US" b="1" u="sng" dirty="0"/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E540C-8A88-45CA-8813-C0BEDE9EBBC7}"/>
              </a:ext>
            </a:extLst>
          </p:cNvPr>
          <p:cNvSpPr txBox="1"/>
          <p:nvPr/>
        </p:nvSpPr>
        <p:spPr>
          <a:xfrm>
            <a:off x="1432560" y="229616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@1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99647-B46A-4F2B-AECD-3965D869D240}"/>
              </a:ext>
            </a:extLst>
          </p:cNvPr>
          <p:cNvSpPr txBox="1"/>
          <p:nvPr/>
        </p:nvSpPr>
        <p:spPr>
          <a:xfrm>
            <a:off x="2176357" y="229616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@2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B0538-5540-404D-8FAD-E5C30D220749}"/>
              </a:ext>
            </a:extLst>
          </p:cNvPr>
          <p:cNvSpPr txBox="1"/>
          <p:nvPr/>
        </p:nvSpPr>
        <p:spPr>
          <a:xfrm>
            <a:off x="2911032" y="229616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@3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1FC36-07F6-4E72-AB41-077FB27DD649}"/>
              </a:ext>
            </a:extLst>
          </p:cNvPr>
          <p:cNvSpPr txBox="1"/>
          <p:nvPr/>
        </p:nvSpPr>
        <p:spPr>
          <a:xfrm>
            <a:off x="3654829" y="229616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@4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9D7824-23BD-413E-976E-DB123F4CDA27}"/>
              </a:ext>
            </a:extLst>
          </p:cNvPr>
          <p:cNvSpPr txBox="1"/>
          <p:nvPr/>
        </p:nvSpPr>
        <p:spPr>
          <a:xfrm>
            <a:off x="1026505" y="417106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@5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7B1A82-1111-43E2-A4B9-7A8941293346}"/>
              </a:ext>
            </a:extLst>
          </p:cNvPr>
          <p:cNvSpPr txBox="1"/>
          <p:nvPr/>
        </p:nvSpPr>
        <p:spPr>
          <a:xfrm>
            <a:off x="1762736" y="417106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@6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6ED5A7-BF36-4BA4-A3D7-26DF2B5240B2}"/>
              </a:ext>
            </a:extLst>
          </p:cNvPr>
          <p:cNvSpPr txBox="1"/>
          <p:nvPr/>
        </p:nvSpPr>
        <p:spPr>
          <a:xfrm>
            <a:off x="2500610" y="417106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@7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2A0A9-C61E-45A2-95DD-6C03224DF5F7}"/>
              </a:ext>
            </a:extLst>
          </p:cNvPr>
          <p:cNvSpPr txBox="1"/>
          <p:nvPr/>
        </p:nvSpPr>
        <p:spPr>
          <a:xfrm>
            <a:off x="3253860" y="417106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@8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991A40-33A8-41EC-83F3-687C6AC2E809}"/>
              </a:ext>
            </a:extLst>
          </p:cNvPr>
          <p:cNvSpPr txBox="1"/>
          <p:nvPr/>
        </p:nvSpPr>
        <p:spPr>
          <a:xfrm>
            <a:off x="3991734" y="417106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@9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DE1F4-5755-4668-9452-5969E98C9883}"/>
              </a:ext>
            </a:extLst>
          </p:cNvPr>
          <p:cNvSpPr txBox="1"/>
          <p:nvPr/>
        </p:nvSpPr>
        <p:spPr>
          <a:xfrm>
            <a:off x="7515080" y="3028029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@1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4BD255-0202-4307-B10F-5E196D9AADE5}"/>
              </a:ext>
            </a:extLst>
          </p:cNvPr>
          <p:cNvSpPr txBox="1"/>
          <p:nvPr/>
        </p:nvSpPr>
        <p:spPr>
          <a:xfrm>
            <a:off x="8705857" y="2346559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@2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5923C-D7F6-458F-A3CC-DBE5E344AE33}"/>
              </a:ext>
            </a:extLst>
          </p:cNvPr>
          <p:cNvSpPr txBox="1"/>
          <p:nvPr/>
        </p:nvSpPr>
        <p:spPr>
          <a:xfrm>
            <a:off x="9890952" y="305966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@3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227E17-44B3-47A3-8E9D-DAE59C106A55}"/>
              </a:ext>
            </a:extLst>
          </p:cNvPr>
          <p:cNvSpPr txBox="1"/>
          <p:nvPr/>
        </p:nvSpPr>
        <p:spPr>
          <a:xfrm>
            <a:off x="9935492" y="382031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@4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EBCA48-CF68-4C54-9587-FCACDC64F0DC}"/>
              </a:ext>
            </a:extLst>
          </p:cNvPr>
          <p:cNvSpPr txBox="1"/>
          <p:nvPr/>
        </p:nvSpPr>
        <p:spPr>
          <a:xfrm>
            <a:off x="8705856" y="464326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@5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B778D4-1247-4BD9-9420-77F644F6B2C8}"/>
              </a:ext>
            </a:extLst>
          </p:cNvPr>
          <p:cNvSpPr txBox="1"/>
          <p:nvPr/>
        </p:nvSpPr>
        <p:spPr>
          <a:xfrm>
            <a:off x="7481322" y="3873751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@6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D427B7D-8BBC-437E-BFE7-E6489DCB05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27314" y="4540399"/>
            <a:ext cx="1566329" cy="1234286"/>
          </a:xfrm>
          <a:prstGeom prst="rect">
            <a:avLst/>
          </a:prstGeom>
        </p:spPr>
      </p:pic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ADE9A716-04E1-4C64-8B81-4D7B5FD7E585}"/>
              </a:ext>
            </a:extLst>
          </p:cNvPr>
          <p:cNvCxnSpPr>
            <a:cxnSpLocks/>
          </p:cNvCxnSpPr>
          <p:nvPr/>
        </p:nvCxnSpPr>
        <p:spPr>
          <a:xfrm>
            <a:off x="4576281" y="3404233"/>
            <a:ext cx="668944" cy="1932385"/>
          </a:xfrm>
          <a:prstGeom prst="bentConnector3">
            <a:avLst>
              <a:gd name="adj1" fmla="val 15067"/>
            </a:avLst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2B4497C-716A-4062-AEB3-0356672EAEC7}"/>
              </a:ext>
            </a:extLst>
          </p:cNvPr>
          <p:cNvCxnSpPr/>
          <p:nvPr/>
        </p:nvCxnSpPr>
        <p:spPr>
          <a:xfrm rot="10800000" flipV="1">
            <a:off x="6563360" y="3666682"/>
            <a:ext cx="2142496" cy="1669936"/>
          </a:xfrm>
          <a:prstGeom prst="bentConnector3">
            <a:avLst>
              <a:gd name="adj1" fmla="val 66597"/>
            </a:avLst>
          </a:prstGeom>
          <a:ln w="222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25AA0B3-8C96-45C5-9D8E-445CCAEF9982}"/>
              </a:ext>
            </a:extLst>
          </p:cNvPr>
          <p:cNvSpPr txBox="1"/>
          <p:nvPr/>
        </p:nvSpPr>
        <p:spPr>
          <a:xfrm>
            <a:off x="4409478" y="5702162"/>
            <a:ext cx="300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Passerelle</a:t>
            </a:r>
            <a:r>
              <a:rPr lang="en-US" dirty="0"/>
              <a:t> – </a:t>
            </a:r>
            <a:r>
              <a:rPr lang="en-US" dirty="0" err="1"/>
              <a:t>ici</a:t>
            </a:r>
            <a:r>
              <a:rPr lang="en-US" dirty="0"/>
              <a:t>, un router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92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81DC-5D53-454B-97B5-A8B7FF0F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adresses</a:t>
            </a:r>
            <a:r>
              <a:rPr lang="en-US" dirty="0"/>
              <a:t> IP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2C267-11C4-4922-8F09-9BA7D6478C28}"/>
              </a:ext>
            </a:extLst>
          </p:cNvPr>
          <p:cNvSpPr txBox="1"/>
          <p:nvPr/>
        </p:nvSpPr>
        <p:spPr>
          <a:xfrm>
            <a:off x="10572749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5</a:t>
            </a:r>
            <a:endParaRPr lang="fr-FR" sz="33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8265964-79AC-407A-8441-CC1FAE6DD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39" y="5922043"/>
            <a:ext cx="11439828" cy="690623"/>
          </a:xfrm>
        </p:spPr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passerelle</a:t>
            </a:r>
            <a:r>
              <a:rPr lang="en-US" dirty="0"/>
              <a:t> doit </a:t>
            </a:r>
            <a:r>
              <a:rPr lang="en-US" dirty="0" err="1"/>
              <a:t>pouvoir</a:t>
            </a:r>
            <a:r>
              <a:rPr lang="en-US" dirty="0"/>
              <a:t> </a:t>
            </a:r>
            <a:r>
              <a:rPr lang="en-US" dirty="0" err="1"/>
              <a:t>associer</a:t>
            </a:r>
            <a:r>
              <a:rPr lang="en-US" dirty="0"/>
              <a:t> un </a:t>
            </a:r>
            <a:r>
              <a:rPr lang="en-US" dirty="0" err="1"/>
              <a:t>ordinateur</a:t>
            </a:r>
            <a:r>
              <a:rPr lang="en-US" dirty="0"/>
              <a:t>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unique : </a:t>
            </a:r>
            <a:r>
              <a:rPr lang="en-US" b="1" dirty="0"/>
              <a:t>des </a:t>
            </a:r>
            <a:r>
              <a:rPr lang="en-US" b="1" dirty="0" err="1"/>
              <a:t>adresses</a:t>
            </a:r>
            <a:r>
              <a:rPr lang="en-US" b="1" dirty="0"/>
              <a:t> IP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FF87F9-E488-43FE-9187-A8B0C2BC95C8}"/>
              </a:ext>
            </a:extLst>
          </p:cNvPr>
          <p:cNvGrpSpPr/>
          <p:nvPr/>
        </p:nvGrpSpPr>
        <p:grpSpPr>
          <a:xfrm>
            <a:off x="912813" y="2024083"/>
            <a:ext cx="9849920" cy="3750602"/>
            <a:chOff x="912813" y="2024083"/>
            <a:chExt cx="9849920" cy="3750602"/>
          </a:xfrm>
        </p:grpSpPr>
        <p:pic>
          <p:nvPicPr>
            <p:cNvPr id="7" name="Content Placeholder 6">
              <a:extLst>
                <a:ext uri="{FF2B5EF4-FFF2-40B4-BE49-F238E27FC236}">
                  <a16:creationId xmlns:a16="http://schemas.microsoft.com/office/drawing/2014/main" id="{088A4D1A-31AC-48D8-9C40-4DB3F344F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7000"/>
                      </a14:imgEffect>
                      <a14:imgEffect>
                        <a14:brightnessContrast bright="20000" contras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2813" y="2570480"/>
              <a:ext cx="3734588" cy="166750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3BED98-1EDD-40F9-B326-71D33BDC9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2562" y="2613890"/>
              <a:ext cx="2342700" cy="210558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5DE1F4-5755-4668-9452-5969E98C9883}"/>
                </a:ext>
              </a:extLst>
            </p:cNvPr>
            <p:cNvSpPr txBox="1"/>
            <p:nvPr/>
          </p:nvSpPr>
          <p:spPr>
            <a:xfrm>
              <a:off x="7515080" y="3028029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@1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4BD255-0202-4307-B10F-5E196D9AADE5}"/>
                </a:ext>
              </a:extLst>
            </p:cNvPr>
            <p:cNvSpPr txBox="1"/>
            <p:nvPr/>
          </p:nvSpPr>
          <p:spPr>
            <a:xfrm>
              <a:off x="8705857" y="2346559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@2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75923C-D7F6-458F-A3CC-DBE5E344AE33}"/>
                </a:ext>
              </a:extLst>
            </p:cNvPr>
            <p:cNvSpPr txBox="1"/>
            <p:nvPr/>
          </p:nvSpPr>
          <p:spPr>
            <a:xfrm>
              <a:off x="9890952" y="2917428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@3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227E17-44B3-47A3-8E9D-DAE59C106A55}"/>
                </a:ext>
              </a:extLst>
            </p:cNvPr>
            <p:cNvSpPr txBox="1"/>
            <p:nvPr/>
          </p:nvSpPr>
          <p:spPr>
            <a:xfrm>
              <a:off x="9935492" y="382031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@4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EBCA48-CF68-4C54-9587-FCACDC64F0DC}"/>
                </a:ext>
              </a:extLst>
            </p:cNvPr>
            <p:cNvSpPr txBox="1"/>
            <p:nvPr/>
          </p:nvSpPr>
          <p:spPr>
            <a:xfrm>
              <a:off x="8705856" y="46432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@5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B778D4-1247-4BD9-9420-77F644F6B2C8}"/>
                </a:ext>
              </a:extLst>
            </p:cNvPr>
            <p:cNvSpPr txBox="1"/>
            <p:nvPr/>
          </p:nvSpPr>
          <p:spPr>
            <a:xfrm>
              <a:off x="7481322" y="3873751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@6</a:t>
              </a:r>
              <a:endParaRPr lang="fr-FR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D427B7D-8BBC-437E-BFE7-E6489DCB0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27314" y="4540399"/>
              <a:ext cx="1566329" cy="1234286"/>
            </a:xfrm>
            <a:prstGeom prst="rect">
              <a:avLst/>
            </a:prstGeom>
          </p:spPr>
        </p:pic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ADE9A716-04E1-4C64-8B81-4D7B5FD7E585}"/>
                </a:ext>
              </a:extLst>
            </p:cNvPr>
            <p:cNvCxnSpPr>
              <a:cxnSpLocks/>
            </p:cNvCxnSpPr>
            <p:nvPr/>
          </p:nvCxnSpPr>
          <p:spPr>
            <a:xfrm>
              <a:off x="4576281" y="3404233"/>
              <a:ext cx="668944" cy="1932385"/>
            </a:xfrm>
            <a:prstGeom prst="bentConnector3">
              <a:avLst>
                <a:gd name="adj1" fmla="val 15067"/>
              </a:avLst>
            </a:prstGeom>
            <a:ln w="222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E2B4497C-716A-4062-AEB3-0356672EAEC7}"/>
                </a:ext>
              </a:extLst>
            </p:cNvPr>
            <p:cNvCxnSpPr/>
            <p:nvPr/>
          </p:nvCxnSpPr>
          <p:spPr>
            <a:xfrm rot="10800000" flipV="1">
              <a:off x="6563360" y="3666682"/>
              <a:ext cx="2142496" cy="1669936"/>
            </a:xfrm>
            <a:prstGeom prst="bentConnector3">
              <a:avLst>
                <a:gd name="adj1" fmla="val 66597"/>
              </a:avLst>
            </a:prstGeom>
            <a:ln w="2222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D6F91C-B9EE-486D-925B-F9F50E6F54D4}"/>
                </a:ext>
              </a:extLst>
            </p:cNvPr>
            <p:cNvSpPr txBox="1"/>
            <p:nvPr/>
          </p:nvSpPr>
          <p:spPr>
            <a:xfrm>
              <a:off x="1422231" y="2024083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@2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1901DB-168F-4666-81E2-913BABC406E5}"/>
                </a:ext>
              </a:extLst>
            </p:cNvPr>
            <p:cNvSpPr txBox="1"/>
            <p:nvPr/>
          </p:nvSpPr>
          <p:spPr>
            <a:xfrm>
              <a:off x="2194239" y="2024083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@8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E210E2-EAE7-41FB-AF95-9D24EDCFF88E}"/>
                </a:ext>
              </a:extLst>
            </p:cNvPr>
            <p:cNvSpPr txBox="1"/>
            <p:nvPr/>
          </p:nvSpPr>
          <p:spPr>
            <a:xfrm>
              <a:off x="3620735" y="2027198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@6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8947F6-D67D-4278-B07D-D35C5E86A8A2}"/>
                </a:ext>
              </a:extLst>
            </p:cNvPr>
            <p:cNvSpPr txBox="1"/>
            <p:nvPr/>
          </p:nvSpPr>
          <p:spPr>
            <a:xfrm>
              <a:off x="2898427" y="205862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@14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ABD910-5FC0-4F64-8EFA-5EFBDDBD99A8}"/>
                </a:ext>
              </a:extLst>
            </p:cNvPr>
            <p:cNvSpPr txBox="1"/>
            <p:nvPr/>
          </p:nvSpPr>
          <p:spPr>
            <a:xfrm>
              <a:off x="1045296" y="446088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@15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F9A71C-52A1-433C-8A15-30B5D140CE7D}"/>
                </a:ext>
              </a:extLst>
            </p:cNvPr>
            <p:cNvSpPr txBox="1"/>
            <p:nvPr/>
          </p:nvSpPr>
          <p:spPr>
            <a:xfrm>
              <a:off x="1767937" y="446088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@3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279845F-CA42-46A2-A434-86553FC7A69E}"/>
                </a:ext>
              </a:extLst>
            </p:cNvPr>
            <p:cNvSpPr txBox="1"/>
            <p:nvPr/>
          </p:nvSpPr>
          <p:spPr>
            <a:xfrm>
              <a:off x="248919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@11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EB06E2-0D10-4FC5-BBA9-3269103A494A}"/>
                </a:ext>
              </a:extLst>
            </p:cNvPr>
            <p:cNvSpPr txBox="1"/>
            <p:nvPr/>
          </p:nvSpPr>
          <p:spPr>
            <a:xfrm>
              <a:off x="324046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7E611EA-7ABD-46E2-8F23-AEB26CAB3425}"/>
                </a:ext>
              </a:extLst>
            </p:cNvPr>
            <p:cNvSpPr txBox="1"/>
            <p:nvPr/>
          </p:nvSpPr>
          <p:spPr>
            <a:xfrm>
              <a:off x="3991734" y="4486685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@9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0B891E-1E88-4D86-B0FB-851DBE46D152}"/>
                </a:ext>
              </a:extLst>
            </p:cNvPr>
            <p:cNvSpPr txBox="1"/>
            <p:nvPr/>
          </p:nvSpPr>
          <p:spPr>
            <a:xfrm>
              <a:off x="7909767" y="2696066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@13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B929C1-E826-44E9-B6AB-D74BABA7A7B7}"/>
                </a:ext>
              </a:extLst>
            </p:cNvPr>
            <p:cNvSpPr txBox="1"/>
            <p:nvPr/>
          </p:nvSpPr>
          <p:spPr>
            <a:xfrm>
              <a:off x="9063711" y="261389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@10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05C0408-4CA6-4BFF-821A-7846F02DC4A8}"/>
                </a:ext>
              </a:extLst>
            </p:cNvPr>
            <p:cNvSpPr txBox="1"/>
            <p:nvPr/>
          </p:nvSpPr>
          <p:spPr>
            <a:xfrm>
              <a:off x="9890951" y="325648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@4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7CEF3D-24F3-44A3-BD86-8EF1B7A23597}"/>
                </a:ext>
              </a:extLst>
            </p:cNvPr>
            <p:cNvSpPr txBox="1"/>
            <p:nvPr/>
          </p:nvSpPr>
          <p:spPr>
            <a:xfrm>
              <a:off x="9477331" y="433500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@7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FFC36B-1A0B-482D-952D-167C771B9036}"/>
                </a:ext>
              </a:extLst>
            </p:cNvPr>
            <p:cNvSpPr txBox="1"/>
            <p:nvPr/>
          </p:nvSpPr>
          <p:spPr>
            <a:xfrm>
              <a:off x="8608858" y="4933302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@12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DBD10E5-E822-49AE-AE62-48113E41A85C}"/>
                </a:ext>
              </a:extLst>
            </p:cNvPr>
            <p:cNvSpPr txBox="1"/>
            <p:nvPr/>
          </p:nvSpPr>
          <p:spPr>
            <a:xfrm>
              <a:off x="7878615" y="438052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</a:schemeClr>
                  </a:solidFill>
                </a:rPr>
                <a:t>@5</a:t>
              </a:r>
              <a:endParaRPr lang="fr-FR" b="1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D2783F-CFAE-4F20-AC10-7859BDF39C56}"/>
                </a:ext>
              </a:extLst>
            </p:cNvPr>
            <p:cNvSpPr txBox="1"/>
            <p:nvPr/>
          </p:nvSpPr>
          <p:spPr>
            <a:xfrm>
              <a:off x="1432560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@1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55138C-9EBB-467D-866E-7C3B4BF3B618}"/>
                </a:ext>
              </a:extLst>
            </p:cNvPr>
            <p:cNvSpPr txBox="1"/>
            <p:nvPr/>
          </p:nvSpPr>
          <p:spPr>
            <a:xfrm>
              <a:off x="2176357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@2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B79FBB-2030-423A-AE10-F2A56E1C8275}"/>
                </a:ext>
              </a:extLst>
            </p:cNvPr>
            <p:cNvSpPr txBox="1"/>
            <p:nvPr/>
          </p:nvSpPr>
          <p:spPr>
            <a:xfrm>
              <a:off x="2911032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@3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0F3DF06-5BFB-49C6-AD79-0EE073101252}"/>
                </a:ext>
              </a:extLst>
            </p:cNvPr>
            <p:cNvSpPr txBox="1"/>
            <p:nvPr/>
          </p:nvSpPr>
          <p:spPr>
            <a:xfrm>
              <a:off x="3654829" y="2296160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@4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1448BE1-6717-41BF-915D-068E3005E8CB}"/>
                </a:ext>
              </a:extLst>
            </p:cNvPr>
            <p:cNvSpPr txBox="1"/>
            <p:nvPr/>
          </p:nvSpPr>
          <p:spPr>
            <a:xfrm>
              <a:off x="1026505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@5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35B72F5-6BFA-4435-BD20-347BA07A2F9B}"/>
                </a:ext>
              </a:extLst>
            </p:cNvPr>
            <p:cNvSpPr txBox="1"/>
            <p:nvPr/>
          </p:nvSpPr>
          <p:spPr>
            <a:xfrm>
              <a:off x="1762736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@6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E8F1AEE-06E2-41B7-B1E2-3D95BFC14490}"/>
                </a:ext>
              </a:extLst>
            </p:cNvPr>
            <p:cNvSpPr txBox="1"/>
            <p:nvPr/>
          </p:nvSpPr>
          <p:spPr>
            <a:xfrm>
              <a:off x="2500610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@7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AE1A68-B8AF-42B5-AF48-8C9CCEEBB30F}"/>
                </a:ext>
              </a:extLst>
            </p:cNvPr>
            <p:cNvSpPr txBox="1"/>
            <p:nvPr/>
          </p:nvSpPr>
          <p:spPr>
            <a:xfrm>
              <a:off x="3253860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@8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80B4BD1-B8CF-4272-8D7A-DB263D15751E}"/>
                </a:ext>
              </a:extLst>
            </p:cNvPr>
            <p:cNvSpPr txBox="1"/>
            <p:nvPr/>
          </p:nvSpPr>
          <p:spPr>
            <a:xfrm>
              <a:off x="3991734" y="4171067"/>
              <a:ext cx="827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@9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35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0064-2C0F-49E8-B135-BFA949FD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 </a:t>
            </a:r>
            <a:r>
              <a:rPr lang="en-US" dirty="0" err="1"/>
              <a:t>adresse</a:t>
            </a:r>
            <a:r>
              <a:rPr lang="en-US" dirty="0"/>
              <a:t> IP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2B9F2-1459-4E05-B9D1-2F3107506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 </a:t>
                </a:r>
                <a:r>
                  <a:rPr lang="en-US" dirty="0" err="1"/>
                  <a:t>numéro</a:t>
                </a:r>
                <a:r>
                  <a:rPr lang="en-US" dirty="0"/>
                  <a:t> à 32 bits = 4 octets</a:t>
                </a:r>
              </a:p>
              <a:p>
                <a:pPr lvl="1"/>
                <a:r>
                  <a:rPr lang="en-US" dirty="0" err="1"/>
                  <a:t>Partagé</a:t>
                </a:r>
                <a:r>
                  <a:rPr lang="en-US" dirty="0"/>
                  <a:t> </a:t>
                </a:r>
                <a:r>
                  <a:rPr lang="en-US" dirty="0" err="1"/>
                  <a:t>en</a:t>
                </a:r>
                <a:r>
                  <a:rPr lang="en-US" dirty="0"/>
                  <a:t> 4 </a:t>
                </a:r>
                <a:r>
                  <a:rPr lang="en-US" dirty="0" err="1"/>
                  <a:t>groupes</a:t>
                </a:r>
                <a:r>
                  <a:rPr lang="en-US" dirty="0"/>
                  <a:t> d'un octet </a:t>
                </a:r>
                <a:r>
                  <a:rPr lang="en-US" dirty="0" err="1"/>
                  <a:t>chacun</a:t>
                </a:r>
                <a:r>
                  <a:rPr lang="en-US" dirty="0"/>
                  <a:t>, </a:t>
                </a:r>
                <a:r>
                  <a:rPr lang="en-US" dirty="0" err="1"/>
                  <a:t>séparés</a:t>
                </a:r>
                <a:r>
                  <a:rPr lang="en-US" dirty="0"/>
                  <a:t> par des points</a:t>
                </a:r>
              </a:p>
              <a:p>
                <a:pPr lvl="1"/>
                <a:r>
                  <a:rPr lang="en-US" dirty="0"/>
                  <a:t>1 octet =&gt; </a:t>
                </a:r>
                <a:r>
                  <a:rPr lang="en-US" dirty="0" err="1"/>
                  <a:t>valeurs</a:t>
                </a:r>
                <a:r>
                  <a:rPr lang="en-US" dirty="0"/>
                  <a:t> entre 0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−1=255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800" dirty="0"/>
                  <a:t>192.168.3.5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</a:t>
                </a:r>
                <a:r>
                  <a:rPr lang="fr-FR" dirty="0"/>
                  <a:t>'adresse MAC est permanente et unique</a:t>
                </a:r>
              </a:p>
              <a:p>
                <a:r>
                  <a:rPr lang="en-US" dirty="0" err="1"/>
                  <a:t>L'adresse</a:t>
                </a:r>
                <a:r>
                  <a:rPr lang="en-US" dirty="0"/>
                  <a:t> IP </a:t>
                </a:r>
                <a:r>
                  <a:rPr lang="en-US" dirty="0" err="1"/>
                  <a:t>est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temporaire</a:t>
                </a:r>
                <a:r>
                  <a:rPr lang="en-US" dirty="0"/>
                  <a:t> et (</a:t>
                </a:r>
                <a:r>
                  <a:rPr lang="en-US" dirty="0" err="1"/>
                  <a:t>parfois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FFFF00"/>
                    </a:solidFill>
                  </a:rPr>
                  <a:t>non-unique</a:t>
                </a:r>
                <a:endParaRPr lang="fr-FR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12B9F2-1459-4E05-B9D1-2F3107506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b="-11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F623C9-C1F5-4A04-A2A4-C0F2E52D0B5B}"/>
              </a:ext>
            </a:extLst>
          </p:cNvPr>
          <p:cNvCxnSpPr>
            <a:cxnSpLocks/>
          </p:cNvCxnSpPr>
          <p:nvPr/>
        </p:nvCxnSpPr>
        <p:spPr>
          <a:xfrm>
            <a:off x="4450080" y="3623591"/>
            <a:ext cx="416560" cy="328649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8D652A-9B15-4C2A-BD6B-61CA30AF372D}"/>
              </a:ext>
            </a:extLst>
          </p:cNvPr>
          <p:cNvSpPr txBox="1"/>
          <p:nvPr/>
        </p:nvSpPr>
        <p:spPr>
          <a:xfrm>
            <a:off x="3733800" y="3254259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1100 0000</a:t>
            </a:r>
            <a:endParaRPr lang="fr-FR" b="1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353BD1-6779-411A-A9FB-21D31E01ADD6}"/>
              </a:ext>
            </a:extLst>
          </p:cNvPr>
          <p:cNvCxnSpPr>
            <a:cxnSpLocks/>
          </p:cNvCxnSpPr>
          <p:nvPr/>
        </p:nvCxnSpPr>
        <p:spPr>
          <a:xfrm flipV="1">
            <a:off x="5525782" y="4348480"/>
            <a:ext cx="152400" cy="467360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0E690B-09C5-4029-B5A9-C387EE6C390E}"/>
              </a:ext>
            </a:extLst>
          </p:cNvPr>
          <p:cNvSpPr txBox="1"/>
          <p:nvPr/>
        </p:nvSpPr>
        <p:spPr>
          <a:xfrm>
            <a:off x="4885702" y="4780044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1010 1000</a:t>
            </a:r>
            <a:endParaRPr lang="fr-FR" b="1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84E907-114D-470E-983E-7579FB2F2AD7}"/>
              </a:ext>
            </a:extLst>
          </p:cNvPr>
          <p:cNvCxnSpPr>
            <a:cxnSpLocks/>
          </p:cNvCxnSpPr>
          <p:nvPr/>
        </p:nvCxnSpPr>
        <p:spPr>
          <a:xfrm flipH="1">
            <a:off x="6096000" y="3623591"/>
            <a:ext cx="325120" cy="383421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DCCFD9-D3BB-4931-8AED-9AD2C429FAC1}"/>
              </a:ext>
            </a:extLst>
          </p:cNvPr>
          <p:cNvSpPr txBox="1"/>
          <p:nvPr/>
        </p:nvSpPr>
        <p:spPr>
          <a:xfrm>
            <a:off x="5806440" y="3272814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0000 0011</a:t>
            </a:r>
            <a:endParaRPr lang="fr-FR" b="1" dirty="0">
              <a:solidFill>
                <a:srgbClr val="FFFF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9F2121-630F-49B4-B0BA-BA37D7B0C20E}"/>
              </a:ext>
            </a:extLst>
          </p:cNvPr>
          <p:cNvCxnSpPr>
            <a:cxnSpLocks/>
          </p:cNvCxnSpPr>
          <p:nvPr/>
        </p:nvCxnSpPr>
        <p:spPr>
          <a:xfrm flipH="1" flipV="1">
            <a:off x="6410960" y="4375830"/>
            <a:ext cx="741228" cy="404214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3BB9DEF-B5DE-48C1-8AC3-57B3F2ADC335}"/>
              </a:ext>
            </a:extLst>
          </p:cNvPr>
          <p:cNvSpPr txBox="1"/>
          <p:nvPr/>
        </p:nvSpPr>
        <p:spPr>
          <a:xfrm>
            <a:off x="6654800" y="4780044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0000 0101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562B76-9725-4C2D-B835-90558C90FF1E}"/>
              </a:ext>
            </a:extLst>
          </p:cNvPr>
          <p:cNvSpPr txBox="1"/>
          <p:nvPr/>
        </p:nvSpPr>
        <p:spPr>
          <a:xfrm>
            <a:off x="10572749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6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84468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3E16-FAE3-487E-800C-97205450E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Réseau</a:t>
            </a:r>
            <a:r>
              <a:rPr lang="en-US" dirty="0"/>
              <a:t> local 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8E62B-C67D-4051-8A44-43FE0C49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594784"/>
            <a:ext cx="8946541" cy="1015882"/>
          </a:xfrm>
        </p:spPr>
        <p:txBody>
          <a:bodyPr/>
          <a:lstStyle/>
          <a:p>
            <a:r>
              <a:rPr lang="en-US" dirty="0" err="1"/>
              <a:t>Plusieures</a:t>
            </a:r>
            <a:r>
              <a:rPr lang="en-US" dirty="0"/>
              <a:t> machines </a:t>
            </a:r>
            <a:r>
              <a:rPr lang="en-US" dirty="0" err="1"/>
              <a:t>dans</a:t>
            </a:r>
            <a:r>
              <a:rPr lang="en-US" dirty="0"/>
              <a:t> un </a:t>
            </a:r>
            <a:r>
              <a:rPr lang="en-US" dirty="0" err="1"/>
              <a:t>réseau</a:t>
            </a:r>
            <a:r>
              <a:rPr lang="en-US" dirty="0"/>
              <a:t> local, formant un </a:t>
            </a:r>
            <a:r>
              <a:rPr lang="en-US" b="1" dirty="0" err="1">
                <a:solidFill>
                  <a:srgbClr val="FFFF00"/>
                </a:solidFill>
              </a:rPr>
              <a:t>réseau</a:t>
            </a:r>
            <a:r>
              <a:rPr lang="en-US" b="1" dirty="0">
                <a:solidFill>
                  <a:srgbClr val="FFFF00"/>
                </a:solidFill>
              </a:rPr>
              <a:t> IP</a:t>
            </a:r>
          </a:p>
          <a:p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</a:rPr>
              <a:t>variable</a:t>
            </a:r>
            <a:r>
              <a:rPr lang="en-US" dirty="0"/>
              <a:t> </a:t>
            </a:r>
            <a:r>
              <a:rPr lang="en-US" dirty="0" err="1"/>
              <a:t>d'adresses</a:t>
            </a:r>
            <a:r>
              <a:rPr lang="en-US" dirty="0"/>
              <a:t> IP </a:t>
            </a:r>
            <a:r>
              <a:rPr lang="en-US" b="1" dirty="0" err="1">
                <a:solidFill>
                  <a:srgbClr val="FFFF00"/>
                </a:solidFill>
              </a:rPr>
              <a:t>contigües</a:t>
            </a:r>
            <a:r>
              <a:rPr lang="en-US" dirty="0"/>
              <a:t>, avec un </a:t>
            </a:r>
            <a:r>
              <a:rPr lang="en-US" b="1" dirty="0" err="1">
                <a:solidFill>
                  <a:srgbClr val="FFFF00"/>
                </a:solidFill>
              </a:rPr>
              <a:t>même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préfixe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96B17A-9E43-4317-90CC-D4BC871685C2}"/>
              </a:ext>
            </a:extLst>
          </p:cNvPr>
          <p:cNvSpPr txBox="1"/>
          <p:nvPr/>
        </p:nvSpPr>
        <p:spPr>
          <a:xfrm>
            <a:off x="10572749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7</a:t>
            </a:r>
            <a:endParaRPr lang="fr-FR" sz="3300" dirty="0"/>
          </a:p>
        </p:txBody>
      </p:sp>
      <p:pic>
        <p:nvPicPr>
          <p:cNvPr id="60" name="Content Placeholder 6">
            <a:extLst>
              <a:ext uri="{FF2B5EF4-FFF2-40B4-BE49-F238E27FC236}">
                <a16:creationId xmlns:a16="http://schemas.microsoft.com/office/drawing/2014/main" id="{524B72A8-536C-4E2C-866D-62B6745336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2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404" y="2127568"/>
            <a:ext cx="3734588" cy="166750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6E48044-81AA-4608-8DF8-007E95E30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153" y="2170978"/>
            <a:ext cx="2342700" cy="210558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7D9D1EC-F9BD-4FF3-8604-4A40E51DD011}"/>
              </a:ext>
            </a:extLst>
          </p:cNvPr>
          <p:cNvSpPr txBox="1"/>
          <p:nvPr/>
        </p:nvSpPr>
        <p:spPr>
          <a:xfrm>
            <a:off x="1286934" y="1727200"/>
            <a:ext cx="96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@1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4E956F-9C8C-41C7-A8C0-C3A517C52774}"/>
              </a:ext>
            </a:extLst>
          </p:cNvPr>
          <p:cNvSpPr txBox="1"/>
          <p:nvPr/>
        </p:nvSpPr>
        <p:spPr>
          <a:xfrm>
            <a:off x="2100948" y="185324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@2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CD1D4C-9DE8-456A-8563-26D53CE1F101}"/>
              </a:ext>
            </a:extLst>
          </p:cNvPr>
          <p:cNvSpPr txBox="1"/>
          <p:nvPr/>
        </p:nvSpPr>
        <p:spPr>
          <a:xfrm>
            <a:off x="2835623" y="185324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@3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936E564-36EA-4CA6-8406-D224654F491E}"/>
              </a:ext>
            </a:extLst>
          </p:cNvPr>
          <p:cNvSpPr txBox="1"/>
          <p:nvPr/>
        </p:nvSpPr>
        <p:spPr>
          <a:xfrm>
            <a:off x="3579420" y="185324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@4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D84562-19B7-48FA-AF76-6B62A0A7E1BB}"/>
              </a:ext>
            </a:extLst>
          </p:cNvPr>
          <p:cNvSpPr txBox="1"/>
          <p:nvPr/>
        </p:nvSpPr>
        <p:spPr>
          <a:xfrm>
            <a:off x="951096" y="3728155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@5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ADC00B2-0C4D-4347-B8BC-0A26EBFE1407}"/>
              </a:ext>
            </a:extLst>
          </p:cNvPr>
          <p:cNvSpPr txBox="1"/>
          <p:nvPr/>
        </p:nvSpPr>
        <p:spPr>
          <a:xfrm>
            <a:off x="1687327" y="3728155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@6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07F38F3-A443-42AD-9CEA-015E7F2C1981}"/>
              </a:ext>
            </a:extLst>
          </p:cNvPr>
          <p:cNvSpPr txBox="1"/>
          <p:nvPr/>
        </p:nvSpPr>
        <p:spPr>
          <a:xfrm>
            <a:off x="2425201" y="3728155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@7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4F4C0A2-3C6A-4D41-B263-75870F608176}"/>
              </a:ext>
            </a:extLst>
          </p:cNvPr>
          <p:cNvSpPr txBox="1"/>
          <p:nvPr/>
        </p:nvSpPr>
        <p:spPr>
          <a:xfrm>
            <a:off x="3178451" y="3728155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@8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20154AF-7C39-4089-807A-A0C1252FACEC}"/>
              </a:ext>
            </a:extLst>
          </p:cNvPr>
          <p:cNvSpPr txBox="1"/>
          <p:nvPr/>
        </p:nvSpPr>
        <p:spPr>
          <a:xfrm>
            <a:off x="3916325" y="3728155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@9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0A6BA7B-C0DF-47B0-BA11-754B52EC3D10}"/>
              </a:ext>
            </a:extLst>
          </p:cNvPr>
          <p:cNvSpPr txBox="1"/>
          <p:nvPr/>
        </p:nvSpPr>
        <p:spPr>
          <a:xfrm>
            <a:off x="7439671" y="258511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@1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E6E36BC-C4AE-4CB7-9E7F-3AD158CEB563}"/>
              </a:ext>
            </a:extLst>
          </p:cNvPr>
          <p:cNvSpPr txBox="1"/>
          <p:nvPr/>
        </p:nvSpPr>
        <p:spPr>
          <a:xfrm>
            <a:off x="8630448" y="190364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@2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0D54962-FF5A-4350-95C8-9C57D922E40C}"/>
              </a:ext>
            </a:extLst>
          </p:cNvPr>
          <p:cNvSpPr txBox="1"/>
          <p:nvPr/>
        </p:nvSpPr>
        <p:spPr>
          <a:xfrm>
            <a:off x="9815543" y="2616756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@3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757883-A1CA-4DA2-A611-04F64C25C6D8}"/>
              </a:ext>
            </a:extLst>
          </p:cNvPr>
          <p:cNvSpPr txBox="1"/>
          <p:nvPr/>
        </p:nvSpPr>
        <p:spPr>
          <a:xfrm>
            <a:off x="9860083" y="337739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@4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DBE957B-BA57-4D2B-99AA-B91542F29462}"/>
              </a:ext>
            </a:extLst>
          </p:cNvPr>
          <p:cNvSpPr txBox="1"/>
          <p:nvPr/>
        </p:nvSpPr>
        <p:spPr>
          <a:xfrm>
            <a:off x="8630447" y="420034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@5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59D9CB9-8F0B-453E-8A0F-C49B69F96A98}"/>
              </a:ext>
            </a:extLst>
          </p:cNvPr>
          <p:cNvSpPr txBox="1"/>
          <p:nvPr/>
        </p:nvSpPr>
        <p:spPr>
          <a:xfrm>
            <a:off x="7405913" y="3430839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@6</a:t>
            </a:r>
            <a:endParaRPr lang="fr-F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A42FCDC-0675-40F8-B750-A1541332363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51905" y="4097487"/>
            <a:ext cx="1566329" cy="1234286"/>
          </a:xfrm>
          <a:prstGeom prst="rect">
            <a:avLst/>
          </a:prstGeom>
        </p:spPr>
      </p:pic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A56F1AFE-FBFA-4DEA-89D9-C5EDE71BF98A}"/>
              </a:ext>
            </a:extLst>
          </p:cNvPr>
          <p:cNvCxnSpPr>
            <a:cxnSpLocks/>
          </p:cNvCxnSpPr>
          <p:nvPr/>
        </p:nvCxnSpPr>
        <p:spPr>
          <a:xfrm>
            <a:off x="4500872" y="2961321"/>
            <a:ext cx="668944" cy="1932385"/>
          </a:xfrm>
          <a:prstGeom prst="bentConnector3">
            <a:avLst>
              <a:gd name="adj1" fmla="val 15067"/>
            </a:avLst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9FF1A2B2-D04C-40A0-85C4-A7ADFEBCB201}"/>
              </a:ext>
            </a:extLst>
          </p:cNvPr>
          <p:cNvCxnSpPr/>
          <p:nvPr/>
        </p:nvCxnSpPr>
        <p:spPr>
          <a:xfrm rot="10800000" flipV="1">
            <a:off x="6487951" y="3223770"/>
            <a:ext cx="2142496" cy="1669936"/>
          </a:xfrm>
          <a:prstGeom prst="bentConnector3">
            <a:avLst>
              <a:gd name="adj1" fmla="val 66597"/>
            </a:avLst>
          </a:prstGeom>
          <a:ln w="222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46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4D63-9984-44C1-9B38-04C5007B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d'un </a:t>
            </a:r>
            <a:r>
              <a:rPr lang="en-US" dirty="0" err="1"/>
              <a:t>réseau</a:t>
            </a:r>
            <a:r>
              <a:rPr lang="en-US" dirty="0"/>
              <a:t> IP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1547C-68EE-4FF1-964A-EF651B6D0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Une </a:t>
                </a:r>
                <a:r>
                  <a:rPr lang="en-US" dirty="0" err="1"/>
                  <a:t>adresse</a:t>
                </a:r>
                <a:r>
                  <a:rPr lang="en-US" dirty="0"/>
                  <a:t> IP a </a:t>
                </a:r>
                <a:r>
                  <a:rPr lang="en-US" dirty="0" err="1"/>
                  <a:t>deux</a:t>
                </a:r>
                <a:r>
                  <a:rPr lang="en-US" dirty="0"/>
                  <a:t> parties :</a:t>
                </a:r>
              </a:p>
              <a:p>
                <a:pPr lvl="1"/>
                <a:r>
                  <a:rPr lang="en-US" dirty="0"/>
                  <a:t>Une </a:t>
                </a:r>
                <a:r>
                  <a:rPr lang="en-US" dirty="0" err="1"/>
                  <a:t>partie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réseau</a:t>
                </a:r>
                <a:r>
                  <a:rPr lang="en-US" dirty="0"/>
                  <a:t> : </a:t>
                </a:r>
                <a:r>
                  <a:rPr lang="en-US" dirty="0" err="1"/>
                  <a:t>préfixe</a:t>
                </a:r>
                <a:r>
                  <a:rPr lang="en-US" dirty="0"/>
                  <a:t> </a:t>
                </a:r>
                <a:r>
                  <a:rPr lang="en-US" dirty="0" err="1"/>
                  <a:t>commun</a:t>
                </a:r>
                <a:r>
                  <a:rPr lang="en-US" dirty="0"/>
                  <a:t> à </a:t>
                </a:r>
                <a:r>
                  <a:rPr lang="en-US" dirty="0" err="1"/>
                  <a:t>toutes</a:t>
                </a:r>
                <a:r>
                  <a:rPr lang="en-US" dirty="0"/>
                  <a:t> machines </a:t>
                </a:r>
                <a:r>
                  <a:rPr lang="en-US" dirty="0" err="1"/>
                  <a:t>dans</a:t>
                </a:r>
                <a:r>
                  <a:rPr lang="en-US" dirty="0"/>
                  <a:t> </a:t>
                </a:r>
                <a:r>
                  <a:rPr lang="en-US" dirty="0" err="1"/>
                  <a:t>réseau</a:t>
                </a:r>
                <a:endParaRPr lang="en-US" dirty="0"/>
              </a:p>
              <a:p>
                <a:pPr lvl="1"/>
                <a:r>
                  <a:rPr lang="en-US" dirty="0"/>
                  <a:t>Une </a:t>
                </a:r>
                <a:r>
                  <a:rPr lang="en-US" dirty="0" err="1"/>
                  <a:t>partie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machine</a:t>
                </a:r>
                <a:r>
                  <a:rPr lang="en-US" dirty="0"/>
                  <a:t> : unique </a:t>
                </a:r>
                <a:r>
                  <a:rPr lang="en-US" dirty="0" err="1"/>
                  <a:t>dans</a:t>
                </a:r>
                <a:r>
                  <a:rPr lang="en-US" dirty="0"/>
                  <a:t> le </a:t>
                </a:r>
                <a:r>
                  <a:rPr lang="en-US" dirty="0" err="1"/>
                  <a:t>réseau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La </a:t>
                </a:r>
                <a:r>
                  <a:rPr lang="en-US" dirty="0" err="1"/>
                  <a:t>taille</a:t>
                </a:r>
                <a:r>
                  <a:rPr lang="en-US" dirty="0"/>
                  <a:t> de la </a:t>
                </a:r>
                <a:r>
                  <a:rPr lang="en-US" dirty="0" err="1"/>
                  <a:t>partie</a:t>
                </a:r>
                <a:r>
                  <a:rPr lang="en-US" dirty="0"/>
                  <a:t> fixe depend de </a:t>
                </a:r>
                <a:r>
                  <a:rPr lang="en-US" dirty="0" err="1"/>
                  <a:t>combien</a:t>
                </a:r>
                <a:r>
                  <a:rPr lang="en-US" dirty="0"/>
                  <a:t> de machines on </a:t>
                </a:r>
                <a:r>
                  <a:rPr lang="en-US" dirty="0" err="1"/>
                  <a:t>en</a:t>
                </a:r>
                <a:r>
                  <a:rPr lang="en-US" dirty="0"/>
                  <a:t> a</a:t>
                </a:r>
              </a:p>
              <a:p>
                <a:pPr lvl="1"/>
                <a:r>
                  <a:rPr lang="en-US" dirty="0" err="1"/>
                  <a:t>Approximer</a:t>
                </a:r>
                <a:r>
                  <a:rPr lang="en-US" dirty="0"/>
                  <a:t> le </a:t>
                </a:r>
                <a:r>
                  <a:rPr lang="en-US" dirty="0" err="1"/>
                  <a:t>nombre</a:t>
                </a:r>
                <a:r>
                  <a:rPr lang="en-US" dirty="0"/>
                  <a:t> de bits </a:t>
                </a:r>
                <a:r>
                  <a:rPr lang="en-US" dirty="0" err="1"/>
                  <a:t>nécessaires</a:t>
                </a:r>
                <a:r>
                  <a:rPr lang="en-US" dirty="0"/>
                  <a:t> pour </a:t>
                </a:r>
                <a:r>
                  <a:rPr lang="en-US" dirty="0" err="1"/>
                  <a:t>ces</a:t>
                </a:r>
                <a:r>
                  <a:rPr lang="en-US" dirty="0"/>
                  <a:t> machines (à la première puissance de deux disponible)</a:t>
                </a:r>
              </a:p>
              <a:p>
                <a:pPr lvl="2"/>
                <a:r>
                  <a:rPr lang="en-US" dirty="0"/>
                  <a:t>100 machines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r>
                  <a:rPr lang="en-US" dirty="0"/>
                  <a:t> (trop </a:t>
                </a:r>
                <a:r>
                  <a:rPr lang="en-US" dirty="0" err="1"/>
                  <a:t>peu</a:t>
                </a:r>
                <a:r>
                  <a:rPr lang="en-US" dirty="0"/>
                  <a:t>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très</a:t>
                </a:r>
                <a:r>
                  <a:rPr lang="en-US" dirty="0"/>
                  <a:t> bien)</a:t>
                </a:r>
              </a:p>
              <a:p>
                <a:pPr lvl="2"/>
                <a:r>
                  <a:rPr lang="en-US" dirty="0"/>
                  <a:t>On </a:t>
                </a:r>
                <a:r>
                  <a:rPr lang="en-US" dirty="0" err="1"/>
                  <a:t>dit</a:t>
                </a:r>
                <a:r>
                  <a:rPr lang="en-US" dirty="0"/>
                  <a:t> : on </a:t>
                </a:r>
                <a:r>
                  <a:rPr lang="en-US" dirty="0" err="1"/>
                  <a:t>représente</a:t>
                </a:r>
                <a:r>
                  <a:rPr lang="en-US" dirty="0"/>
                  <a:t> 100 machines sur 7 bits</a:t>
                </a:r>
              </a:p>
              <a:p>
                <a:pPr lvl="1"/>
                <a:r>
                  <a:rPr lang="en-US" dirty="0" err="1"/>
                  <a:t>Réserver</a:t>
                </a:r>
                <a:r>
                  <a:rPr lang="en-US" dirty="0"/>
                  <a:t> </a:t>
                </a:r>
                <a:r>
                  <a:rPr lang="en-US" dirty="0" err="1"/>
                  <a:t>ce</a:t>
                </a:r>
                <a:r>
                  <a:rPr lang="en-US" dirty="0"/>
                  <a:t> </a:t>
                </a:r>
                <a:r>
                  <a:rPr lang="en-US" dirty="0" err="1"/>
                  <a:t>nombre</a:t>
                </a:r>
                <a:r>
                  <a:rPr lang="en-US" dirty="0"/>
                  <a:t> de bits pour la </a:t>
                </a:r>
                <a:r>
                  <a:rPr lang="en-US" dirty="0" err="1"/>
                  <a:t>partie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machine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Le </a:t>
                </a:r>
                <a:r>
                  <a:rPr lang="en-US" dirty="0" err="1"/>
                  <a:t>reste</a:t>
                </a:r>
                <a:r>
                  <a:rPr lang="en-US" dirty="0"/>
                  <a:t> de </a:t>
                </a:r>
                <a:r>
                  <a:rPr lang="en-US" dirty="0" err="1"/>
                  <a:t>l'adresse</a:t>
                </a:r>
                <a:r>
                  <a:rPr lang="en-US" dirty="0"/>
                  <a:t> </a:t>
                </a:r>
                <a:r>
                  <a:rPr lang="en-US" dirty="0" err="1"/>
                  <a:t>réservé</a:t>
                </a:r>
                <a:r>
                  <a:rPr lang="en-US" dirty="0"/>
                  <a:t> à la </a:t>
                </a:r>
                <a:r>
                  <a:rPr lang="en-US" dirty="0" err="1"/>
                  <a:t>partie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réseau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1547C-68EE-4FF1-964A-EF651B6D0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C699497-C24D-473D-9505-984927FB6309}"/>
              </a:ext>
            </a:extLst>
          </p:cNvPr>
          <p:cNvSpPr txBox="1"/>
          <p:nvPr/>
        </p:nvSpPr>
        <p:spPr>
          <a:xfrm>
            <a:off x="10458445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8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4158453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7965</TotalTime>
  <Words>2473</Words>
  <Application>Microsoft Office PowerPoint</Application>
  <PresentationFormat>Widescreen</PresentationFormat>
  <Paragraphs>583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Cambria Math</vt:lpstr>
      <vt:lpstr>Century Gothic</vt:lpstr>
      <vt:lpstr>Consolas</vt:lpstr>
      <vt:lpstr>Wingdings 3</vt:lpstr>
      <vt:lpstr>Ion</vt:lpstr>
      <vt:lpstr>L'Architecture des réseaux </vt:lpstr>
      <vt:lpstr>Rappel : Couches 1&amp;2</vt:lpstr>
      <vt:lpstr>La problématique aujourd'hui</vt:lpstr>
      <vt:lpstr>La couche réseau &amp; les adresses IP </vt:lpstr>
      <vt:lpstr>Une passerelle entre 2 réseaux</vt:lpstr>
      <vt:lpstr>Les adresses IP</vt:lpstr>
      <vt:lpstr>Une adresse IP</vt:lpstr>
      <vt:lpstr>Réseau local </vt:lpstr>
      <vt:lpstr>Structure d'un réseau IP</vt:lpstr>
      <vt:lpstr>Exemple</vt:lpstr>
      <vt:lpstr>La taille d'un réseau</vt:lpstr>
      <vt:lpstr>Exercice</vt:lpstr>
      <vt:lpstr>Un autre système, plus ancien</vt:lpstr>
      <vt:lpstr>Configuration d'une adresse IP</vt:lpstr>
      <vt:lpstr>Les machines dans un réseau</vt:lpstr>
      <vt:lpstr>Les adresses réseaux</vt:lpstr>
      <vt:lpstr>Adresse machine, adresse réseau</vt:lpstr>
      <vt:lpstr>Adresses privées</vt:lpstr>
      <vt:lpstr>Adresses privées (cont'd)</vt:lpstr>
      <vt:lpstr>Les sous-réseaux</vt:lpstr>
      <vt:lpstr>Réseaux et sousréseaux</vt:lpstr>
      <vt:lpstr>Les transmissions inter-réseaux </vt:lpstr>
      <vt:lpstr>Utiliser les adresses IP</vt:lpstr>
      <vt:lpstr>Envoi intra-réseau</vt:lpstr>
      <vt:lpstr>Vue sur les couches OSI</vt:lpstr>
      <vt:lpstr>Envoi inter-réseau</vt:lpstr>
      <vt:lpstr>Envoi inter-réseau</vt:lpstr>
      <vt:lpstr>Transmission inter-réseaux</vt:lpstr>
      <vt:lpstr>Transmission inter-réseaux (cont'd)</vt:lpstr>
      <vt:lpstr>Transmission inter-réseaux (cont'd)</vt:lpstr>
      <vt:lpstr>Association adresses MAC/IP</vt:lpstr>
      <vt:lpstr>Déchiffrer une trame ARP</vt:lpstr>
      <vt:lpstr>Address Resolution Protocol (ARP)</vt:lpstr>
      <vt:lpstr>Les messages ARP</vt:lpstr>
      <vt:lpstr>Les réquêtes ARP</vt:lpstr>
      <vt:lpstr>Les réponses ARP</vt:lpstr>
      <vt:lpstr>IPv4 et IPv6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M2102 –  Bases des réseaux</dc:title>
  <dc:creator>Cristina Onete</dc:creator>
  <cp:lastModifiedBy>Cristina Onete</cp:lastModifiedBy>
  <cp:revision>920</cp:revision>
  <dcterms:created xsi:type="dcterms:W3CDTF">2018-02-08T17:14:18Z</dcterms:created>
  <dcterms:modified xsi:type="dcterms:W3CDTF">2021-09-23T07:24:49Z</dcterms:modified>
</cp:coreProperties>
</file>