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6" r:id="rId5"/>
    <p:sldId id="270" r:id="rId6"/>
    <p:sldId id="264" r:id="rId7"/>
    <p:sldId id="265" r:id="rId8"/>
    <p:sldId id="267" r:id="rId9"/>
    <p:sldId id="269" r:id="rId10"/>
    <p:sldId id="272" r:id="rId11"/>
    <p:sldId id="273" r:id="rId12"/>
    <p:sldId id="274" r:id="rId13"/>
    <p:sldId id="275" r:id="rId14"/>
    <p:sldId id="276" r:id="rId15"/>
    <p:sldId id="280" r:id="rId16"/>
    <p:sldId id="281" r:id="rId17"/>
    <p:sldId id="286" r:id="rId18"/>
    <p:sldId id="293" r:id="rId19"/>
    <p:sldId id="294" r:id="rId20"/>
    <p:sldId id="295" r:id="rId21"/>
    <p:sldId id="296" r:id="rId22"/>
    <p:sldId id="302" r:id="rId23"/>
    <p:sldId id="297" r:id="rId24"/>
    <p:sldId id="299" r:id="rId25"/>
    <p:sldId id="310" r:id="rId26"/>
    <p:sldId id="334" r:id="rId27"/>
    <p:sldId id="335" r:id="rId28"/>
    <p:sldId id="336" r:id="rId29"/>
    <p:sldId id="337" r:id="rId30"/>
    <p:sldId id="311" r:id="rId31"/>
    <p:sldId id="338" r:id="rId32"/>
    <p:sldId id="313" r:id="rId33"/>
    <p:sldId id="333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47" r:id="rId42"/>
    <p:sldId id="348" r:id="rId43"/>
    <p:sldId id="282" r:id="rId44"/>
    <p:sldId id="283" r:id="rId45"/>
    <p:sldId id="284" r:id="rId46"/>
    <p:sldId id="285" r:id="rId47"/>
    <p:sldId id="287" r:id="rId48"/>
    <p:sldId id="288" r:id="rId4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822E"/>
    <a:srgbClr val="FE7212"/>
    <a:srgbClr val="CAE8AA"/>
    <a:srgbClr val="BE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19" autoAdjust="0"/>
    <p:restoredTop sz="94660"/>
  </p:normalViewPr>
  <p:slideViewPr>
    <p:cSldViewPr>
      <p:cViewPr varScale="1">
        <p:scale>
          <a:sx n="76" d="100"/>
          <a:sy n="76" d="100"/>
        </p:scale>
        <p:origin x="3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 smtClean="0"/>
              <a:t>Introduction to Provable Security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What it is and how we do things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324206" y="1733682"/>
            <a:ext cx="1166829" cy="381000"/>
          </a:xfrm>
        </p:spPr>
        <p:txBody>
          <a:bodyPr/>
          <a:lstStyle/>
          <a:p>
            <a:fld id="{1C8DAE99-76A9-42D7-BD0A-561F7BA0466D}" type="datetimeFigureOut">
              <a:rPr lang="fr-FR" smtClean="0"/>
              <a:t>06/11/2016</a:t>
            </a:fld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dirty="0" smtClean="0"/>
              <a:t>Cristina </a:t>
            </a:r>
            <a:r>
              <a:rPr lang="en-US" dirty="0" err="1" smtClean="0"/>
              <a:t>Onete</a:t>
            </a:r>
            <a:r>
              <a:rPr lang="en-US" dirty="0" smtClean="0"/>
              <a:t>       ||     cristina.onete@gmail.com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A7508A7-C7F4-465C-89F7-5A5763B90073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4624"/>
            <a:ext cx="2627784" cy="7450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836712"/>
            <a:ext cx="2404792" cy="56097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8DAE99-76A9-42D7-BD0A-561F7BA0466D}" type="datetimeFigureOut">
              <a:rPr lang="fr-FR" smtClean="0"/>
              <a:t>06/11/2016</a:t>
            </a:fld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7508A7-C7F4-465C-89F7-5A5763B90073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AE99-76A9-42D7-BD0A-561F7BA0466D}" type="datetimeFigureOut">
              <a:rPr lang="fr-FR" smtClean="0"/>
              <a:t>06/11/2016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08A7-C7F4-465C-89F7-5A5763B9007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AE99-76A9-42D7-BD0A-561F7BA0466D}" type="datetimeFigureOut">
              <a:rPr lang="fr-FR" smtClean="0"/>
              <a:t>06/11/2016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08A7-C7F4-465C-89F7-5A5763B9007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>
            <a:lvl1pPr marL="274320" indent="-274320">
              <a:buFont typeface="Wingdings" panose="05000000000000000000" pitchFamily="2" charset="2"/>
              <a:buChar char="Ø"/>
              <a:defRPr/>
            </a:lvl1pPr>
            <a:lvl2pPr marL="640080" indent="-274320">
              <a:buFont typeface="Wingdings" panose="05000000000000000000" pitchFamily="2" charset="2"/>
              <a:buChar char="§"/>
              <a:defRPr/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8DAE99-76A9-42D7-BD0A-561F7BA0466D}" type="datetimeFigureOut">
              <a:rPr lang="fr-FR" smtClean="0"/>
              <a:t>06/11/2016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7508A7-C7F4-465C-89F7-5A5763B9007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dirty="0" smtClean="0"/>
              <a:t>Cristina </a:t>
            </a:r>
            <a:r>
              <a:rPr lang="en-US" dirty="0" err="1" smtClean="0"/>
              <a:t>Onete</a:t>
            </a:r>
            <a:r>
              <a:rPr lang="en-US" dirty="0" smtClean="0"/>
              <a:t>    || cristina.onete@gmail.com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2270760" y="1988840"/>
            <a:ext cx="6261680" cy="1894362"/>
          </a:xfrm>
        </p:spPr>
        <p:txBody>
          <a:bodyPr/>
          <a:lstStyle>
            <a:lvl1pPr algn="ctr">
              <a:defRPr b="1"/>
            </a:lvl1pPr>
          </a:lstStyle>
          <a:p>
            <a:r>
              <a:rPr kumimoji="0" lang="en-US" dirty="0" smtClean="0"/>
              <a:t>Intermezzo</a:t>
            </a:r>
            <a:br>
              <a:rPr kumimoji="0" lang="en-US" dirty="0" smtClean="0"/>
            </a:b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C8DAE99-76A9-42D7-BD0A-561F7BA0466D}" type="datetimeFigureOut">
              <a:rPr lang="fr-FR" smtClean="0"/>
              <a:t>06/11/2016</a:t>
            </a:fld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dirty="0" smtClean="0"/>
              <a:t>Cristina </a:t>
            </a:r>
            <a:r>
              <a:rPr lang="en-US" dirty="0" err="1" smtClean="0"/>
              <a:t>Onete</a:t>
            </a:r>
            <a:r>
              <a:rPr lang="en-US" dirty="0" smtClean="0"/>
              <a:t>       ||     cristina.onete@gmail.com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A7508A7-C7F4-465C-89F7-5A5763B9007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6775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C8DAE99-76A9-42D7-BD0A-561F7BA0466D}" type="datetimeFigureOut">
              <a:rPr lang="fr-FR" smtClean="0"/>
              <a:t>06/11/2016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A7508A7-C7F4-465C-89F7-5A5763B90073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AE99-76A9-42D7-BD0A-561F7BA0466D}" type="datetimeFigureOut">
              <a:rPr lang="fr-FR" smtClean="0"/>
              <a:t>06/11/2016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08A7-C7F4-465C-89F7-5A5763B90073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AE99-76A9-42D7-BD0A-561F7BA0466D}" type="datetimeFigureOut">
              <a:rPr lang="fr-FR" smtClean="0"/>
              <a:t>06/11/2016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08A7-C7F4-465C-89F7-5A5763B90073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8DAE99-76A9-42D7-BD0A-561F7BA0466D}" type="datetimeFigureOut">
              <a:rPr lang="fr-FR" smtClean="0"/>
              <a:t>06/11/2016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7508A7-C7F4-465C-89F7-5A5763B9007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AE99-76A9-42D7-BD0A-561F7BA0466D}" type="datetimeFigureOut">
              <a:rPr lang="fr-FR" smtClean="0"/>
              <a:t>06/11/2016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08A7-C7F4-465C-89F7-5A5763B9007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8DAE99-76A9-42D7-BD0A-561F7BA0466D}" type="datetimeFigureOut">
              <a:rPr lang="fr-FR" smtClean="0"/>
              <a:t>06/11/2016</a:t>
            </a:fld>
            <a:endParaRPr lang="fr-F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7508A7-C7F4-465C-89F7-5A5763B90073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C8DAE99-76A9-42D7-BD0A-561F7BA0466D}" type="datetimeFigureOut">
              <a:rPr lang="fr-FR" smtClean="0"/>
              <a:t>06/11/2016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A7508A7-C7F4-465C-89F7-5A5763B90073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 panose="05000000000000000000" pitchFamily="2" charset="2"/>
        <a:buChar char="Ø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" panose="05000000000000000000" pitchFamily="2" charset="2"/>
        <a:buChar char="§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4.png"/><Relationship Id="rId7" Type="http://schemas.openxmlformats.org/officeDocument/2006/relationships/image" Target="../media/image1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7.pn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dversary_(cryptography)" TargetMode="External"/><Relationship Id="rId3" Type="http://schemas.openxmlformats.org/officeDocument/2006/relationships/hyperlink" Target="https://en.wiktionary.org/wiki/en:%CE%BA%CF%81%CF%85%CF%80%CF%84%CF%8C%CF%82" TargetMode="External"/><Relationship Id="rId7" Type="http://schemas.openxmlformats.org/officeDocument/2006/relationships/hyperlink" Target="https://en.wikipedia.org/wiki/Secure_communication" TargetMode="External"/><Relationship Id="rId2" Type="http://schemas.openxmlformats.org/officeDocument/2006/relationships/hyperlink" Target="https://en.wikipedia.org/wiki/Ancient_Gree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-logy" TargetMode="External"/><Relationship Id="rId5" Type="http://schemas.openxmlformats.org/officeDocument/2006/relationships/hyperlink" Target="https://en.wiktionary.org/wiki/en:-%CE%BB%CE%BF%CE%B3%CE%AF%CE%B1#Greek" TargetMode="External"/><Relationship Id="rId4" Type="http://schemas.openxmlformats.org/officeDocument/2006/relationships/hyperlink" Target="https://en.wiktionary.org/wiki/en:%CE%B3%CF%81%CE%AC%CF%86%CF%89#Ancient_Greek" TargetMode="External"/><Relationship Id="rId9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Provable Security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Models, Adversaries, Reductions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865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essence of provable security</a:t>
            </a:r>
            <a:endParaRPr lang="fr-F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2276872"/>
            <a:ext cx="7467600" cy="6046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Step </a:t>
            </a:r>
            <a:r>
              <a:rPr lang="en-US" dirty="0"/>
              <a:t>6</a:t>
            </a:r>
            <a:r>
              <a:rPr lang="en-US" dirty="0" smtClean="0"/>
              <a:t>: Prove security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971600" y="2852936"/>
                <a:ext cx="7128792" cy="20882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200"/>
                  </a:spcAft>
                </a:pPr>
                <a:r>
                  <a:rPr lang="en-US" sz="2200" dirty="0" smtClean="0"/>
                  <a:t>For each property you defined in steps 1-3:</a:t>
                </a:r>
                <a:endParaRPr lang="en-US" sz="2200" dirty="0"/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Assume there exists an adversary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200" dirty="0" smtClean="0"/>
                  <a:t>breaking that security property with some probability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2200" dirty="0" smtClean="0"/>
                  <a:t> 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Construct reduction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200" dirty="0" smtClean="0"/>
                  <a:t>breaking underlying assumption with probability f(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2200" dirty="0" smtClean="0"/>
                  <a:t>)</a:t>
                </a: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852936"/>
                <a:ext cx="7128792" cy="2088232"/>
              </a:xfrm>
              <a:prstGeom prst="roundRect">
                <a:avLst/>
              </a:prstGeom>
              <a:blipFill>
                <a:blip r:embed="rId2"/>
                <a:stretch>
                  <a:fillRect t="-1729" b="-5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41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reductions work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48272"/>
            <a:ext cx="7467600" cy="2044824"/>
          </a:xfrm>
        </p:spPr>
        <p:txBody>
          <a:bodyPr/>
          <a:lstStyle/>
          <a:p>
            <a:r>
              <a:rPr lang="en-US" dirty="0" smtClean="0"/>
              <a:t>Reasoning:</a:t>
            </a:r>
          </a:p>
          <a:p>
            <a:pPr lvl="1"/>
            <a:r>
              <a:rPr lang="en-US" dirty="0" smtClean="0"/>
              <a:t>If our protocol/primitive is insecure, then the assumption is broken</a:t>
            </a:r>
          </a:p>
          <a:p>
            <a:pPr lvl="1"/>
            <a:r>
              <a:rPr lang="en-US" dirty="0" smtClean="0"/>
              <a:t>But the assumption holds (by definition)</a:t>
            </a:r>
          </a:p>
          <a:p>
            <a:r>
              <a:rPr lang="en-US" dirty="0" smtClean="0"/>
              <a:t>Conclusion: The protocol cannot be insecure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4530824"/>
            <a:ext cx="7467600" cy="13464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Caveat:</a:t>
            </a:r>
          </a:p>
          <a:p>
            <a:pPr lvl="1"/>
            <a:r>
              <a:rPr lang="en-US" dirty="0" smtClean="0"/>
              <a:t>Say an assumption is broken (e.g. DDH easy to solve)</a:t>
            </a:r>
          </a:p>
          <a:p>
            <a:pPr lvl="1"/>
            <a:r>
              <a:rPr lang="en-US" dirty="0" smtClean="0"/>
              <a:t>What does that say about our protocol?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628800"/>
            <a:ext cx="7467600" cy="5543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Security assumptions are baseline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3848" y="590009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We don’t know!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7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III</a:t>
            </a:r>
            <a:br>
              <a:rPr lang="en-US" dirty="0" smtClean="0"/>
            </a:br>
            <a:r>
              <a:rPr lang="en-US" dirty="0" smtClean="0"/>
              <a:t>Assumptions</a:t>
            </a:r>
            <a:br>
              <a:rPr lang="en-US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749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computational assumptions</a:t>
            </a:r>
            <a:endParaRPr lang="fr-F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4941168"/>
            <a:ext cx="7467600" cy="9864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Correctness: if parameters are well generated, well-signed signatures always verify.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700808"/>
            <a:ext cx="7467600" cy="5543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Take our signature schemes (</a:t>
            </a:r>
            <a:r>
              <a:rPr lang="en-US" dirty="0" err="1" smtClean="0"/>
              <a:t>KGen</a:t>
            </a:r>
            <a:r>
              <a:rPr lang="en-US" dirty="0" smtClean="0"/>
              <a:t>, Sign, </a:t>
            </a:r>
            <a:r>
              <a:rPr lang="en-US" dirty="0" err="1" smtClean="0"/>
              <a:t>Vf</a:t>
            </a:r>
            <a:r>
              <a:rPr lang="en-US" dirty="0" smtClean="0"/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9746" y="3068960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KGen</a:t>
            </a:r>
            <a:endParaRPr lang="fr-FR" b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71600" y="3356992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65485" y="2893045"/>
                <a:ext cx="493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85" y="2893045"/>
                <a:ext cx="49344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2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283968" y="2204864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Sign</a:t>
            </a:r>
            <a:endParaRPr lang="fr-FR" b="1" dirty="0"/>
          </a:p>
        </p:txBody>
      </p:sp>
      <p:cxnSp>
        <p:nvCxnSpPr>
          <p:cNvPr id="14" name="Elbow Connector 13"/>
          <p:cNvCxnSpPr>
            <a:stCxn id="8" idx="0"/>
          </p:cNvCxnSpPr>
          <p:nvPr/>
        </p:nvCxnSpPr>
        <p:spPr>
          <a:xfrm rot="5400000" flipH="1" flipV="1">
            <a:off x="2195773" y="2420925"/>
            <a:ext cx="576064" cy="720006"/>
          </a:xfrm>
          <a:prstGeom prst="bentConnector2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8" idx="2"/>
          </p:cNvCxnSpPr>
          <p:nvPr/>
        </p:nvCxnSpPr>
        <p:spPr>
          <a:xfrm rot="16200000" flipH="1">
            <a:off x="2411797" y="3357029"/>
            <a:ext cx="864096" cy="1440086"/>
          </a:xfrm>
          <a:prstGeom prst="bentConnector2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15816" y="2247255"/>
            <a:ext cx="65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sk</a:t>
            </a:r>
            <a:endParaRPr lang="fr-FR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625280" y="4263479"/>
            <a:ext cx="65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pk</a:t>
            </a:r>
            <a:endParaRPr lang="fr-FR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563888" y="2492896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83968" y="4509120"/>
            <a:ext cx="1152128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63430" y="3380519"/>
            <a:ext cx="65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</a:t>
            </a:r>
            <a:endParaRPr lang="fr-FR" sz="24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860032" y="2855218"/>
            <a:ext cx="0" cy="573782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292080" y="2492896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29536" y="2247255"/>
                <a:ext cx="6586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536" y="2247255"/>
                <a:ext cx="658688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5652120" y="4221088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Vf</a:t>
            </a:r>
            <a:endParaRPr lang="fr-FR" b="1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228184" y="2708920"/>
            <a:ext cx="0" cy="136815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>
            <a:off x="5076056" y="3573016"/>
            <a:ext cx="1008112" cy="518865"/>
          </a:xfrm>
          <a:prstGeom prst="bentConnector2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660232" y="4509120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369696" y="4263479"/>
            <a:ext cx="65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0/1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72931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/>
      <p:bldP spid="12" grpId="0" animBg="1"/>
      <p:bldP spid="17" grpId="0"/>
      <p:bldP spid="18" grpId="0"/>
      <p:bldP spid="21" grpId="0"/>
      <p:bldP spid="26" grpId="0"/>
      <p:bldP spid="29" grpId="0" animBg="1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computational assumptions</a:t>
            </a:r>
            <a:endParaRPr lang="fr-F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4962872"/>
            <a:ext cx="7467600" cy="9864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Unforgeability</a:t>
            </a:r>
            <a:r>
              <a:rPr lang="en-US" dirty="0" smtClean="0"/>
              <a:t>: no adversary can produce signature for a fresh message m*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700808"/>
            <a:ext cx="7467600" cy="5543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Take our signature schemes (</a:t>
            </a:r>
            <a:r>
              <a:rPr lang="en-US" dirty="0" err="1" smtClean="0"/>
              <a:t>KGen</a:t>
            </a:r>
            <a:r>
              <a:rPr lang="en-US" dirty="0" smtClean="0"/>
              <a:t>, Sign, </a:t>
            </a:r>
            <a:r>
              <a:rPr lang="en-US" dirty="0" err="1" smtClean="0"/>
              <a:t>Vf</a:t>
            </a:r>
            <a:r>
              <a:rPr lang="en-US" dirty="0" smtClean="0"/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9746" y="3140968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KGen</a:t>
            </a:r>
            <a:endParaRPr lang="fr-FR" b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71600" y="3429000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65485" y="2965053"/>
                <a:ext cx="493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85" y="2965053"/>
                <a:ext cx="49344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2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283968" y="2276872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Sign</a:t>
            </a:r>
            <a:endParaRPr lang="fr-FR" b="1" dirty="0"/>
          </a:p>
        </p:txBody>
      </p:sp>
      <p:cxnSp>
        <p:nvCxnSpPr>
          <p:cNvPr id="14" name="Elbow Connector 13"/>
          <p:cNvCxnSpPr>
            <a:stCxn id="8" idx="0"/>
          </p:cNvCxnSpPr>
          <p:nvPr/>
        </p:nvCxnSpPr>
        <p:spPr>
          <a:xfrm rot="5400000" flipH="1" flipV="1">
            <a:off x="2195773" y="2492933"/>
            <a:ext cx="576064" cy="720006"/>
          </a:xfrm>
          <a:prstGeom prst="bentConnector2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8" idx="2"/>
          </p:cNvCxnSpPr>
          <p:nvPr/>
        </p:nvCxnSpPr>
        <p:spPr>
          <a:xfrm rot="16200000" flipH="1">
            <a:off x="2411797" y="3429037"/>
            <a:ext cx="864096" cy="1440086"/>
          </a:xfrm>
          <a:prstGeom prst="bentConnector2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15816" y="2319263"/>
            <a:ext cx="65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sk</a:t>
            </a:r>
            <a:endParaRPr lang="fr-FR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625280" y="4335487"/>
            <a:ext cx="65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pk</a:t>
            </a:r>
            <a:endParaRPr lang="fr-FR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563888" y="2564904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83968" y="4581128"/>
            <a:ext cx="1152128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63430" y="3452527"/>
            <a:ext cx="65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</a:t>
            </a:r>
            <a:endParaRPr lang="fr-FR" sz="24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860032" y="2927226"/>
            <a:ext cx="0" cy="573782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292080" y="2564904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29536" y="2319263"/>
                <a:ext cx="6586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536" y="2319263"/>
                <a:ext cx="658688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5652120" y="4293096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Vf</a:t>
            </a:r>
            <a:endParaRPr lang="fr-FR" b="1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228184" y="2780928"/>
            <a:ext cx="0" cy="136815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>
            <a:off x="5076056" y="3645024"/>
            <a:ext cx="1008112" cy="518865"/>
          </a:xfrm>
          <a:prstGeom prst="bentConnector2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660232" y="4581128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369696" y="4335487"/>
            <a:ext cx="65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0/1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43608" y="5805264"/>
                <a:ext cx="6408712" cy="469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FF0000"/>
                    </a:solidFill>
                  </a:rPr>
                  <a:t>But any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can guess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𝑠𝑘</m:t>
                    </m:r>
                  </m:oMath>
                </a14:m>
                <a:r>
                  <a:rPr lang="en-US" sz="2200" dirty="0" smtClean="0">
                    <a:solidFill>
                      <a:srgbClr val="FF0000"/>
                    </a:solidFill>
                  </a:rPr>
                  <a:t> with probability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𝑠𝑘</m:t>
                            </m:r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|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200" dirty="0" smtClean="0">
                    <a:solidFill>
                      <a:srgbClr val="FF0000"/>
                    </a:solidFill>
                  </a:rPr>
                  <a:t> </a:t>
                </a:r>
                <a:endParaRPr lang="fr-FR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05264"/>
                <a:ext cx="6408712" cy="469937"/>
              </a:xfrm>
              <a:prstGeom prst="rect">
                <a:avLst/>
              </a:prstGeom>
              <a:blipFill>
                <a:blip r:embed="rId4"/>
                <a:stretch>
                  <a:fillRect l="-1237" t="-146753" r="-3616" b="-2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36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computational assumptions</a:t>
            </a:r>
            <a:endParaRPr lang="fr-F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4962872"/>
            <a:ext cx="7467600" cy="9864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Unforgeability</a:t>
            </a:r>
            <a:r>
              <a:rPr lang="en-US" dirty="0" smtClean="0"/>
              <a:t>: no adversary can produce signature for a fresh message m*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700808"/>
            <a:ext cx="7467600" cy="5543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Take our signature schemes (</a:t>
            </a:r>
            <a:r>
              <a:rPr lang="en-US" dirty="0" err="1" smtClean="0"/>
              <a:t>KGen</a:t>
            </a:r>
            <a:r>
              <a:rPr lang="en-US" dirty="0" smtClean="0"/>
              <a:t>, Sign, </a:t>
            </a:r>
            <a:r>
              <a:rPr lang="en-US" dirty="0" err="1" smtClean="0"/>
              <a:t>Vf</a:t>
            </a:r>
            <a:r>
              <a:rPr lang="en-US" dirty="0" smtClean="0"/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9746" y="3140968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KGen</a:t>
            </a:r>
            <a:endParaRPr lang="fr-FR" b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71600" y="3429000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65485" y="2965053"/>
                <a:ext cx="493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85" y="2965053"/>
                <a:ext cx="49344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2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283968" y="2276872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Sign</a:t>
            </a:r>
            <a:endParaRPr lang="fr-FR" b="1" dirty="0"/>
          </a:p>
        </p:txBody>
      </p:sp>
      <p:cxnSp>
        <p:nvCxnSpPr>
          <p:cNvPr id="14" name="Elbow Connector 13"/>
          <p:cNvCxnSpPr>
            <a:stCxn id="8" idx="0"/>
          </p:cNvCxnSpPr>
          <p:nvPr/>
        </p:nvCxnSpPr>
        <p:spPr>
          <a:xfrm rot="5400000" flipH="1" flipV="1">
            <a:off x="2195773" y="2492933"/>
            <a:ext cx="576064" cy="720006"/>
          </a:xfrm>
          <a:prstGeom prst="bentConnector2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8" idx="2"/>
          </p:cNvCxnSpPr>
          <p:nvPr/>
        </p:nvCxnSpPr>
        <p:spPr>
          <a:xfrm rot="16200000" flipH="1">
            <a:off x="2411797" y="3429037"/>
            <a:ext cx="864096" cy="1440086"/>
          </a:xfrm>
          <a:prstGeom prst="bentConnector2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15816" y="2319263"/>
            <a:ext cx="65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sk</a:t>
            </a:r>
            <a:endParaRPr lang="fr-FR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625280" y="4335487"/>
            <a:ext cx="65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pk</a:t>
            </a:r>
            <a:endParaRPr lang="fr-FR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563888" y="2564904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83968" y="4581128"/>
            <a:ext cx="1152128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63430" y="3452527"/>
            <a:ext cx="65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</a:t>
            </a:r>
            <a:endParaRPr lang="fr-FR" sz="24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860032" y="2927226"/>
            <a:ext cx="0" cy="573782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292080" y="2564904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29536" y="2319263"/>
                <a:ext cx="6586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536" y="2319263"/>
                <a:ext cx="658688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5652120" y="4293096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Vf</a:t>
            </a:r>
            <a:endParaRPr lang="fr-FR" b="1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228184" y="2780928"/>
            <a:ext cx="0" cy="136815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>
            <a:off x="5076056" y="3645024"/>
            <a:ext cx="1008112" cy="518865"/>
          </a:xfrm>
          <a:prstGeom prst="bentConnector2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660232" y="4581128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369696" y="4335487"/>
            <a:ext cx="65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0/1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99592" y="5805264"/>
                <a:ext cx="6912768" cy="469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FF0000"/>
                    </a:solidFill>
                  </a:rPr>
                  <a:t>And </a:t>
                </a:r>
                <a:r>
                  <a:rPr lang="en-US" sz="2200" dirty="0">
                    <a:solidFill>
                      <a:srgbClr val="FF0000"/>
                    </a:solidFill>
                  </a:rPr>
                  <a:t>any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200" dirty="0">
                    <a:solidFill>
                      <a:srgbClr val="FF0000"/>
                    </a:solidFill>
                  </a:rPr>
                  <a:t>can guess valid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sz="2200" dirty="0" smtClean="0">
                    <a:solidFill>
                      <a:srgbClr val="FF0000"/>
                    </a:solidFill>
                  </a:rPr>
                  <a:t> with probability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|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200" dirty="0" smtClean="0">
                    <a:solidFill>
                      <a:srgbClr val="FF0000"/>
                    </a:solidFill>
                  </a:rPr>
                  <a:t> </a:t>
                </a:r>
                <a:endParaRPr lang="fr-FR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805264"/>
                <a:ext cx="6912768" cy="469039"/>
              </a:xfrm>
              <a:prstGeom prst="rect">
                <a:avLst/>
              </a:prstGeom>
              <a:blipFill>
                <a:blip r:embed="rId4"/>
                <a:stretch>
                  <a:fillRect l="-1146" t="-146753" r="-5291" b="-2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21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Computational Assumptions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7467600" cy="53265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Of the type: It is “hard”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starting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from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fr-FR" dirty="0" smtClean="0"/>
                  <a:t>.</a:t>
                </a:r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7467600" cy="532656"/>
              </a:xfrm>
              <a:blipFill>
                <a:blip r:embed="rId2"/>
                <a:stretch>
                  <a:fillRect l="-245" t="-8046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2176264"/>
            <a:ext cx="7467600" cy="19008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hard? </a:t>
            </a:r>
          </a:p>
          <a:p>
            <a:pPr lvl="1"/>
            <a:r>
              <a:rPr lang="en-US" dirty="0" smtClean="0"/>
              <a:t>Usually no proof that the assumption holds</a:t>
            </a:r>
            <a:endParaRPr lang="fr-FR" dirty="0" smtClean="0"/>
          </a:p>
          <a:p>
            <a:pPr lvl="1"/>
            <a:r>
              <a:rPr lang="en-US" dirty="0" smtClean="0"/>
              <a:t>Mostly measured with respect to “best attack”</a:t>
            </a:r>
          </a:p>
          <a:p>
            <a:pPr lvl="1"/>
            <a:r>
              <a:rPr lang="en-US" dirty="0" smtClean="0"/>
              <a:t>Sometimes average-case, sometimes worst-case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67544" y="4293096"/>
                <a:ext cx="7467600" cy="2044824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Relation to other assumptions: </a:t>
                </a:r>
              </a:p>
              <a:p>
                <a:pPr lvl="1"/>
                <a:r>
                  <a:rPr lang="en-US" dirty="0" smtClean="0"/>
                  <a:t>A 1 “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” A 2:  break A 2 =&gt; break A 1</a:t>
                </a:r>
              </a:p>
              <a:p>
                <a:pPr lvl="1"/>
                <a:r>
                  <a:rPr lang="en-US" dirty="0" smtClean="0"/>
                  <a:t>A 1 “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US" dirty="0" smtClean="0"/>
                  <a:t>” A 2: break A 1 =&gt; break A 2</a:t>
                </a:r>
              </a:p>
              <a:p>
                <a:pPr lvl="1"/>
                <a:r>
                  <a:rPr lang="en-US" dirty="0" smtClean="0"/>
                  <a:t>A 1 “</a:t>
                </a:r>
                <a:r>
                  <a:rPr lang="en-US" dirty="0" smtClean="0">
                    <a:sym typeface="Wingdings" panose="05000000000000000000" pitchFamily="2" charset="2"/>
                  </a:rPr>
                  <a:t></a:t>
                </a:r>
                <a:r>
                  <a:rPr lang="en-US" dirty="0" smtClean="0"/>
                  <a:t>” A 2: both conditions hold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293096"/>
                <a:ext cx="7467600" cy="2044824"/>
              </a:xfrm>
              <a:prstGeom prst="rect">
                <a:avLst/>
              </a:prstGeom>
              <a:blipFill rotWithShape="1">
                <a:blip r:embed="rId3"/>
                <a:stretch>
                  <a:fillRect l="-408" t="-20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940152" y="4653136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stronger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5085184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weaker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5517232"/>
            <a:ext cx="15121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equivalent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2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IV</a:t>
            </a:r>
            <a:br>
              <a:rPr lang="en-US" dirty="0" smtClean="0"/>
            </a:br>
            <a:r>
              <a:rPr lang="en-US" dirty="0" smtClean="0"/>
              <a:t>Security Models</a:t>
            </a:r>
            <a:br>
              <a:rPr lang="en-US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405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Provable Security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7467600" cy="676672"/>
              </a:xfrm>
            </p:spPr>
            <p:txBody>
              <a:bodyPr/>
              <a:lstStyle/>
              <a:p>
                <a:r>
                  <a:rPr lang="en-US" dirty="0" smtClean="0"/>
                  <a:t>Given protocol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fr-FR" dirty="0" smtClean="0"/>
                  <a:t>, </a:t>
                </a:r>
                <a:r>
                  <a:rPr lang="fr-FR" dirty="0" err="1" smtClean="0"/>
                  <a:t>assumptions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7467600" cy="676672"/>
              </a:xfrm>
              <a:blipFill rotWithShape="1">
                <a:blip r:embed="rId2"/>
                <a:stretch>
                  <a:fillRect l="-327" t="-63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loud 30"/>
          <p:cNvSpPr/>
          <p:nvPr/>
        </p:nvSpPr>
        <p:spPr>
          <a:xfrm rot="2793427">
            <a:off x="157973" y="2364233"/>
            <a:ext cx="3469024" cy="267082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491880" y="3284984"/>
                <a:ext cx="2016224" cy="72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b="1" dirty="0" smtClean="0"/>
                  <a:t>Proof</a:t>
                </a:r>
              </a:p>
              <a:p>
                <a:pPr algn="ctr"/>
                <a:r>
                  <a:rPr lang="en-US" b="1" dirty="0" smtClean="0"/>
                  <a:t>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endParaRPr lang="fr-FR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284984"/>
                <a:ext cx="2016224" cy="723275"/>
              </a:xfrm>
              <a:prstGeom prst="rect">
                <a:avLst/>
              </a:prstGeom>
              <a:blipFill rotWithShape="1">
                <a:blip r:embed="rId3"/>
                <a:stretch>
                  <a:fillRect t="-4202" b="-126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4" descr="people_juliane_krug_0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32" y="3066268"/>
            <a:ext cx="632842" cy="6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989" y="3248962"/>
            <a:ext cx="524847" cy="524847"/>
          </a:xfrm>
          <a:prstGeom prst="rect">
            <a:avLst/>
          </a:prstGeom>
        </p:spPr>
      </p:pic>
      <p:pic>
        <p:nvPicPr>
          <p:cNvPr id="35" name="Picture 4" descr="people_juliane_krug_0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898" y="2492896"/>
            <a:ext cx="632842" cy="6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people_juliane_krug_0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42" y="3948286"/>
            <a:ext cx="632842" cy="6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953" y="4077071"/>
            <a:ext cx="563229" cy="563229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>
            <a:off x="1494674" y="3511385"/>
            <a:ext cx="752279" cy="565686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1598898" y="3382689"/>
            <a:ext cx="800455" cy="694382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16" y="3347655"/>
            <a:ext cx="540060" cy="5985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65" y="2317410"/>
            <a:ext cx="775837" cy="859931"/>
          </a:xfrm>
          <a:prstGeom prst="rect">
            <a:avLst/>
          </a:prstGeom>
        </p:spPr>
      </p:pic>
      <p:cxnSp>
        <p:nvCxnSpPr>
          <p:cNvPr id="42" name="Straight Arrow Connector 41"/>
          <p:cNvCxnSpPr/>
          <p:nvPr/>
        </p:nvCxnSpPr>
        <p:spPr>
          <a:xfrm flipH="1" flipV="1">
            <a:off x="1870813" y="3177341"/>
            <a:ext cx="360927" cy="89973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loud 42"/>
          <p:cNvSpPr/>
          <p:nvPr/>
        </p:nvSpPr>
        <p:spPr>
          <a:xfrm rot="2793427">
            <a:off x="5406852" y="2446424"/>
            <a:ext cx="3302955" cy="2530571"/>
          </a:xfrm>
          <a:prstGeom prst="cloud">
            <a:avLst/>
          </a:prstGeom>
          <a:solidFill>
            <a:srgbClr val="E5F268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4" name="Picture 4" descr="people_juliane_krug_0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665" y="3066267"/>
            <a:ext cx="632842" cy="6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822" y="3248961"/>
            <a:ext cx="524847" cy="524847"/>
          </a:xfrm>
          <a:prstGeom prst="rect">
            <a:avLst/>
          </a:prstGeom>
        </p:spPr>
      </p:pic>
      <p:pic>
        <p:nvPicPr>
          <p:cNvPr id="46" name="Picture 4" descr="people_juliane_krug_0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731" y="2492895"/>
            <a:ext cx="632842" cy="6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people_juliane_krug_0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675" y="3948285"/>
            <a:ext cx="632842" cy="6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786" y="4077070"/>
            <a:ext cx="563229" cy="563229"/>
          </a:xfrm>
          <a:prstGeom prst="rect">
            <a:avLst/>
          </a:prstGeom>
        </p:spPr>
      </p:pic>
      <p:cxnSp>
        <p:nvCxnSpPr>
          <p:cNvPr id="49" name="Straight Arrow Connector 48"/>
          <p:cNvCxnSpPr/>
          <p:nvPr/>
        </p:nvCxnSpPr>
        <p:spPr>
          <a:xfrm>
            <a:off x="6552507" y="3511384"/>
            <a:ext cx="752279" cy="565686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656731" y="3382688"/>
            <a:ext cx="800455" cy="694382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6928646" y="3177340"/>
            <a:ext cx="360927" cy="89973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5528818" y="4581128"/>
            <a:ext cx="987399" cy="1045240"/>
            <a:chOff x="5464199" y="4688016"/>
            <a:chExt cx="987399" cy="1045240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5761" y="4688016"/>
              <a:ext cx="775837" cy="85993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199" y="4741286"/>
              <a:ext cx="980009" cy="99197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295636" y="5230941"/>
                <a:ext cx="1548172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Real world</a:t>
                </a:r>
              </a:p>
              <a:p>
                <a:pPr algn="ctr"/>
                <a:r>
                  <a:rPr lang="en-US" dirty="0" smtClean="0"/>
                  <a:t>using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636" y="5230941"/>
                <a:ext cx="1548172" cy="646331"/>
              </a:xfrm>
              <a:prstGeom prst="rect">
                <a:avLst/>
              </a:prstGeom>
              <a:blipFill rotWithShape="1">
                <a:blip r:embed="rId9"/>
                <a:stretch>
                  <a:fillRect t="-3704"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7092280" y="5158933"/>
            <a:ext cx="93521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Ideal world</a:t>
            </a:r>
            <a:endParaRPr lang="fr-FR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3743908" y="3646954"/>
            <a:ext cx="1836204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126546"/>
            <a:ext cx="540060" cy="59859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80928"/>
            <a:ext cx="540060" cy="598598"/>
          </a:xfrm>
          <a:prstGeom prst="rect">
            <a:avLst/>
          </a:prstGeom>
        </p:spPr>
      </p:pic>
      <p:sp>
        <p:nvSpPr>
          <p:cNvPr id="61" name="Content Placeholder 2"/>
          <p:cNvSpPr txBox="1">
            <a:spLocks/>
          </p:cNvSpPr>
          <p:nvPr/>
        </p:nvSpPr>
        <p:spPr>
          <a:xfrm>
            <a:off x="1331640" y="6093296"/>
            <a:ext cx="6660296" cy="4823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“Real World” is hard to describe mathematically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78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1" grpId="0" animBg="1"/>
      <p:bldP spid="32" grpId="0"/>
      <p:bldP spid="43" grpId="0" animBg="1"/>
      <p:bldP spid="55" grpId="0" animBg="1"/>
      <p:bldP spid="56" grpId="0" animBg="1"/>
      <p:bldP spid="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Provable Security</a:t>
            </a:r>
            <a:endParaRPr lang="fr-F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7467600" cy="6766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Two-step process:</a:t>
            </a:r>
            <a:endParaRPr lang="fr-FR" dirty="0"/>
          </a:p>
        </p:txBody>
      </p:sp>
      <p:sp>
        <p:nvSpPr>
          <p:cNvPr id="5" name="Cloud 4"/>
          <p:cNvSpPr/>
          <p:nvPr/>
        </p:nvSpPr>
        <p:spPr>
          <a:xfrm rot="2793427">
            <a:off x="315155" y="2543028"/>
            <a:ext cx="3469024" cy="267082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5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50" y="3245063"/>
            <a:ext cx="632842" cy="6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07" y="3427757"/>
            <a:ext cx="524847" cy="524847"/>
          </a:xfrm>
          <a:prstGeom prst="rect">
            <a:avLst/>
          </a:prstGeom>
        </p:spPr>
      </p:pic>
      <p:pic>
        <p:nvPicPr>
          <p:cNvPr id="8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816" y="2671691"/>
            <a:ext cx="632842" cy="6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760" y="4127081"/>
            <a:ext cx="632842" cy="6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871" y="4255866"/>
            <a:ext cx="563229" cy="56322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06592" y="3690180"/>
            <a:ext cx="752279" cy="565686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810816" y="3561484"/>
            <a:ext cx="800455" cy="694382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34" y="3526450"/>
            <a:ext cx="540060" cy="5985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83" y="2496205"/>
            <a:ext cx="775837" cy="859931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2082731" y="3356136"/>
            <a:ext cx="360927" cy="89973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loud 16"/>
          <p:cNvSpPr/>
          <p:nvPr/>
        </p:nvSpPr>
        <p:spPr>
          <a:xfrm rot="2793427">
            <a:off x="5393816" y="2652358"/>
            <a:ext cx="3252913" cy="2473133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Picture 17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566" y="3245063"/>
            <a:ext cx="632842" cy="6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23" y="3427757"/>
            <a:ext cx="524847" cy="524847"/>
          </a:xfrm>
          <a:prstGeom prst="rect">
            <a:avLst/>
          </a:prstGeom>
        </p:spPr>
      </p:pic>
      <p:pic>
        <p:nvPicPr>
          <p:cNvPr id="20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32" y="2671691"/>
            <a:ext cx="632842" cy="6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576" y="4127081"/>
            <a:ext cx="632842" cy="6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687" y="4255866"/>
            <a:ext cx="563229" cy="563229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6620408" y="3690180"/>
            <a:ext cx="752279" cy="565686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724632" y="3561484"/>
            <a:ext cx="800455" cy="694382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650" y="3526450"/>
            <a:ext cx="540060" cy="5985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99" y="2496205"/>
            <a:ext cx="775837" cy="859931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H="1" flipV="1">
            <a:off x="6996547" y="3356136"/>
            <a:ext cx="360927" cy="89973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06" y="4305341"/>
            <a:ext cx="540060" cy="59859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54" y="2959723"/>
            <a:ext cx="540060" cy="598598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3851920" y="3825749"/>
            <a:ext cx="1656184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475656" y="5553752"/>
                <a:ext cx="1548172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Real world</a:t>
                </a:r>
              </a:p>
              <a:p>
                <a:pPr algn="ctr"/>
                <a:r>
                  <a:rPr lang="en-US" dirty="0" smtClean="0"/>
                  <a:t>using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553752"/>
                <a:ext cx="1548172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3704"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228184" y="5553752"/>
                <a:ext cx="1807809" cy="6155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dirty="0" smtClean="0"/>
                  <a:t>Modelled world</a:t>
                </a:r>
              </a:p>
              <a:p>
                <a:pPr algn="ctr"/>
                <a:r>
                  <a:rPr lang="en-US" sz="1700" dirty="0" smtClean="0"/>
                  <a:t>using </a:t>
                </a:r>
                <a14:m>
                  <m:oMath xmlns:m="http://schemas.openxmlformats.org/officeDocument/2006/math">
                    <m:r>
                      <a:rPr lang="en-US" sz="1700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fr-FR" sz="17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5553752"/>
                <a:ext cx="1807809" cy="615553"/>
              </a:xfrm>
              <a:prstGeom prst="rect">
                <a:avLst/>
              </a:prstGeom>
              <a:blipFill>
                <a:blip r:embed="rId6"/>
                <a:stretch>
                  <a:fillRect t="-971" b="-116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3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7" grpId="0" animBg="1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Cryptography / Cryptology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8232"/>
            <a:ext cx="7467600" cy="2620888"/>
          </a:xfrm>
        </p:spPr>
        <p:txBody>
          <a:bodyPr/>
          <a:lstStyle/>
          <a:p>
            <a:pPr lvl="1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“from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 tooltip="Ancient Greek"/>
              </a:rPr>
              <a:t>Greek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hlinkClick r:id="rId3" tooltip="wikt:en:κρυπτός"/>
              </a:rPr>
              <a:t>κρυ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 tooltip="wikt:en:κρυπτός"/>
              </a:rPr>
              <a:t>πτός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kryptós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"hidden, secret"; and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4" tooltip="wikt:en:γράφω"/>
              </a:rPr>
              <a:t>γράφειν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graphein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"writing", or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 tooltip="wikt:en:-λογία"/>
              </a:rPr>
              <a:t>-λογία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  <a:hlinkClick r:id="rId6" tooltip="-logy"/>
              </a:rPr>
              <a:t>-logia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"study",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respectively”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1"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practice and study of techniques for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7" tooltip="Secure communication"/>
              </a:rPr>
              <a:t>secure communication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in the presence of third parties (called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8" tooltip="Adversary (cryptography)"/>
              </a:rPr>
              <a:t>adversaries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).”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4725144"/>
            <a:ext cx="3600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 : www.wikipedia.org</a:t>
            </a:r>
            <a:endParaRPr lang="fr-FR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54" y="5079499"/>
            <a:ext cx="960754" cy="108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1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Provable Security</a:t>
            </a:r>
            <a:endParaRPr lang="fr-FR" dirty="0"/>
          </a:p>
        </p:txBody>
      </p:sp>
      <p:sp>
        <p:nvSpPr>
          <p:cNvPr id="4" name="Cloud 3"/>
          <p:cNvSpPr/>
          <p:nvPr/>
        </p:nvSpPr>
        <p:spPr>
          <a:xfrm rot="2793427">
            <a:off x="137232" y="2473563"/>
            <a:ext cx="3252913" cy="2473133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82" y="3066268"/>
            <a:ext cx="632842" cy="6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139" y="3248962"/>
            <a:ext cx="524847" cy="524847"/>
          </a:xfrm>
          <a:prstGeom prst="rect">
            <a:avLst/>
          </a:prstGeom>
        </p:spPr>
      </p:pic>
      <p:pic>
        <p:nvPicPr>
          <p:cNvPr id="7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48" y="2492896"/>
            <a:ext cx="632842" cy="6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92" y="3948286"/>
            <a:ext cx="632842" cy="6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03" y="4077071"/>
            <a:ext cx="563229" cy="56322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363824" y="3511385"/>
            <a:ext cx="752279" cy="565686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468048" y="3382689"/>
            <a:ext cx="800455" cy="694382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066" y="3347655"/>
            <a:ext cx="540060" cy="5985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15" y="2317410"/>
            <a:ext cx="775837" cy="859931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1739963" y="3177341"/>
            <a:ext cx="360927" cy="89973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loud 16"/>
          <p:cNvSpPr/>
          <p:nvPr/>
        </p:nvSpPr>
        <p:spPr>
          <a:xfrm rot="2793427">
            <a:off x="5190829" y="2446424"/>
            <a:ext cx="3302955" cy="2530571"/>
          </a:xfrm>
          <a:prstGeom prst="cloud">
            <a:avLst/>
          </a:prstGeom>
          <a:solidFill>
            <a:srgbClr val="E5F268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642" y="3066267"/>
            <a:ext cx="632842" cy="6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799" y="3248961"/>
            <a:ext cx="524847" cy="524847"/>
          </a:xfrm>
          <a:prstGeom prst="rect">
            <a:avLst/>
          </a:prstGeom>
        </p:spPr>
      </p:pic>
      <p:pic>
        <p:nvPicPr>
          <p:cNvPr id="20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708" y="2492895"/>
            <a:ext cx="632842" cy="6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652" y="3948285"/>
            <a:ext cx="632842" cy="6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763" y="4077070"/>
            <a:ext cx="563229" cy="563229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6336484" y="3511384"/>
            <a:ext cx="752279" cy="565686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440708" y="3382688"/>
            <a:ext cx="800455" cy="694382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712623" y="3177340"/>
            <a:ext cx="360927" cy="89973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5608216" y="4741286"/>
            <a:ext cx="980009" cy="1207994"/>
            <a:chOff x="5515493" y="4688016"/>
            <a:chExt cx="980009" cy="1207994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5761" y="4688016"/>
              <a:ext cx="775837" cy="85993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5493" y="4904040"/>
              <a:ext cx="980009" cy="991970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6732242" y="5373216"/>
            <a:ext cx="93521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Ideal world</a:t>
            </a:r>
            <a:endParaRPr lang="fr-FR" dirty="0"/>
          </a:p>
        </p:txBody>
      </p:sp>
      <p:sp>
        <p:nvSpPr>
          <p:cNvPr id="31" name="TextBox 30"/>
          <p:cNvSpPr txBox="1"/>
          <p:nvPr/>
        </p:nvSpPr>
        <p:spPr>
          <a:xfrm>
            <a:off x="1043608" y="5373216"/>
            <a:ext cx="15481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Modelled world</a:t>
            </a:r>
            <a:endParaRPr lang="fr-FR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455876" y="3646954"/>
            <a:ext cx="1836204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347864" y="3284984"/>
                <a:ext cx="2016224" cy="72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b="1" dirty="0" smtClean="0"/>
                  <a:t>Proof</a:t>
                </a:r>
              </a:p>
              <a:p>
                <a:pPr algn="ctr"/>
                <a:r>
                  <a:rPr lang="en-US" b="1" dirty="0" smtClean="0"/>
                  <a:t>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endParaRPr lang="fr-FR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3284984"/>
                <a:ext cx="2016224" cy="723275"/>
              </a:xfrm>
              <a:prstGeom prst="rect">
                <a:avLst/>
              </a:prstGeom>
              <a:blipFill rotWithShape="1">
                <a:blip r:embed="rId8"/>
                <a:stretch>
                  <a:fillRect t="-4202" b="-126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23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29" grpId="0" animBg="1"/>
      <p:bldP spid="31" grpId="0" animBg="1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Security Models</a:t>
            </a:r>
            <a:endParaRPr lang="fr-FR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844824"/>
            <a:ext cx="7467600" cy="16561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Adversarial à-priori knowledge &amp; computation:</a:t>
            </a:r>
          </a:p>
          <a:p>
            <a:pPr lvl="1"/>
            <a:r>
              <a:rPr lang="en-US" dirty="0" smtClean="0"/>
              <a:t>Who is my adversary? (outsider, malicious party, etc.)</a:t>
            </a:r>
          </a:p>
          <a:p>
            <a:pPr lvl="1"/>
            <a:r>
              <a:rPr lang="en-US" dirty="0" smtClean="0"/>
              <a:t>What does my adversary learn?</a:t>
            </a:r>
            <a:endParaRPr lang="fr-FR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7544" y="3140968"/>
            <a:ext cx="7467600" cy="16561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Adversarial interactions (party-party, adversary-party, adversary-adversary – sometimes) </a:t>
            </a:r>
          </a:p>
          <a:p>
            <a:pPr lvl="1"/>
            <a:r>
              <a:rPr lang="en-US" dirty="0" smtClean="0"/>
              <a:t>What can my adversary learn </a:t>
            </a:r>
          </a:p>
          <a:p>
            <a:pPr lvl="1"/>
            <a:r>
              <a:rPr lang="en-US" dirty="0" smtClean="0"/>
              <a:t>How can my adversary attack?</a:t>
            </a:r>
            <a:endParaRPr lang="fr-FR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7544" y="4797152"/>
            <a:ext cx="7467600" cy="16561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Adversarial goal (forge signature, find key, distinguish Alice from Bob) </a:t>
            </a:r>
          </a:p>
          <a:p>
            <a:pPr lvl="1"/>
            <a:r>
              <a:rPr lang="en-US" dirty="0" smtClean="0"/>
              <a:t>What does my adversary want to achieve?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283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Game-Based Security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57200" y="1700808"/>
                <a:ext cx="7467600" cy="216024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Participants</a:t>
                </a:r>
              </a:p>
              <a:p>
                <a:pPr lvl="1"/>
                <a:r>
                  <a:rPr lang="en-US" dirty="0" smtClean="0"/>
                  <a:t>Adversary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plays a game against a challenger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Adversary = attacker(s), has all public information</a:t>
                </a:r>
              </a:p>
              <a:p>
                <a:pPr lvl="1"/>
                <a:r>
                  <a:rPr lang="en-US" dirty="0" smtClean="0"/>
                  <a:t>Challenger = all honest parties, has public information and secret information</a:t>
                </a:r>
                <a:endParaRPr lang="fr-FR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700808"/>
                <a:ext cx="7467600" cy="2160240"/>
              </a:xfrm>
              <a:prstGeom prst="rect">
                <a:avLst/>
              </a:prstGeom>
              <a:blipFill>
                <a:blip r:embed="rId2"/>
                <a:stretch>
                  <a:fillRect l="-327" t="-2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67544" y="3861048"/>
                <a:ext cx="7848872" cy="2304256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Attack </a:t>
                </a:r>
              </a:p>
              <a:p>
                <a:pPr lvl="1">
                  <a:spcAft>
                    <a:spcPts val="400"/>
                  </a:spcAft>
                </a:pPr>
                <a:r>
                  <a:rPr lang="en-US" sz="2000" dirty="0" smtClean="0"/>
                  <a:t>Oracles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makes oracle queries to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 to learn </a:t>
                </a:r>
                <a:r>
                  <a:rPr lang="en-US" sz="2000" dirty="0" smtClean="0"/>
                  <a:t>information</a:t>
                </a:r>
              </a:p>
              <a:p>
                <a:pPr lvl="1"/>
                <a:r>
                  <a:rPr lang="en-US" sz="2000" dirty="0" smtClean="0"/>
                  <a:t>Test: special query by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 to which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responds</a:t>
                </a:r>
              </a:p>
              <a:p>
                <a:pPr marL="365760" lvl="1" indent="0">
                  <a:spcAft>
                    <a:spcPts val="400"/>
                  </a:spcAft>
                  <a:buNone/>
                </a:pPr>
                <a:r>
                  <a:rPr lang="en-US" sz="2000" dirty="0"/>
                  <a:t>	</a:t>
                </a:r>
                <a:r>
                  <a:rPr lang="en-US" sz="2000" dirty="0" smtClean="0"/>
                  <a:t>     sometimes followed by more oracle queries</a:t>
                </a:r>
              </a:p>
              <a:p>
                <a:pPr lvl="1"/>
                <a:r>
                  <a:rPr lang="en-US" sz="2000" dirty="0" smtClean="0"/>
                  <a:t>Win/Lose: a bit output by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 at the end of the game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861048"/>
                <a:ext cx="7848872" cy="2304256"/>
              </a:xfrm>
              <a:prstGeom prst="rect">
                <a:avLst/>
              </a:prstGeom>
              <a:blipFill>
                <a:blip r:embed="rId3"/>
                <a:stretch>
                  <a:fillRect l="-389" t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408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Adversarial Success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7643192" cy="190080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Winning a game; winning condition:</a:t>
                </a:r>
              </a:p>
              <a:p>
                <a:pPr lvl="1">
                  <a:spcAft>
                    <a:spcPts val="200"/>
                  </a:spcAft>
                </a:pPr>
                <a:r>
                  <a:rPr lang="en-US" sz="2000" dirty="0" smtClean="0"/>
                  <a:t>Depends on relation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fr-FR" sz="2000" dirty="0" smtClean="0"/>
                  <a:t>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(∗, </m:t>
                    </m:r>
                    <m:r>
                      <a:rPr lang="en-US" sz="2000" b="0" i="0" smtClean="0">
                        <a:latin typeface="Cambria Math"/>
                      </a:rPr>
                      <m:t>&lt;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game</m:t>
                    </m:r>
                    <m:r>
                      <a:rPr lang="en-US" sz="2000" b="0" i="0" smtClean="0">
                        <a:latin typeface="Cambria Math"/>
                      </a:rPr>
                      <m:t>&gt;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2000" dirty="0" smtClean="0"/>
                  <a:t>, </a:t>
                </a:r>
                <a:r>
                  <a:rPr lang="fr-FR" sz="2000" dirty="0" err="1" smtClean="0"/>
                  <a:t>with</a:t>
                </a:r>
                <a:r>
                  <a:rPr lang="fr-FR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&lt;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game</m:t>
                    </m:r>
                    <m:r>
                      <a:rPr lang="en-US" sz="2000" b="0" i="0" smtClean="0">
                        <a:latin typeface="Cambria Math"/>
                      </a:rPr>
                      <m:t>&gt;</m:t>
                    </m:r>
                  </m:oMath>
                </a14:m>
                <a:r>
                  <a:rPr lang="fr-FR" sz="2000" dirty="0" smtClean="0"/>
                  <a:t> =</a:t>
                </a:r>
              </a:p>
              <a:p>
                <a:pPr marL="365760" lvl="1" indent="0">
                  <a:spcAft>
                    <a:spcPts val="400"/>
                  </a:spcAft>
                  <a:buNone/>
                </a:pPr>
                <a:r>
                  <a:rPr lang="fr-FR" sz="2000" dirty="0" smtClean="0"/>
                  <a:t>    full </a:t>
                </a:r>
                <a:r>
                  <a:rPr lang="fr-FR" sz="2000" dirty="0" err="1" smtClean="0"/>
                  <a:t>game</a:t>
                </a:r>
                <a:r>
                  <a:rPr lang="fr-FR" sz="2000" dirty="0" smtClean="0"/>
                  <a:t> input (of </a:t>
                </a:r>
                <a:r>
                  <a:rPr lang="fr-FR" sz="2000" dirty="0" err="1" smtClean="0"/>
                  <a:t>honest</a:t>
                </a:r>
                <a:r>
                  <a:rPr lang="fr-FR" sz="2000" dirty="0" smtClean="0"/>
                  <a:t> parties and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</a:t>
                </a:r>
                <a:r>
                  <a:rPr lang="fr-FR" sz="2000" dirty="0" smtClean="0"/>
                  <a:t>)</a:t>
                </a:r>
              </a:p>
              <a:p>
                <a:pPr lvl="1"/>
                <a:r>
                  <a:rPr lang="en-US" sz="2000" dirty="0" smtClean="0"/>
                  <a:t>Finally,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outputs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 smtClean="0"/>
                  <a:t>, wins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, </m:t>
                    </m:r>
                    <m:r>
                      <a:rPr lang="en-US" sz="2000">
                        <a:latin typeface="Cambria Math"/>
                      </a:rPr>
                      <m:t>&lt;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game</m:t>
                    </m:r>
                    <m:r>
                      <a:rPr lang="en-US" sz="2000">
                        <a:latin typeface="Cambria Math"/>
                      </a:rPr>
                      <m:t>&gt;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  <m:r>
                      <a:rPr lang="en-US" sz="20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en-US" sz="2000" dirty="0" smtClean="0"/>
                  <a:t> </a:t>
                </a:r>
                <a:endParaRPr lang="fr-FR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7643192" cy="1900808"/>
              </a:xfrm>
              <a:blipFill>
                <a:blip r:embed="rId2"/>
                <a:stretch>
                  <a:fillRect l="-319" t="-2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467544" y="3356992"/>
                <a:ext cx="7643192" cy="1684784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Success probability:</a:t>
                </a:r>
              </a:p>
              <a:p>
                <a:pPr lvl="1"/>
                <a:r>
                  <a:rPr lang="en-US" sz="2000" dirty="0" smtClean="0"/>
                  <a:t>What is the probability that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“wins” the game?</a:t>
                </a:r>
                <a:endParaRPr lang="fr-FR" sz="2000" dirty="0" smtClean="0"/>
              </a:p>
              <a:p>
                <a:pPr lvl="1"/>
                <a:r>
                  <a:rPr lang="en-US" sz="2000" dirty="0" smtClean="0"/>
                  <a:t>What is the probability measured over? (e.g. randomness in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&lt;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game</m:t>
                    </m:r>
                    <m:r>
                      <a:rPr lang="en-US" sz="2000" b="0" i="0" smtClean="0">
                        <a:latin typeface="Cambria Math"/>
                      </a:rPr>
                      <m:t>&gt;</m:t>
                    </m:r>
                  </m:oMath>
                </a14:m>
                <a:r>
                  <a:rPr lang="en-US" sz="2000" dirty="0" smtClean="0"/>
                  <a:t>, sometimes probability space for keys, etc.)</a:t>
                </a:r>
                <a:endParaRPr lang="fr-FR" sz="20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356992"/>
                <a:ext cx="7643192" cy="1684784"/>
              </a:xfrm>
              <a:prstGeom prst="rect">
                <a:avLst/>
              </a:prstGeom>
              <a:blipFill>
                <a:blip r:embed="rId3"/>
                <a:stretch>
                  <a:fillRect l="-399" t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467544" y="4984576"/>
                <a:ext cx="7643192" cy="103671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Advantage of Adversary:</a:t>
                </a:r>
              </a:p>
              <a:p>
                <a:pPr lvl="1"/>
                <a:r>
                  <a:rPr lang="en-US" sz="2000" dirty="0" smtClean="0"/>
                  <a:t>How much better is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than a trivial adversary?</a:t>
                </a:r>
                <a:endParaRPr lang="fr-FR" sz="200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984576"/>
                <a:ext cx="7643192" cy="1036712"/>
              </a:xfrm>
              <a:prstGeom prst="rect">
                <a:avLst/>
              </a:prstGeom>
              <a:blipFill>
                <a:blip r:embed="rId4"/>
                <a:stretch>
                  <a:fillRect l="-399" t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790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76" y="274638"/>
            <a:ext cx="7467600" cy="1143000"/>
          </a:xfrm>
        </p:spPr>
        <p:txBody>
          <a:bodyPr/>
          <a:lstStyle/>
          <a:p>
            <a:r>
              <a:rPr lang="en-US" dirty="0" smtClean="0"/>
              <a:t>Adversarial Advantage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7467600" cy="2116832"/>
              </a:xfrm>
            </p:spPr>
            <p:txBody>
              <a:bodyPr/>
              <a:lstStyle/>
              <a:p>
                <a:r>
                  <a:rPr lang="en-US" dirty="0" smtClean="0"/>
                  <a:t>Forgery type games: </a:t>
                </a:r>
              </a:p>
              <a:p>
                <a:pPr lvl="1"/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has to output a </a:t>
                </a:r>
                <a:r>
                  <a:rPr lang="en-US" sz="2000" dirty="0" smtClean="0"/>
                  <a:t>string of a “longer” size </a:t>
                </a:r>
              </a:p>
              <a:p>
                <a:pPr lvl="1">
                  <a:spcAft>
                    <a:spcPts val="200"/>
                  </a:spcAft>
                </a:pPr>
                <a:r>
                  <a:rPr lang="en-US" sz="2000" dirty="0" smtClean="0"/>
                  <a:t>Best trivial attacks: guess the string or guess the key</a:t>
                </a:r>
              </a:p>
              <a:p>
                <a:pPr lvl="1"/>
                <a:r>
                  <a:rPr lang="en-US" sz="2000" dirty="0" smtClean="0"/>
                  <a:t>Advantage: </a:t>
                </a:r>
              </a:p>
              <a:p>
                <a:pPr marL="365760" lvl="1" indent="0"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/>
                      </a:rPr>
                      <m:t>Adv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/>
                      </a:rPr>
                      <m:t>Prob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[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/>
                      </a:rPr>
                      <m:t>wins</m:t>
                    </m:r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/>
                      </a:rPr>
                      <m:t>the</m:t>
                    </m:r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/>
                      </a:rPr>
                      <m:t>game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7467600" cy="2116832"/>
              </a:xfrm>
              <a:blipFill>
                <a:blip r:embed="rId2"/>
                <a:stretch>
                  <a:fillRect l="-327" t="-2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67544" y="3645024"/>
                <a:ext cx="7632848" cy="2520280"/>
              </a:xfrm>
              <a:prstGeom prst="rect">
                <a:avLst/>
              </a:prstGeom>
            </p:spPr>
            <p:txBody>
              <a:bodyPr vert="horz">
                <a:normAutofit lnSpcReduction="10000"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Distinguishability-type games: </a:t>
                </a:r>
              </a:p>
              <a:p>
                <a:pPr lvl="1"/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must distinguish between 2 things: left/right, real/random </a:t>
                </a:r>
              </a:p>
              <a:p>
                <a:pPr lvl="1">
                  <a:spcAft>
                    <a:spcPts val="200"/>
                  </a:spcAft>
                </a:pPr>
                <a:r>
                  <a:rPr lang="en-US" sz="2000" dirty="0" smtClean="0"/>
                  <a:t>Best trivial attacks: guess the bit (probability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/>
                  <a:t>)</a:t>
                </a:r>
              </a:p>
              <a:p>
                <a:pPr lvl="1"/>
                <a:r>
                  <a:rPr lang="en-US" sz="2000" dirty="0" smtClean="0"/>
                  <a:t>Advantage (different ways of writing it): </a:t>
                </a:r>
              </a:p>
              <a:p>
                <a:pPr marL="365760" lvl="1" indent="0">
                  <a:buFont typeface="Wingdings" panose="05000000000000000000" pitchFamily="2" charset="2"/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srgbClr val="FF0000"/>
                        </a:solidFill>
                        <a:latin typeface="Cambria Math"/>
                      </a:rPr>
                      <m:t>Adv</m:t>
                    </m:r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 smtClean="0">
                        <a:solidFill>
                          <a:srgbClr val="FF0000"/>
                        </a:solidFill>
                        <a:latin typeface="Cambria Math"/>
                      </a:rPr>
                      <m:t>Prob</m:t>
                    </m:r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wins</m:t>
                        </m:r>
                        <m:r>
                          <a:rPr lang="en-US" sz="20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the</m:t>
                        </m:r>
                        <m:r>
                          <a:rPr lang="en-US" sz="20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game</m:t>
                        </m:r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− </m:t>
                    </m:r>
                    <m:f>
                      <m:fPr>
                        <m:type m:val="skw"/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000" b="0" dirty="0" smtClean="0">
                  <a:solidFill>
                    <a:srgbClr val="FF0000"/>
                  </a:solidFill>
                </a:endParaRPr>
              </a:p>
              <a:p>
                <a:pPr marL="365760" lvl="1" indent="0">
                  <a:buNone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rgbClr val="FF0000"/>
                        </a:solidFill>
                        <a:latin typeface="Cambria Math"/>
                      </a:rPr>
                      <m:t>Adv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/>
                      </a:rPr>
                      <m:t>2 | 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rgbClr val="FF0000"/>
                        </a:solidFill>
                        <a:latin typeface="Cambria Math"/>
                      </a:rPr>
                      <m:t>Prob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wins</m:t>
                        </m:r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the</m:t>
                        </m:r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game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− </m:t>
                    </m:r>
                    <m:f>
                      <m:fPr>
                        <m:type m:val="skw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marL="365760" lvl="1" indent="0">
                  <a:buFont typeface="Wingdings" panose="05000000000000000000" pitchFamily="2" charset="2"/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645024"/>
                <a:ext cx="7632848" cy="2520280"/>
              </a:xfrm>
              <a:prstGeom prst="rect">
                <a:avLst/>
              </a:prstGeom>
              <a:blipFill>
                <a:blip r:embed="rId3"/>
                <a:stretch>
                  <a:fillRect l="-399" t="-3390" b="-24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682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Models – Conclusions</a:t>
            </a:r>
            <a:endParaRPr lang="fr-FR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340968"/>
          </a:xfrm>
        </p:spPr>
        <p:txBody>
          <a:bodyPr>
            <a:normAutofit/>
          </a:bodyPr>
          <a:lstStyle/>
          <a:p>
            <a:r>
              <a:rPr lang="en-US" dirty="0" smtClean="0"/>
              <a:t>Requirements:</a:t>
            </a:r>
            <a:endParaRPr lang="fr-FR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Realistic</a:t>
            </a:r>
            <a:r>
              <a:rPr lang="en-US" dirty="0" smtClean="0"/>
              <a:t> models: capture “reality” well, making proofs meaningful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Precise</a:t>
            </a:r>
            <a:r>
              <a:rPr lang="en-US" dirty="0" smtClean="0"/>
              <a:t> definitions: allow quantification/classification of attacks, performance comparisons for schemes, generic protocol-construction statements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Exact</a:t>
            </a:r>
            <a:r>
              <a:rPr lang="en-US" dirty="0" smtClean="0"/>
              <a:t> models: require subtlety and finesse in definitions, in order to formalize slight relaxations of standard definitions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5128592"/>
            <a:ext cx="7776864" cy="1036712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Provable security is an art, balancing strong security requirements and security from minimal assumptions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14186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Pseudorandomness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Perfect confidentiality exists: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dirty="0" smtClean="0"/>
                  <a:t>Given by the One-Time Pad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 smtClean="0"/>
                  <a:t>XOR operation hides plaintext m entirely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Disadvantages:</a:t>
                </a:r>
              </a:p>
              <a:p>
                <a:pPr lvl="1"/>
                <a:r>
                  <a:rPr lang="en-US" dirty="0" smtClean="0"/>
                  <a:t>Need long keys (as long as plaintext)</a:t>
                </a:r>
              </a:p>
              <a:p>
                <a:pPr lvl="1"/>
                <a:r>
                  <a:rPr lang="en-US" dirty="0" smtClean="0"/>
                  <a:t>Have to generate them at every encryption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Generating long randomness:</a:t>
                </a:r>
              </a:p>
              <a:p>
                <a:pPr lvl="1"/>
                <a:r>
                  <a:rPr lang="en-US" dirty="0" smtClean="0"/>
                  <a:t>Use a pseudorandom generator!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327" t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729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200" dirty="0" smtClean="0"/>
                  <a:t>Principle:</a:t>
                </a:r>
              </a:p>
              <a:p>
                <a:pPr lvl="1"/>
                <a:r>
                  <a:rPr lang="en-US" sz="2000" dirty="0" smtClean="0"/>
                  <a:t>Start from small, truly random </a:t>
                </a:r>
                <a:r>
                  <a:rPr lang="en-US" sz="2000" dirty="0" err="1" smtClean="0"/>
                  <a:t>bitstring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 smtClean="0"/>
                  <a:t>, generate large pseudorandom strings 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PRG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{0,1}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{0,1}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≪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  <a:p>
                <a:endParaRPr lang="en-US" dirty="0" smtClean="0"/>
              </a:p>
              <a:p>
                <a:r>
                  <a:rPr lang="en-US" sz="2200" dirty="0" smtClean="0"/>
                  <a:t>Security (intuitive): </a:t>
                </a:r>
              </a:p>
              <a:p>
                <a:pPr lvl="1"/>
                <a:r>
                  <a:rPr lang="en-US" sz="2000" dirty="0" smtClean="0"/>
                  <a:t>The adversary gets to see many output strings</a:t>
                </a:r>
              </a:p>
              <a:p>
                <a:pPr lvl="1"/>
                <a:r>
                  <a:rPr lang="en-US" sz="2000" dirty="0" smtClean="0"/>
                  <a:t>In practice: PRGs used for randomness in encryption, signature schemes, key-exchange…</a:t>
                </a:r>
              </a:p>
              <a:p>
                <a:pPr lvl="1"/>
                <a:r>
                  <a:rPr lang="en-US" sz="2000" dirty="0" smtClean="0"/>
                  <a:t>Adversary’s goals (examples):</a:t>
                </a:r>
              </a:p>
              <a:p>
                <a:pPr lvl="2"/>
                <a:r>
                  <a:rPr lang="en-US" dirty="0" smtClean="0"/>
                  <a:t>Predict next/former random number</a:t>
                </a:r>
              </a:p>
              <a:p>
                <a:pPr lvl="2"/>
                <a:r>
                  <a:rPr lang="en-US" dirty="0" smtClean="0"/>
                  <a:t>“Cancel out” randomness </a:t>
                </a:r>
                <a:endParaRPr lang="en-US" dirty="0"/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245" t="-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19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PRGs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200" dirty="0" smtClean="0"/>
                  <a:t>Ideally PRG output should look “random”</a:t>
                </a:r>
              </a:p>
              <a:p>
                <a:r>
                  <a:rPr lang="en-US" sz="2200" dirty="0" smtClean="0"/>
                  <a:t>Formally: </a:t>
                </a:r>
              </a:p>
              <a:p>
                <a:pPr lvl="1"/>
                <a:r>
                  <a:rPr lang="en-US" sz="2000" dirty="0" smtClean="0"/>
                  <a:t>Allow A to see either truly random or PRG output</a:t>
                </a:r>
              </a:p>
              <a:p>
                <a:pPr lvl="1"/>
                <a:r>
                  <a:rPr lang="en-US" sz="2000" dirty="0" smtClean="0"/>
                  <a:t>The adversary wins if it distinguishes them</a:t>
                </a:r>
                <a:endParaRPr lang="en-US" sz="2000" dirty="0"/>
              </a:p>
              <a:p>
                <a:endParaRPr lang="en-US" dirty="0" smtClean="0"/>
              </a:p>
              <a:p>
                <a:r>
                  <a:rPr lang="en-US" sz="2200" dirty="0" smtClean="0"/>
                  <a:t>Security game:</a:t>
                </a:r>
              </a:p>
              <a:p>
                <a:pPr lvl="1"/>
                <a:r>
                  <a:rPr lang="en-US" sz="2000" dirty="0" smtClean="0"/>
                  <a:t>Challenger picks seed of generator (A does not get it)</a:t>
                </a:r>
              </a:p>
              <a:p>
                <a:pPr lvl="1"/>
                <a:r>
                  <a:rPr lang="en-US" sz="2000" dirty="0" smtClean="0"/>
                  <a:t>Challenger chooses a secret bit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A can request random values </a:t>
                </a:r>
              </a:p>
              <a:p>
                <a:pPr lvl="2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then Challenger returns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groupChr>
                      <m:groupChrPr>
                        <m:chr m:val="←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then Challenger returns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sz="2000" dirty="0" smtClean="0"/>
                  <a:t>A must output a guess bit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>
                    <a:solidFill>
                      <a:srgbClr val="FF0000"/>
                    </a:solidFill>
                  </a:rPr>
                  <a:t>Winning condition</a:t>
                </a:r>
                <a:r>
                  <a:rPr lang="en-US" sz="2000" dirty="0" smtClean="0"/>
                  <a:t>: A wins </a:t>
                </a:r>
                <a:r>
                  <a:rPr lang="en-US" sz="2000" dirty="0" err="1" smtClean="0"/>
                  <a:t>iff</a:t>
                </a:r>
                <a:r>
                  <a:rPr lang="en-US" sz="2000" dirty="0" smtClean="0"/>
                  <a:t>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245" t="-1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291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</a:t>
            </a:r>
            <a:r>
              <a:rPr lang="en-US" dirty="0" smtClean="0"/>
              <a:t>ecurity definition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7467600" cy="4873752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groupChr>
                      <m:groupChrPr>
                        <m:chr m:val="←"/>
                        <m:vertJc m:val="bot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2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dirty="0"/>
                  <a:t> </a:t>
                </a:r>
                <a:r>
                  <a:rPr lang="en-US" sz="2200" dirty="0" smtClean="0"/>
                  <a:t>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𝑏</m:t>
                    </m:r>
                    <m:groupChr>
                      <m:groupChrPr>
                        <m:chr m:val="←"/>
                        <m:vertJc m:val="bot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d>
                      <m:dPr>
                        <m:begChr m:val="{"/>
                        <m:endChr m:val="}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sz="2200" b="0" dirty="0" smtClean="0"/>
              </a:p>
              <a:p>
                <a:pPr marL="0" indent="0">
                  <a:buNone/>
                </a:pPr>
                <a:r>
                  <a:rPr lang="en-US" sz="2200" dirty="0" smtClean="0"/>
                  <a:t>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𝐺𝑒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200" b="0" dirty="0" smtClean="0"/>
              </a:p>
              <a:p>
                <a:pPr marL="0" indent="0">
                  <a:buNone/>
                </a:pPr>
                <a:r>
                  <a:rPr lang="en-US" sz="2200" dirty="0"/>
                  <a:t> </a:t>
                </a:r>
                <a:r>
                  <a:rPr lang="en-US" sz="2200" dirty="0" smtClean="0"/>
                  <a:t>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b="0" dirty="0" smtClean="0"/>
                  <a:t> wins </a:t>
                </a:r>
                <a:r>
                  <a:rPr lang="en-US" sz="2200" b="0" dirty="0" err="1" smtClean="0"/>
                  <a:t>iff</a:t>
                </a:r>
                <a:r>
                  <a:rPr lang="en-US" sz="22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200" b="0" dirty="0" smtClean="0"/>
              </a:p>
              <a:p>
                <a:pPr marL="0" indent="0">
                  <a:buNone/>
                </a:pPr>
                <a:endParaRPr lang="en-US" sz="2200" dirty="0"/>
              </a:p>
              <a:p>
                <a:r>
                  <a:rPr lang="en-US" sz="2200" dirty="0" smtClean="0"/>
                  <a:t>Success probability is at least ½ . 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Why ?</a:t>
                </a:r>
              </a:p>
              <a:p>
                <a:endParaRPr lang="en-US" sz="2200" b="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200" b="1" i="1" u="sng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 u="sng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200" b="1" i="1" u="sng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1" i="1" u="sng" smtClean="0"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US" sz="2200" b="1" i="1" u="sng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1" u="sng" dirty="0" smtClean="0"/>
                  <a:t>-secure PRG</a:t>
                </a:r>
                <a:r>
                  <a:rPr lang="en-US" sz="2200" b="0" dirty="0" smtClean="0"/>
                  <a:t>: </a:t>
                </a:r>
              </a:p>
              <a:p>
                <a:pPr marL="0" indent="0">
                  <a:buNone/>
                </a:pPr>
                <a:r>
                  <a:rPr lang="en-US" sz="2200" dirty="0" smtClean="0"/>
                  <a:t>    </a:t>
                </a:r>
                <a:r>
                  <a:rPr lang="en-US" sz="2200" b="0" dirty="0" smtClean="0"/>
                  <a:t>A pseudorandom generator PRG is (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200" b="0" dirty="0" smtClean="0"/>
                  <a:t>)-secure if,</a:t>
                </a:r>
              </a:p>
              <a:p>
                <a:pPr marL="0" indent="0">
                  <a:buNone/>
                </a:pPr>
                <a:r>
                  <a:rPr lang="en-US" sz="2200" dirty="0"/>
                  <a:t> </a:t>
                </a:r>
                <a:r>
                  <a:rPr lang="en-US" sz="2200" dirty="0" smtClean="0"/>
                  <a:t>  </a:t>
                </a:r>
                <a:r>
                  <a:rPr lang="en-US" sz="2200" b="0" dirty="0" smtClean="0"/>
                  <a:t> and only if, an adversary making at most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b="0" dirty="0" smtClean="0"/>
                  <a:t> queries to</a:t>
                </a:r>
              </a:p>
              <a:p>
                <a:pPr marL="0" indent="0">
                  <a:buNone/>
                </a:pPr>
                <a:r>
                  <a:rPr lang="en-US" sz="2200" dirty="0"/>
                  <a:t> </a:t>
                </a:r>
                <a:r>
                  <a:rPr lang="en-US" sz="2200" dirty="0" smtClean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Ge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200" b="0" dirty="0" smtClean="0"/>
                  <a:t> wins </a:t>
                </a:r>
                <a:r>
                  <a:rPr lang="en-US" sz="2200" b="0" dirty="0" err="1" smtClean="0"/>
                  <a:t>w.p</a:t>
                </a:r>
                <a:r>
                  <a:rPr lang="en-US" sz="2200" b="0" dirty="0" smtClean="0"/>
                  <a:t>.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200" b="0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7467600" cy="4873752"/>
              </a:xfrm>
              <a:blipFill>
                <a:blip r:embed="rId2"/>
                <a:stretch>
                  <a:fillRect l="-245" r="-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4788024" y="2060848"/>
                <a:ext cx="3168352" cy="10379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="0" dirty="0" smtClean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, return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groupChr>
                      <m:groupChrPr>
                        <m:chr m:val="←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Else, return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060848"/>
                <a:ext cx="3168352" cy="1037913"/>
              </a:xfrm>
              <a:prstGeom prst="rect">
                <a:avLst/>
              </a:prstGeom>
              <a:blipFill>
                <a:blip r:embed="rId3"/>
                <a:stretch>
                  <a:fillRect l="-958" t="-2326" b="-75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droit 5"/>
          <p:cNvCxnSpPr/>
          <p:nvPr/>
        </p:nvCxnSpPr>
        <p:spPr>
          <a:xfrm>
            <a:off x="539552" y="3111831"/>
            <a:ext cx="2736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31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cryptographic goals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Confidentiality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Content of conversation remains hidden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Authenticity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Message is really sent by specific sender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Integrity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Message has not been modified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Privacy: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Sensitive (user) data remains hidden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Covertcy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fact that a conversation is taking place is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hidden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3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V</a:t>
            </a:r>
            <a:br>
              <a:rPr lang="en-US" dirty="0" smtClean="0"/>
            </a:br>
            <a:r>
              <a:rPr lang="en-US" dirty="0" smtClean="0"/>
              <a:t>Proofs of Security</a:t>
            </a:r>
            <a:br>
              <a:rPr lang="en-US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510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Proofs by reduction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200" dirty="0" smtClean="0"/>
                  <a:t>Say we have a primitive P</a:t>
                </a:r>
              </a:p>
              <a:p>
                <a:r>
                  <a:rPr lang="en-US" sz="2200" dirty="0" smtClean="0"/>
                  <a:t>We make assumptions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200" dirty="0" smtClean="0"/>
              </a:p>
              <a:p>
                <a:endParaRPr lang="en-US" dirty="0"/>
              </a:p>
              <a:p>
                <a:r>
                  <a:rPr lang="en-US" sz="2200" b="1" u="sng" dirty="0" smtClean="0"/>
                  <a:t>Goal</a:t>
                </a:r>
                <a:r>
                  <a:rPr lang="en-US" sz="2200" dirty="0" smtClean="0"/>
                  <a:t>: prove that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 smtClean="0"/>
                  <a:t> hold, then P is secure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b="1" u="sng" dirty="0" smtClean="0"/>
                  <a:t>Statement</a:t>
                </a:r>
                <a:r>
                  <a:rPr lang="en-US" sz="2200" dirty="0" smtClean="0"/>
                  <a:t>: If there exists an adversary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smtClean="0"/>
                  <a:t>against P, then there exists adversaries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 smtClean="0"/>
                  <a:t> against assumptions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 smtClean="0"/>
                  <a:t>, such that: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Adv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Adv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Adv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200" dirty="0"/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 Idea: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Adv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 is significant, then so is at least one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Adv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Adv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 smtClean="0"/>
                  <a:t>, breaking at least one assumption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245" t="-876" r="-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226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security to hard problem</a:t>
            </a:r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395536" y="3789040"/>
            <a:ext cx="7533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E7212"/>
              </a:buClr>
              <a:buFont typeface="Wingdings" panose="05000000000000000000" pitchFamily="2" charset="2"/>
              <a:buChar char="Ø"/>
            </a:pPr>
            <a:r>
              <a:rPr lang="en-US" sz="2200" dirty="0" smtClean="0">
                <a:sym typeface="Wingdings" panose="05000000000000000000" pitchFamily="2" charset="2"/>
              </a:rPr>
              <a:t>Hard problem of the form: given Input, find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4"/>
              <p:cNvSpPr txBox="1"/>
              <p:nvPr/>
            </p:nvSpPr>
            <p:spPr>
              <a:xfrm>
                <a:off x="395536" y="1917993"/>
                <a:ext cx="7533744" cy="1738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Clr>
                    <a:srgbClr val="FE7212"/>
                  </a:buClr>
                  <a:buFont typeface="Wingdings" panose="05000000000000000000" pitchFamily="2" charset="2"/>
                  <a:buChar char="Ø"/>
                </a:pPr>
                <a:r>
                  <a:rPr lang="en-US" sz="2200" dirty="0" smtClean="0">
                    <a:sym typeface="Wingdings" panose="05000000000000000000" pitchFamily="2" charset="2"/>
                  </a:rPr>
                  <a:t>Designed primitive has some game-based definition</a:t>
                </a:r>
              </a:p>
              <a:p>
                <a:pPr marL="800100" lvl="1" indent="-342900">
                  <a:buClr>
                    <a:srgbClr val="FE7212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gets to query a challenger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000" dirty="0" smtClean="0">
                  <a:sym typeface="Wingdings" panose="05000000000000000000" pitchFamily="2" charset="2"/>
                </a:endParaRPr>
              </a:p>
              <a:p>
                <a:pPr marL="800100" lvl="1" indent="-342900">
                  <a:buClr>
                    <a:srgbClr val="FE7212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𝐶</m:t>
                    </m:r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gets to set up the system</a:t>
                </a:r>
              </a:p>
              <a:p>
                <a:pPr marL="800100" lvl="1" indent="-342900">
                  <a:buClr>
                    <a:srgbClr val="FE7212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ym typeface="Wingdings" panose="05000000000000000000" pitchFamily="2" charset="2"/>
                  </a:rPr>
                  <a:t>There is a test phase</a:t>
                </a:r>
              </a:p>
              <a:p>
                <a:pPr marL="800100" lvl="1" indent="-342900">
                  <a:buClr>
                    <a:srgbClr val="FE7212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will eventually answer the test and win/lose</a:t>
                </a:r>
                <a:endParaRPr lang="en-US" sz="200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8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917993"/>
                <a:ext cx="7533744" cy="1738938"/>
              </a:xfrm>
              <a:prstGeom prst="rect">
                <a:avLst/>
              </a:prstGeom>
              <a:blipFill>
                <a:blip r:embed="rId2"/>
                <a:stretch>
                  <a:fillRect l="-890" t="-2456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4"/>
              <p:cNvSpPr txBox="1"/>
              <p:nvPr/>
            </p:nvSpPr>
            <p:spPr>
              <a:xfrm>
                <a:off x="395536" y="4365104"/>
                <a:ext cx="7533744" cy="1738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Clr>
                    <a:srgbClr val="FE7212"/>
                  </a:buClr>
                  <a:buFont typeface="Wingdings" panose="05000000000000000000" pitchFamily="2" charset="2"/>
                  <a:buChar char="Ø"/>
                </a:pPr>
                <a:r>
                  <a:rPr lang="en-US" sz="2200" dirty="0" smtClean="0">
                    <a:sym typeface="Wingdings" panose="05000000000000000000" pitchFamily="2" charset="2"/>
                  </a:rPr>
                  <a:t>Strategy: use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>
                    <a:sym typeface="Wingdings" panose="05000000000000000000" pitchFamily="2" charset="2"/>
                  </a:rPr>
                  <a:t> to construct solver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𝐵</m:t>
                    </m:r>
                  </m:oMath>
                </a14:m>
                <a:r>
                  <a:rPr lang="en-US" sz="2200" dirty="0">
                    <a:sym typeface="Wingdings" panose="05000000000000000000" pitchFamily="2" charset="2"/>
                  </a:rPr>
                  <a:t> for hard problem</a:t>
                </a:r>
                <a:endParaRPr lang="en-US" sz="2200" dirty="0" smtClean="0">
                  <a:sym typeface="Wingdings" panose="05000000000000000000" pitchFamily="2" charset="2"/>
                </a:endParaRPr>
              </a:p>
              <a:p>
                <a:pPr marL="800100" lvl="1" indent="-342900">
                  <a:buClr>
                    <a:srgbClr val="FE7212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gets Input</a:t>
                </a:r>
              </a:p>
              <a:p>
                <a:pPr marL="800100" lvl="1" indent="-342900">
                  <a:buClr>
                    <a:srgbClr val="FE7212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𝐵</m:t>
                    </m:r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uses Input to run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on some instance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’s game</a:t>
                </a:r>
              </a:p>
              <a:p>
                <a:pPr marL="800100" lvl="1" indent="-342900">
                  <a:buClr>
                    <a:srgbClr val="FE7212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ym typeface="Wingdings" panose="05000000000000000000" pitchFamily="2" charset="2"/>
                  </a:rPr>
                  <a:t>Finally,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receives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’s answer to its test</a:t>
                </a:r>
              </a:p>
              <a:p>
                <a:pPr marL="800100" lvl="1" indent="-342900">
                  <a:buClr>
                    <a:srgbClr val="FE7212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processes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’s response into some Output</a:t>
                </a:r>
                <a:endParaRPr lang="en-US" sz="200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2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365104"/>
                <a:ext cx="7533744" cy="1738938"/>
              </a:xfrm>
              <a:prstGeom prst="rect">
                <a:avLst/>
              </a:prstGeom>
              <a:blipFill>
                <a:blip r:embed="rId3"/>
                <a:stretch>
                  <a:fillRect l="-890" t="-2456" r="-81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738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3876101" y="1700808"/>
                <a:ext cx="12961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101" y="1700808"/>
                <a:ext cx="1296144" cy="461665"/>
              </a:xfrm>
              <a:prstGeom prst="rect">
                <a:avLst/>
              </a:prstGeom>
              <a:blipFill>
                <a:blip r:embed="rId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332485" y="1700808"/>
                <a:ext cx="4798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485" y="1700808"/>
                <a:ext cx="47987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9717" y="1700808"/>
                <a:ext cx="21178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Hard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Problem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17" y="1700808"/>
                <a:ext cx="211788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avec flèche 8"/>
          <p:cNvCxnSpPr/>
          <p:nvPr/>
        </p:nvCxnSpPr>
        <p:spPr>
          <a:xfrm>
            <a:off x="1643853" y="2852936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5028229" y="3356992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486597" y="248360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5532285" y="29969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Setup info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4092125" y="2915652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Game setup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5028229" y="4343037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5028229" y="3910989"/>
            <a:ext cx="2376264" cy="0"/>
          </a:xfrm>
          <a:prstGeom prst="straightConnector1">
            <a:avLst/>
          </a:prstGeom>
          <a:ln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784313" y="357301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Query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5676301" y="404571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4020117" y="39237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Process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5100237" y="5445224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5100237" y="5013176"/>
            <a:ext cx="2376264" cy="0"/>
          </a:xfrm>
          <a:prstGeom prst="straightConnector1">
            <a:avLst/>
          </a:prstGeom>
          <a:ln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568289" y="4712369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Request test</a:t>
            </a:r>
            <a:endParaRPr lang="en-US" dirty="0"/>
          </a:p>
        </p:txBody>
      </p:sp>
      <p:sp>
        <p:nvSpPr>
          <p:cNvPr id="22" name="ZoneTexte 21"/>
          <p:cNvSpPr txBox="1"/>
          <p:nvPr/>
        </p:nvSpPr>
        <p:spPr>
          <a:xfrm>
            <a:off x="6036341" y="515233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23" name="ZoneTexte 22"/>
          <p:cNvSpPr txBox="1"/>
          <p:nvPr/>
        </p:nvSpPr>
        <p:spPr>
          <a:xfrm>
            <a:off x="4020117" y="486916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Embed</a:t>
            </a:r>
          </a:p>
          <a:p>
            <a:pPr algn="ctr"/>
            <a:r>
              <a:rPr lang="en-US" dirty="0" smtClean="0"/>
              <a:t>problem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5100237" y="6024771"/>
            <a:ext cx="2376264" cy="0"/>
          </a:xfrm>
          <a:prstGeom prst="straightConnector1">
            <a:avLst/>
          </a:prstGeom>
          <a:ln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5532285" y="57239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 response</a:t>
            </a:r>
            <a:endParaRPr lang="en-US" dirty="0"/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1499837" y="6240795"/>
            <a:ext cx="2376264" cy="0"/>
          </a:xfrm>
          <a:prstGeom prst="straightConnector1">
            <a:avLst/>
          </a:prstGeom>
          <a:ln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2291925" y="59399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91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a Reduction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 smtClean="0"/>
                  <a:t> acts as a black-box algorithm (we don’t know how it works in order to win its game)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200" dirty="0" smtClean="0"/>
                  <a:t> can send to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 smtClean="0"/>
                  <a:t> whatever it wants. However:</a:t>
                </a:r>
              </a:p>
              <a:p>
                <a:pPr lvl="1"/>
                <a:r>
                  <a:rPr lang="en-US" sz="2000" dirty="0" smtClean="0"/>
                  <a:t>We want to bound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 smtClean="0"/>
                  <a:t>’s winning probability 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’s</a:t>
                </a:r>
              </a:p>
              <a:p>
                <a:pPr lvl="1"/>
                <a:r>
                  <a:rPr lang="en-US" sz="2000" dirty="0" smtClean="0"/>
                  <a:t>But,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 can only win if the game input is coherent</a:t>
                </a:r>
              </a:p>
              <a:p>
                <a:pPr lvl="1"/>
                <a:r>
                  <a:rPr lang="en-US" sz="2000" dirty="0" smtClean="0"/>
                  <a:t>So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 smtClean="0"/>
                  <a:t> must simulate coherent input/output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’s queries</a:t>
                </a:r>
              </a:p>
              <a:p>
                <a:pPr lvl="1"/>
                <a:endParaRPr lang="en-US" sz="2000" dirty="0" smtClean="0"/>
              </a:p>
              <a:p>
                <a:pPr lvl="1"/>
                <a:r>
                  <a:rPr lang="en-US" sz="2000" dirty="0" smtClean="0"/>
                  <a:t>Also,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must ultimately solve a hard problem</a:t>
                </a:r>
              </a:p>
              <a:p>
                <a:pPr lvl="1"/>
                <a:r>
                  <a:rPr lang="en-US" dirty="0" smtClean="0"/>
                  <a:t>To produce correct output,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’s test response must give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the correct output with very high probability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245" t="-876" r="-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68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3876101" y="1700808"/>
                <a:ext cx="12961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101" y="1700808"/>
                <a:ext cx="1296144" cy="461665"/>
              </a:xfrm>
              <a:prstGeom prst="rect">
                <a:avLst/>
              </a:prstGeom>
              <a:blipFill>
                <a:blip r:embed="rId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332485" y="1700808"/>
                <a:ext cx="4798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485" y="1700808"/>
                <a:ext cx="47987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9717" y="1700808"/>
                <a:ext cx="21178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Hard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Problem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17" y="1700808"/>
                <a:ext cx="211788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avec flèche 8"/>
          <p:cNvCxnSpPr/>
          <p:nvPr/>
        </p:nvCxnSpPr>
        <p:spPr>
          <a:xfrm>
            <a:off x="1643853" y="2852936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5028229" y="3356992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486597" y="248360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5532285" y="29969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Setup info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4092125" y="2915652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Game setup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5028229" y="4343037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5028229" y="3910989"/>
            <a:ext cx="2376264" cy="0"/>
          </a:xfrm>
          <a:prstGeom prst="straightConnector1">
            <a:avLst/>
          </a:prstGeom>
          <a:ln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784313" y="357301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Query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5676301" y="404571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4020117" y="39237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Process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5100237" y="5445224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5100237" y="5013176"/>
            <a:ext cx="2376264" cy="0"/>
          </a:xfrm>
          <a:prstGeom prst="straightConnector1">
            <a:avLst/>
          </a:prstGeom>
          <a:ln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568289" y="4712369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Request test</a:t>
            </a:r>
            <a:endParaRPr lang="en-US" dirty="0"/>
          </a:p>
        </p:txBody>
      </p:sp>
      <p:sp>
        <p:nvSpPr>
          <p:cNvPr id="22" name="ZoneTexte 21"/>
          <p:cNvSpPr txBox="1"/>
          <p:nvPr/>
        </p:nvSpPr>
        <p:spPr>
          <a:xfrm>
            <a:off x="6036341" y="515233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23" name="ZoneTexte 22"/>
          <p:cNvSpPr txBox="1"/>
          <p:nvPr/>
        </p:nvSpPr>
        <p:spPr>
          <a:xfrm>
            <a:off x="4020117" y="486916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Embed</a:t>
            </a:r>
          </a:p>
          <a:p>
            <a:pPr algn="ctr"/>
            <a:r>
              <a:rPr lang="en-US" dirty="0" smtClean="0"/>
              <a:t>problem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5100237" y="6024771"/>
            <a:ext cx="2376264" cy="0"/>
          </a:xfrm>
          <a:prstGeom prst="straightConnector1">
            <a:avLst/>
          </a:prstGeom>
          <a:ln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5532285" y="57239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 response</a:t>
            </a:r>
            <a:endParaRPr lang="en-US" dirty="0"/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1499837" y="6240795"/>
            <a:ext cx="2376264" cy="0"/>
          </a:xfrm>
          <a:prstGeom prst="straightConnector1">
            <a:avLst/>
          </a:prstGeom>
          <a:ln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2291925" y="59399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3" name="Accolade ouvrante 2"/>
          <p:cNvSpPr/>
          <p:nvPr/>
        </p:nvSpPr>
        <p:spPr>
          <a:xfrm>
            <a:off x="3791185" y="3004503"/>
            <a:ext cx="288032" cy="25109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en angle 7"/>
          <p:cNvCxnSpPr>
            <a:stCxn id="11" idx="2"/>
            <a:endCxn id="3" idx="1"/>
          </p:cNvCxnSpPr>
          <p:nvPr/>
        </p:nvCxnSpPr>
        <p:spPr>
          <a:xfrm rot="16200000" flipH="1">
            <a:off x="2651385" y="3120196"/>
            <a:ext cx="1407061" cy="872540"/>
          </a:xfrm>
          <a:prstGeom prst="bentConnector2">
            <a:avLst/>
          </a:prstGeom>
          <a:ln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2479303" y="3577642"/>
            <a:ext cx="101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8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to security of component</a:t>
            </a:r>
            <a:endParaRPr lang="en-US" dirty="0"/>
          </a:p>
        </p:txBody>
      </p:sp>
      <p:sp>
        <p:nvSpPr>
          <p:cNvPr id="4" name="TextBox 14"/>
          <p:cNvSpPr txBox="1"/>
          <p:nvPr/>
        </p:nvSpPr>
        <p:spPr>
          <a:xfrm>
            <a:off x="395536" y="3789040"/>
            <a:ext cx="7533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E7212"/>
              </a:buClr>
              <a:buFont typeface="Wingdings" panose="05000000000000000000" pitchFamily="2" charset="2"/>
              <a:buChar char="Ø"/>
            </a:pPr>
            <a:r>
              <a:rPr lang="en-US" sz="2200" dirty="0" smtClean="0">
                <a:sym typeface="Wingdings" panose="05000000000000000000" pitchFamily="2" charset="2"/>
              </a:rPr>
              <a:t>Component also has game-based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4"/>
              <p:cNvSpPr txBox="1"/>
              <p:nvPr/>
            </p:nvSpPr>
            <p:spPr>
              <a:xfrm>
                <a:off x="395536" y="1917993"/>
                <a:ext cx="7533744" cy="1738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Clr>
                    <a:srgbClr val="FE7212"/>
                  </a:buClr>
                  <a:buFont typeface="Wingdings" panose="05000000000000000000" pitchFamily="2" charset="2"/>
                  <a:buChar char="Ø"/>
                </a:pPr>
                <a:r>
                  <a:rPr lang="en-US" sz="2200" dirty="0" smtClean="0">
                    <a:sym typeface="Wingdings" panose="05000000000000000000" pitchFamily="2" charset="2"/>
                  </a:rPr>
                  <a:t>Designed primitive has some game-based definition</a:t>
                </a:r>
              </a:p>
              <a:p>
                <a:pPr marL="800100" lvl="1" indent="-342900">
                  <a:buClr>
                    <a:srgbClr val="FE7212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gets to query a challenger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000" dirty="0" smtClean="0">
                  <a:sym typeface="Wingdings" panose="05000000000000000000" pitchFamily="2" charset="2"/>
                </a:endParaRPr>
              </a:p>
              <a:p>
                <a:pPr marL="800100" lvl="1" indent="-342900">
                  <a:buClr>
                    <a:srgbClr val="FE7212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𝐶</m:t>
                    </m:r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gets to set up the system</a:t>
                </a:r>
              </a:p>
              <a:p>
                <a:pPr marL="800100" lvl="1" indent="-342900">
                  <a:buClr>
                    <a:srgbClr val="FE7212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ym typeface="Wingdings" panose="05000000000000000000" pitchFamily="2" charset="2"/>
                  </a:rPr>
                  <a:t>There is a test phase</a:t>
                </a:r>
              </a:p>
              <a:p>
                <a:pPr marL="800100" lvl="1" indent="-342900">
                  <a:buClr>
                    <a:srgbClr val="FE7212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will eventually answer the test and win/lose</a:t>
                </a:r>
                <a:endParaRPr lang="en-US" sz="200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917993"/>
                <a:ext cx="7533744" cy="1738938"/>
              </a:xfrm>
              <a:prstGeom prst="rect">
                <a:avLst/>
              </a:prstGeom>
              <a:blipFill>
                <a:blip r:embed="rId2"/>
                <a:stretch>
                  <a:fillRect l="-890" t="-2456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4"/>
              <p:cNvSpPr txBox="1"/>
              <p:nvPr/>
            </p:nvSpPr>
            <p:spPr>
              <a:xfrm>
                <a:off x="395536" y="4365104"/>
                <a:ext cx="7533744" cy="1738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Clr>
                    <a:srgbClr val="FE7212"/>
                  </a:buClr>
                  <a:buFont typeface="Wingdings" panose="05000000000000000000" pitchFamily="2" charset="2"/>
                  <a:buChar char="Ø"/>
                </a:pPr>
                <a:r>
                  <a:rPr lang="en-US" sz="2200" dirty="0" smtClean="0">
                    <a:sym typeface="Wingdings" panose="05000000000000000000" pitchFamily="2" charset="2"/>
                  </a:rPr>
                  <a:t>Strategy: use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>
                    <a:sym typeface="Wingdings" panose="05000000000000000000" pitchFamily="2" charset="2"/>
                  </a:rPr>
                  <a:t> to construct solver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𝐵</m:t>
                    </m:r>
                  </m:oMath>
                </a14:m>
                <a:r>
                  <a:rPr lang="en-US" sz="2200" dirty="0">
                    <a:sym typeface="Wingdings" panose="05000000000000000000" pitchFamily="2" charset="2"/>
                  </a:rPr>
                  <a:t> for hard problem</a:t>
                </a:r>
                <a:endParaRPr lang="en-US" sz="2200" dirty="0" smtClean="0">
                  <a:sym typeface="Wingdings" panose="05000000000000000000" pitchFamily="2" charset="2"/>
                </a:endParaRPr>
              </a:p>
              <a:p>
                <a:pPr marL="800100" lvl="1" indent="-342900">
                  <a:buClr>
                    <a:srgbClr val="FE7212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gets Setup info and can query its challenger</a:t>
                </a:r>
              </a:p>
              <a:p>
                <a:pPr marL="800100" lvl="1" indent="-342900">
                  <a:buClr>
                    <a:srgbClr val="FE7212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𝐵</m:t>
                    </m:r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embeds its game in some instance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’s game</a:t>
                </a:r>
              </a:p>
              <a:p>
                <a:pPr marL="800100" lvl="1" indent="-342900">
                  <a:buClr>
                    <a:srgbClr val="FE7212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ym typeface="Wingdings" panose="05000000000000000000" pitchFamily="2" charset="2"/>
                  </a:rPr>
                  <a:t>Finally,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receives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’s answer to its test</a:t>
                </a:r>
              </a:p>
              <a:p>
                <a:pPr marL="800100" lvl="1" indent="-342900">
                  <a:buClr>
                    <a:srgbClr val="FE7212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processes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’s response into a test response of its own</a:t>
                </a:r>
                <a:endParaRPr lang="en-US" sz="200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365104"/>
                <a:ext cx="7533744" cy="1738938"/>
              </a:xfrm>
              <a:prstGeom prst="rect">
                <a:avLst/>
              </a:prstGeom>
              <a:blipFill>
                <a:blip r:embed="rId3"/>
                <a:stretch>
                  <a:fillRect l="-890" t="-2456" r="-81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444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3876101" y="1700808"/>
                <a:ext cx="12961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101" y="1700808"/>
                <a:ext cx="1296144" cy="461665"/>
              </a:xfrm>
              <a:prstGeom prst="rect">
                <a:avLst/>
              </a:prstGeom>
              <a:blipFill>
                <a:blip r:embed="rId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332485" y="1700808"/>
                <a:ext cx="4798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485" y="1700808"/>
                <a:ext cx="47987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9717" y="1700808"/>
                <a:ext cx="6126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17" y="1700808"/>
                <a:ext cx="612604" cy="461665"/>
              </a:xfrm>
              <a:prstGeom prst="rect">
                <a:avLst/>
              </a:prstGeom>
              <a:blipFill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avec flèche 8"/>
          <p:cNvCxnSpPr/>
          <p:nvPr/>
        </p:nvCxnSpPr>
        <p:spPr>
          <a:xfrm>
            <a:off x="1115616" y="2502188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5028229" y="3006244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1691680" y="2132856"/>
                <a:ext cx="14401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Setup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’s </a:t>
                </a:r>
              </a:p>
              <a:p>
                <a:pPr algn="ctr"/>
                <a:r>
                  <a:rPr lang="en-US" dirty="0" smtClean="0"/>
                  <a:t>Game </a:t>
                </a:r>
                <a:endParaRPr lang="en-US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132856"/>
                <a:ext cx="1440160" cy="646331"/>
              </a:xfrm>
              <a:prstGeom prst="rect">
                <a:avLst/>
              </a:prstGeom>
              <a:blipFill>
                <a:blip r:embed="rId5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5292080" y="2646204"/>
                <a:ext cx="18243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Setup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’s game</a:t>
                </a:r>
                <a:endParaRPr lang="en-US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646204"/>
                <a:ext cx="1824381" cy="369332"/>
              </a:xfrm>
              <a:prstGeom prst="rect">
                <a:avLst/>
              </a:prstGeom>
              <a:blipFill>
                <a:blip r:embed="rId6"/>
                <a:stretch>
                  <a:fillRect l="-2676" t="-8197" r="-167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/>
          <p:cNvSpPr txBox="1"/>
          <p:nvPr/>
        </p:nvSpPr>
        <p:spPr>
          <a:xfrm>
            <a:off x="3923928" y="2575937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Inject setup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5028229" y="3992289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5028229" y="3560241"/>
            <a:ext cx="2376264" cy="0"/>
          </a:xfrm>
          <a:prstGeom prst="straightConnector1">
            <a:avLst/>
          </a:prstGeom>
          <a:ln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784313" y="322226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Query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5676301" y="369496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4020117" y="357301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Process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5100237" y="5094476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5100237" y="4662428"/>
            <a:ext cx="2376264" cy="0"/>
          </a:xfrm>
          <a:prstGeom prst="straightConnector1">
            <a:avLst/>
          </a:prstGeom>
          <a:ln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568289" y="4361621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Request test</a:t>
            </a:r>
            <a:endParaRPr lang="en-US" dirty="0"/>
          </a:p>
        </p:txBody>
      </p:sp>
      <p:sp>
        <p:nvSpPr>
          <p:cNvPr id="22" name="ZoneTexte 21"/>
          <p:cNvSpPr txBox="1"/>
          <p:nvPr/>
        </p:nvSpPr>
        <p:spPr>
          <a:xfrm>
            <a:off x="6036341" y="480158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23" name="ZoneTexte 22"/>
          <p:cNvSpPr txBox="1"/>
          <p:nvPr/>
        </p:nvSpPr>
        <p:spPr>
          <a:xfrm>
            <a:off x="3876101" y="451841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Embed</a:t>
            </a:r>
          </a:p>
          <a:p>
            <a:pPr algn="ctr"/>
            <a:r>
              <a:rPr lang="en-US" dirty="0" smtClean="0"/>
              <a:t>challenge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5100237" y="5674023"/>
            <a:ext cx="2376264" cy="0"/>
          </a:xfrm>
          <a:prstGeom prst="straightConnector1">
            <a:avLst/>
          </a:prstGeom>
          <a:ln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5532285" y="537321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 response</a:t>
            </a:r>
            <a:endParaRPr lang="en-US" dirty="0"/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971600" y="5890047"/>
            <a:ext cx="2376264" cy="0"/>
          </a:xfrm>
          <a:prstGeom prst="straightConnector1">
            <a:avLst/>
          </a:prstGeom>
          <a:ln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1763688" y="55892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Reponse</a:t>
            </a:r>
            <a:endParaRPr lang="en-US" dirty="0"/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1115616" y="3712641"/>
            <a:ext cx="2376264" cy="0"/>
          </a:xfrm>
          <a:prstGeom prst="straightConnector1">
            <a:avLst/>
          </a:prstGeom>
          <a:ln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1871700" y="337466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Query</a:t>
            </a:r>
            <a:endParaRPr lang="en-US" dirty="0"/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1115616" y="3951640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1763688" y="365431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cxnSp>
        <p:nvCxnSpPr>
          <p:cNvPr id="35" name="Connecteur droit avec flèche 34"/>
          <p:cNvCxnSpPr/>
          <p:nvPr/>
        </p:nvCxnSpPr>
        <p:spPr>
          <a:xfrm>
            <a:off x="1115616" y="5027330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1115616" y="4737919"/>
            <a:ext cx="2376264" cy="0"/>
          </a:xfrm>
          <a:prstGeom prst="straightConnector1">
            <a:avLst/>
          </a:prstGeom>
          <a:ln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1583668" y="4437112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Request test</a:t>
            </a:r>
            <a:endParaRPr lang="en-US" dirty="0"/>
          </a:p>
        </p:txBody>
      </p:sp>
      <p:sp>
        <p:nvSpPr>
          <p:cNvPr id="38" name="ZoneTexte 37"/>
          <p:cNvSpPr txBox="1"/>
          <p:nvPr/>
        </p:nvSpPr>
        <p:spPr>
          <a:xfrm>
            <a:off x="2051720" y="47344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86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Bigger PRG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Say we have a secure pseudorandom generator: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small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{0,1}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{0,1}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We want to construct a bigger PRG: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big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{0,1}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{0,1}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Instantiating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big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Setup: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←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Evaluation: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big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small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|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small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327" t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1403648" y="5877272"/>
                <a:ext cx="5904656" cy="463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smtClean="0">
                    <a:solidFill>
                      <a:srgbClr val="FF0000"/>
                    </a:solidFill>
                  </a:rPr>
                  <a:t>Claim: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𝐬𝐦𝐚𝐥𝐥</m:t>
                        </m:r>
                      </m:sub>
                    </m:sSub>
                  </m:oMath>
                </a14:m>
                <a:r>
                  <a:rPr lang="en-US" sz="2200" b="1" dirty="0" smtClean="0">
                    <a:solidFill>
                      <a:srgbClr val="FF0000"/>
                    </a:solidFill>
                  </a:rPr>
                  <a:t> is secure, then so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𝐛𝐢𝐠</m:t>
                        </m:r>
                      </m:sub>
                    </m:sSub>
                  </m:oMath>
                </a14:m>
                <a:endParaRPr lang="en-US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877272"/>
                <a:ext cx="5904656" cy="463012"/>
              </a:xfrm>
              <a:prstGeom prst="rect">
                <a:avLst/>
              </a:prstGeom>
              <a:blipFill>
                <a:blip r:embed="rId3"/>
                <a:stretch>
                  <a:fillRect l="-1342" t="-10526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56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our design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200" b="1" u="sng" dirty="0" smtClean="0"/>
                  <a:t>Statement</a:t>
                </a:r>
                <a:r>
                  <a:rPr lang="en-US" sz="2200" dirty="0" smtClean="0"/>
                  <a:t>: For any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big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 smtClean="0"/>
                  <a:t>-adversary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 smtClean="0"/>
                  <a:t> against the security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big</m:t>
                        </m:r>
                      </m:sub>
                    </m:sSub>
                  </m:oMath>
                </a14:m>
                <a:r>
                  <a:rPr lang="en-US" sz="2200" dirty="0" smtClean="0"/>
                  <a:t>, there exists a (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small</m:t>
                        </m:r>
                      </m:sub>
                    </m:sSub>
                  </m:oMath>
                </a14:m>
                <a:r>
                  <a:rPr lang="en-US" sz="2200" dirty="0" smtClean="0"/>
                  <a:t>)-adversary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200" dirty="0" smtClean="0"/>
                  <a:t> against the security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small</m:t>
                        </m:r>
                      </m:sub>
                    </m:sSub>
                  </m:oMath>
                </a14:m>
                <a:r>
                  <a:rPr lang="en-US" sz="2200" dirty="0" smtClean="0"/>
                  <a:t> such that: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big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small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  <a:p>
                <a:endParaRPr lang="en-US" sz="2200" dirty="0" smtClean="0"/>
              </a:p>
              <a:p>
                <a:endParaRPr lang="en-US" sz="2200" dirty="0"/>
              </a:p>
              <a:p>
                <a:r>
                  <a:rPr lang="en-US" sz="2200" dirty="0" smtClean="0"/>
                  <a:t>Both adversaries play the same game: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𝑠</m:t>
                    </m:r>
                    <m:groupChr>
                      <m:groupChrPr>
                        <m:chr m:val="←"/>
                        <m:vertJc m:val="bot"/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1900" i="1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sSup>
                      <m:sSup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sz="1900" dirty="0"/>
              </a:p>
              <a:p>
                <a:pPr marL="0" indent="0">
                  <a:buNone/>
                </a:pPr>
                <a:r>
                  <a:rPr lang="en-US" sz="2200" dirty="0"/>
                  <a:t>     </a:t>
                </a:r>
                <a:r>
                  <a:rPr lang="en-US" sz="2200" dirty="0" smtClean="0"/>
                  <a:t>  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𝑏</m:t>
                    </m:r>
                    <m:groupChr>
                      <m:groupChrPr>
                        <m:chr m:val="←"/>
                        <m:vertJc m:val="bot"/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1900" i="1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d>
                      <m:dPr>
                        <m:begChr m:val="{"/>
                        <m:endChr m:val="}"/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sz="1900" dirty="0"/>
              </a:p>
              <a:p>
                <a:pPr marL="0" indent="0">
                  <a:buNone/>
                </a:pPr>
                <a:r>
                  <a:rPr lang="en-US" sz="1900" dirty="0"/>
                  <a:t>    </a:t>
                </a:r>
                <a:r>
                  <a:rPr lang="en-US" sz="1900" dirty="0" smtClean="0"/>
                  <a:t>   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𝐺𝑒</m:t>
                        </m:r>
                        <m:sSub>
                          <m:sSub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d>
                          <m:d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sup>
                    </m:sSup>
                    <m:r>
                      <a:rPr lang="en-US" sz="19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1900" dirty="0"/>
              </a:p>
              <a:p>
                <a:pPr marL="0" indent="0">
                  <a:buNone/>
                </a:pPr>
                <a:r>
                  <a:rPr lang="en-US" sz="1900" dirty="0"/>
                  <a:t>   </a:t>
                </a:r>
                <a:r>
                  <a:rPr lang="en-US" sz="1900" dirty="0" smtClean="0"/>
                  <a:t>   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900" dirty="0"/>
                  <a:t> wins </a:t>
                </a:r>
                <a:r>
                  <a:rPr lang="en-US" sz="1900" dirty="0" err="1"/>
                  <a:t>iff</a:t>
                </a:r>
                <a:r>
                  <a:rPr lang="en-US" sz="1900" dirty="0"/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1900" dirty="0"/>
              </a:p>
              <a:p>
                <a:pPr lvl="1"/>
                <a:endParaRPr lang="en-US" sz="19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245" t="-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4860032" y="4869160"/>
                <a:ext cx="3168352" cy="10379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="0" dirty="0" smtClean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, return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groupChr>
                      <m:groupChrPr>
                        <m:chr m:val="←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Else, return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869160"/>
                <a:ext cx="3168352" cy="1037913"/>
              </a:xfrm>
              <a:prstGeom prst="rect">
                <a:avLst/>
              </a:prstGeom>
              <a:blipFill>
                <a:blip r:embed="rId3"/>
                <a:stretch>
                  <a:fillRect l="-958" t="-2907" b="-75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eur droit 4"/>
          <p:cNvCxnSpPr/>
          <p:nvPr/>
        </p:nvCxnSpPr>
        <p:spPr>
          <a:xfrm>
            <a:off x="611560" y="5920143"/>
            <a:ext cx="2736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82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by trial-and-error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3265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Identify goal (e.g. confidentiality in P2P networks)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2060848"/>
            <a:ext cx="7467600" cy="21602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 smtClean="0"/>
              <a:t>Design solution – the strategy:</a:t>
            </a:r>
          </a:p>
          <a:p>
            <a:pPr lvl="1"/>
            <a:r>
              <a:rPr lang="en-US" dirty="0" smtClean="0"/>
              <a:t>Propose protocol</a:t>
            </a:r>
          </a:p>
          <a:p>
            <a:pPr lvl="1"/>
            <a:r>
              <a:rPr lang="en-US" dirty="0" smtClean="0"/>
              <a:t>Search for an attack</a:t>
            </a:r>
          </a:p>
          <a:p>
            <a:pPr lvl="1"/>
            <a:r>
              <a:rPr lang="en-US" dirty="0" smtClean="0"/>
              <a:t>If attack found, fix (go to first step)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After many iterations or some time, halt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4293096"/>
            <a:ext cx="7467600" cy="5760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Output: resulting scheme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4653136"/>
            <a:ext cx="7467600" cy="1800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Problems:</a:t>
            </a:r>
          </a:p>
          <a:p>
            <a:pPr lvl="1"/>
            <a:r>
              <a:rPr lang="en-US" dirty="0" smtClean="0"/>
              <a:t>What is “many” iterations/ “some” time?</a:t>
            </a:r>
          </a:p>
          <a:p>
            <a:pPr lvl="1"/>
            <a:r>
              <a:rPr lang="en-US" dirty="0" smtClean="0"/>
              <a:t>Some schemes take time to break: MD5, RC4…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622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the Reduction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3876101" y="1628800"/>
                <a:ext cx="12961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101" y="1628800"/>
                <a:ext cx="1296144" cy="461665"/>
              </a:xfrm>
              <a:prstGeom prst="rect">
                <a:avLst/>
              </a:prstGeom>
              <a:blipFill>
                <a:blip r:embed="rId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332485" y="1628800"/>
                <a:ext cx="4798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485" y="1628800"/>
                <a:ext cx="47987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9717" y="1628800"/>
                <a:ext cx="6126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17" y="1628800"/>
                <a:ext cx="612604" cy="461665"/>
              </a:xfrm>
              <a:prstGeom prst="rect">
                <a:avLst/>
              </a:prstGeom>
              <a:blipFill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avec flèche 8"/>
          <p:cNvCxnSpPr/>
          <p:nvPr/>
        </p:nvCxnSpPr>
        <p:spPr>
          <a:xfrm>
            <a:off x="1580940" y="2701544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5028229" y="2852936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956828" y="232728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Setup done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5292080" y="2492896"/>
                <a:ext cx="18243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Setup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done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492896"/>
                <a:ext cx="1824381" cy="369332"/>
              </a:xfrm>
              <a:prstGeom prst="rect">
                <a:avLst/>
              </a:prstGeom>
              <a:blipFill>
                <a:blip r:embed="rId5"/>
                <a:stretch>
                  <a:fillRect l="-2676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avec flèche 14"/>
          <p:cNvCxnSpPr/>
          <p:nvPr/>
        </p:nvCxnSpPr>
        <p:spPr>
          <a:xfrm>
            <a:off x="5028229" y="3478941"/>
            <a:ext cx="2376264" cy="0"/>
          </a:xfrm>
          <a:prstGeom prst="straightConnector1">
            <a:avLst/>
          </a:prstGeom>
          <a:ln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784313" y="314096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Query</a:t>
            </a:r>
            <a:endParaRPr lang="en-US" dirty="0"/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5100237" y="6384811"/>
            <a:ext cx="2376264" cy="0"/>
          </a:xfrm>
          <a:prstGeom prst="straightConnector1">
            <a:avLst/>
          </a:prstGeom>
          <a:ln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5796136" y="6084004"/>
                <a:ext cx="18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Guess bit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6084004"/>
                <a:ext cx="1800200" cy="369332"/>
              </a:xfrm>
              <a:prstGeom prst="rect">
                <a:avLst/>
              </a:prstGeom>
              <a:blipFill>
                <a:blip r:embed="rId6"/>
                <a:stretch>
                  <a:fillRect l="-305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cteur droit avec flèche 25"/>
          <p:cNvCxnSpPr/>
          <p:nvPr/>
        </p:nvCxnSpPr>
        <p:spPr>
          <a:xfrm>
            <a:off x="1619672" y="6456819"/>
            <a:ext cx="2376264" cy="0"/>
          </a:xfrm>
          <a:prstGeom prst="straightConnector1">
            <a:avLst/>
          </a:prstGeom>
          <a:ln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2123728" y="6156012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6156012"/>
                <a:ext cx="1368152" cy="369332"/>
              </a:xfrm>
              <a:prstGeom prst="rect">
                <a:avLst/>
              </a:prstGeom>
              <a:blipFill>
                <a:blip r:embed="rId7"/>
                <a:stretch>
                  <a:fillRect l="-355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onnecteur droit avec flèche 30"/>
          <p:cNvCxnSpPr/>
          <p:nvPr/>
        </p:nvCxnSpPr>
        <p:spPr>
          <a:xfrm>
            <a:off x="1547664" y="3712641"/>
            <a:ext cx="2376264" cy="0"/>
          </a:xfrm>
          <a:prstGeom prst="straightConnector1">
            <a:avLst/>
          </a:prstGeom>
          <a:ln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1943708" y="3356044"/>
                <a:ext cx="16201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Query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708" y="3356044"/>
                <a:ext cx="1620180" cy="369332"/>
              </a:xfrm>
              <a:prstGeom prst="rect">
                <a:avLst/>
              </a:prstGeom>
              <a:blipFill>
                <a:blip r:embed="rId8"/>
                <a:stretch>
                  <a:fillRect l="-338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Connecteur droit avec flèche 32"/>
          <p:cNvCxnSpPr/>
          <p:nvPr/>
        </p:nvCxnSpPr>
        <p:spPr>
          <a:xfrm>
            <a:off x="1547664" y="4950460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/>
              <p:cNvSpPr txBox="1"/>
              <p:nvPr/>
            </p:nvSpPr>
            <p:spPr>
              <a:xfrm>
                <a:off x="35496" y="2132856"/>
                <a:ext cx="1728192" cy="760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{0,1}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mc:Choice>
        <mc:Fallback xmlns=""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132856"/>
                <a:ext cx="1728192" cy="7609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11187" y="2578997"/>
                <a:ext cx="1132554" cy="4835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87" y="2578997"/>
                <a:ext cx="1132554" cy="4835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2123728" y="4653136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4653136"/>
                <a:ext cx="1584176" cy="369332"/>
              </a:xfrm>
              <a:prstGeom prst="rect">
                <a:avLst/>
              </a:prstGeom>
              <a:blipFill>
                <a:blip r:embed="rId11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>
                <a:off x="179512" y="3861048"/>
                <a:ext cx="3384376" cy="760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, return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groupChr>
                      <m:groupChrPr>
                        <m:chr m:val="←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Else, return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small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861048"/>
                <a:ext cx="3384376" cy="760914"/>
              </a:xfrm>
              <a:prstGeom prst="rect">
                <a:avLst/>
              </a:prstGeom>
              <a:blipFill>
                <a:blip r:embed="rId12"/>
                <a:stretch>
                  <a:fillRect l="-1079" b="-112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necteur droit avec flèche 41"/>
          <p:cNvCxnSpPr/>
          <p:nvPr/>
        </p:nvCxnSpPr>
        <p:spPr>
          <a:xfrm>
            <a:off x="1547664" y="5441781"/>
            <a:ext cx="2376264" cy="0"/>
          </a:xfrm>
          <a:prstGeom prst="straightConnector1">
            <a:avLst/>
          </a:prstGeom>
          <a:ln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/>
              <p:cNvSpPr txBox="1"/>
              <p:nvPr/>
            </p:nvSpPr>
            <p:spPr>
              <a:xfrm>
                <a:off x="1943708" y="5085184"/>
                <a:ext cx="16201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Query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708" y="5085184"/>
                <a:ext cx="1620180" cy="369332"/>
              </a:xfrm>
              <a:prstGeom prst="rect">
                <a:avLst/>
              </a:prstGeom>
              <a:blipFill>
                <a:blip r:embed="rId13"/>
                <a:stretch>
                  <a:fillRect l="-338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onnecteur droit avec flèche 43"/>
          <p:cNvCxnSpPr/>
          <p:nvPr/>
        </p:nvCxnSpPr>
        <p:spPr>
          <a:xfrm>
            <a:off x="1547664" y="5814556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/>
              <p:cNvSpPr txBox="1"/>
              <p:nvPr/>
            </p:nvSpPr>
            <p:spPr>
              <a:xfrm>
                <a:off x="2123728" y="5517232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517232"/>
                <a:ext cx="1584176" cy="369332"/>
              </a:xfrm>
              <a:prstGeom prst="rect">
                <a:avLst/>
              </a:prstGeom>
              <a:blipFill>
                <a:blip r:embed="rId1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necteur droit avec flèche 45"/>
          <p:cNvCxnSpPr/>
          <p:nvPr/>
        </p:nvCxnSpPr>
        <p:spPr>
          <a:xfrm>
            <a:off x="5148064" y="5966956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/>
              <p:cNvSpPr txBox="1"/>
              <p:nvPr/>
            </p:nvSpPr>
            <p:spPr>
              <a:xfrm>
                <a:off x="5724128" y="5669632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|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ZoneText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5669632"/>
                <a:ext cx="1584176" cy="369332"/>
              </a:xfrm>
              <a:prstGeom prst="rect">
                <a:avLst/>
              </a:prstGeom>
              <a:blipFill>
                <a:blip r:embed="rId15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901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the Reduction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Number of queries:</a:t>
                </a:r>
              </a:p>
              <a:p>
                <a:pPr lvl="1"/>
                <a:r>
                  <a:rPr lang="en-US" dirty="0" smtClean="0"/>
                  <a:t>For each query,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expects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response, whereas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only gets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bits from its challenger</a:t>
                </a:r>
              </a:p>
              <a:p>
                <a:pPr lvl="1"/>
                <a:r>
                  <a:rPr lang="en-US" dirty="0" smtClean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needs twice as many queries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Accuracy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’s simulation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’s game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gets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truly random bits</a:t>
                </a:r>
              </a:p>
              <a:p>
                <a:pPr lvl="1"/>
                <a:r>
                  <a:rPr lang="en-US" dirty="0" smtClean="0"/>
                  <a:t>And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, it expects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small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|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small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queries its own challenger for output</a:t>
                </a:r>
              </a:p>
              <a:p>
                <a:pPr lvl="2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drew bit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, it outputs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truly random bits</a:t>
                </a:r>
              </a:p>
              <a:p>
                <a:pPr lvl="2"/>
                <a:r>
                  <a:rPr lang="en-US" dirty="0" smtClean="0"/>
                  <a:t>Else, it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small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The simulation is perfect: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wins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wins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327" t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196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Why does this proof fail if we have two secure PRGs: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and we construct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as follows:</a:t>
                </a:r>
              </a:p>
              <a:p>
                <a:pPr lvl="1"/>
                <a:r>
                  <a:rPr lang="en-US" dirty="0" smtClean="0"/>
                  <a:t>Setup</a:t>
                </a:r>
                <a:r>
                  <a:rPr lang="en-US" dirty="0"/>
                  <a:t>: choose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←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Evaluation: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|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Will the proof work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?</a:t>
                </a:r>
                <a:endParaRPr lang="en-US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327" t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34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</a:t>
            </a:r>
            <a:r>
              <a:rPr lang="en-US" dirty="0" err="1" smtClean="0"/>
              <a:t>DLog</a:t>
            </a:r>
            <a:r>
              <a:rPr lang="en-US" dirty="0" smtClean="0"/>
              <a:t>, CDH, DDH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7467600" cy="262088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Background:</a:t>
                </a:r>
              </a:p>
              <a:p>
                <a:pPr lvl="1"/>
                <a:r>
                  <a:rPr lang="en-US" dirty="0" smtClean="0"/>
                  <a:t>Finite field </a:t>
                </a:r>
                <a:r>
                  <a:rPr lang="en-US" dirty="0" smtClean="0">
                    <a:latin typeface="Algerian" panose="04020705040A02060702" pitchFamily="82" charset="0"/>
                  </a:rPr>
                  <a:t>F, </a:t>
                </a:r>
                <a:r>
                  <a:rPr lang="en-US" dirty="0" smtClean="0"/>
                  <a:t>e.g. </a:t>
                </a:r>
                <a:r>
                  <a:rPr lang="en-US" dirty="0" smtClean="0">
                    <a:latin typeface="Algerian" panose="04020705040A02060702" pitchFamily="82" charset="0"/>
                  </a:rPr>
                  <a:t>Z</a:t>
                </a:r>
                <a:r>
                  <a:rPr lang="en-US" baseline="30000" dirty="0"/>
                  <a:t>*</a:t>
                </a:r>
                <a:r>
                  <a:rPr lang="en-US" baseline="-25000" dirty="0" smtClean="0"/>
                  <a:t>p</a:t>
                </a:r>
                <a:r>
                  <a:rPr lang="en-US" dirty="0" smtClean="0"/>
                  <a:t> = {1, 2, … , p-1} for prime p</a:t>
                </a:r>
              </a:p>
              <a:p>
                <a:pPr lvl="1"/>
                <a:r>
                  <a:rPr lang="en-US" dirty="0" smtClean="0"/>
                  <a:t>Multiplication, e.g. modulo 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=2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−4=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−4</m:t>
                    </m:r>
                  </m:oMath>
                </a14:m>
                <a:endParaRPr lang="en-US" dirty="0" smtClean="0"/>
              </a:p>
              <a:p>
                <a:pPr lvl="1">
                  <a:spcAft>
                    <a:spcPts val="1200"/>
                  </a:spcAft>
                </a:pPr>
                <a:r>
                  <a:rPr lang="en-US" dirty="0" smtClean="0"/>
                  <a:t>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 smtClean="0"/>
                  <a:t> of prime 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| (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−1)</m:t>
                    </m:r>
                  </m:oMath>
                </a14:m>
                <a:r>
                  <a:rPr lang="en-US" dirty="0" smtClean="0"/>
                  <a:t> : </a:t>
                </a:r>
              </a:p>
              <a:p>
                <a:pPr marL="365760" lvl="1" indent="0">
                  <a:spcAft>
                    <a:spcPts val="600"/>
                  </a:spcAft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=1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mod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≠ 1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mod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  ∀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 </a:t>
                </a:r>
              </a:p>
              <a:p>
                <a:pPr lvl="1"/>
                <a:r>
                  <a:rPr lang="en-US" dirty="0" smtClean="0"/>
                  <a:t>Cyclic group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G</m:t>
                    </m:r>
                    <m:r>
                      <a:rPr lang="en-US" b="0" i="0" smtClean="0">
                        <a:latin typeface="Cambria Math"/>
                      </a:rPr>
                      <m:t>= 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&gt; ={1, 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…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7467600" cy="2620888"/>
              </a:xfrm>
              <a:blipFill>
                <a:blip r:embed="rId2"/>
                <a:stretch>
                  <a:fillRect l="-245" t="-1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67544" y="4552528"/>
                <a:ext cx="7467600" cy="18288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 smtClean="0"/>
                  <a:t>DLog</a:t>
                </a:r>
                <a:r>
                  <a:rPr lang="en-US" dirty="0" smtClean="0"/>
                  <a:t> problem:</a:t>
                </a:r>
              </a:p>
              <a:p>
                <a:pPr lvl="1"/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{1,  …,  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fr-FR" dirty="0" smtClean="0"/>
                  <a:t>. </a:t>
                </a:r>
                <a:r>
                  <a:rPr lang="fr-FR" dirty="0" err="1" smtClean="0"/>
                  <a:t>Compute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mod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dirty="0" smtClean="0"/>
                  <a:t>.</a:t>
                </a:r>
              </a:p>
              <a:p>
                <a:pPr lvl="1"/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find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fr-FR" dirty="0" smtClean="0"/>
                  <a:t>.</a:t>
                </a:r>
              </a:p>
              <a:p>
                <a:pPr lvl="1"/>
                <a:r>
                  <a:rPr lang="en-US" dirty="0" smtClean="0"/>
                  <a:t>Assumed hard.</a:t>
                </a:r>
                <a:endParaRPr lang="fr-FR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52528"/>
                <a:ext cx="7467600" cy="1828800"/>
              </a:xfrm>
              <a:prstGeom prst="rect">
                <a:avLst/>
              </a:prstGeom>
              <a:blipFill rotWithShape="1">
                <a:blip r:embed="rId3"/>
                <a:stretch>
                  <a:fillRect l="-408" t="-2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75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</a:t>
            </a:r>
            <a:r>
              <a:rPr lang="en-US" dirty="0" err="1" smtClean="0"/>
              <a:t>DLog</a:t>
            </a:r>
            <a:r>
              <a:rPr lang="en-US" dirty="0" smtClean="0"/>
              <a:t>, CDH, DDH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67544" y="4552528"/>
                <a:ext cx="7467600" cy="18288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 smtClean="0"/>
                  <a:t>DLog</a:t>
                </a:r>
                <a:r>
                  <a:rPr lang="en-US" dirty="0" smtClean="0"/>
                  <a:t> problem:</a:t>
                </a:r>
              </a:p>
              <a:p>
                <a:pPr lvl="1"/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{1,  …,  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fr-FR" dirty="0" smtClean="0"/>
                  <a:t>. </a:t>
                </a:r>
                <a:r>
                  <a:rPr lang="fr-FR" dirty="0" err="1" smtClean="0"/>
                  <a:t>Compute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mod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dirty="0" smtClean="0"/>
                  <a:t>.</a:t>
                </a:r>
              </a:p>
              <a:p>
                <a:pPr lvl="1"/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find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fr-FR" dirty="0" smtClean="0"/>
                  <a:t>.</a:t>
                </a:r>
              </a:p>
              <a:p>
                <a:pPr lvl="1"/>
                <a:r>
                  <a:rPr lang="en-US" dirty="0" smtClean="0"/>
                  <a:t>Assumed hard.</a:t>
                </a:r>
                <a:endParaRPr lang="fr-FR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52528"/>
                <a:ext cx="7467600" cy="1828800"/>
              </a:xfrm>
              <a:prstGeom prst="rect">
                <a:avLst/>
              </a:prstGeom>
              <a:blipFill rotWithShape="1">
                <a:blip r:embed="rId2"/>
                <a:stretch>
                  <a:fillRect l="-408" t="-2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16" y="1700808"/>
            <a:ext cx="2715072" cy="2764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805" y="1700809"/>
            <a:ext cx="4493965" cy="27642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475656" y="1808820"/>
            <a:ext cx="1728192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val 8"/>
          <p:cNvSpPr/>
          <p:nvPr/>
        </p:nvSpPr>
        <p:spPr>
          <a:xfrm>
            <a:off x="4427984" y="4149080"/>
            <a:ext cx="347109" cy="1800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80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</a:t>
            </a:r>
            <a:r>
              <a:rPr lang="en-US" dirty="0" err="1" smtClean="0"/>
              <a:t>DLog</a:t>
            </a:r>
            <a:r>
              <a:rPr lang="en-US" dirty="0" smtClean="0"/>
              <a:t>, CDH, DDH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67544" y="1816224"/>
                <a:ext cx="7467600" cy="18288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 smtClean="0"/>
                  <a:t>DLog</a:t>
                </a:r>
                <a:r>
                  <a:rPr lang="en-US" dirty="0" smtClean="0"/>
                  <a:t> problem:</a:t>
                </a:r>
              </a:p>
              <a:p>
                <a:pPr lvl="1"/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{1,  …,  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fr-FR" dirty="0" smtClean="0"/>
                  <a:t>. </a:t>
                </a:r>
                <a:r>
                  <a:rPr lang="fr-FR" dirty="0" err="1" smtClean="0"/>
                  <a:t>Compute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mod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dirty="0" smtClean="0"/>
                  <a:t>.</a:t>
                </a:r>
              </a:p>
              <a:p>
                <a:pPr lvl="1"/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find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fr-FR" dirty="0" smtClean="0"/>
                  <a:t>.</a:t>
                </a:r>
              </a:p>
              <a:p>
                <a:pPr lvl="1"/>
                <a:r>
                  <a:rPr lang="en-US" dirty="0" smtClean="0"/>
                  <a:t>Assumed hard.</a:t>
                </a:r>
                <a:endParaRPr lang="fr-FR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816224"/>
                <a:ext cx="7467600" cy="1828800"/>
              </a:xfrm>
              <a:prstGeom prst="rect">
                <a:avLst/>
              </a:prstGeom>
              <a:blipFill rotWithShape="1">
                <a:blip r:embed="rId2"/>
                <a:stretch>
                  <a:fillRect l="-408" t="-2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467544" y="3544416"/>
                <a:ext cx="7467600" cy="18288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CDH problem:</a:t>
                </a:r>
              </a:p>
              <a:p>
                <a:pPr lvl="1"/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{1,  …,  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fr-FR" dirty="0" smtClean="0"/>
                  <a:t>. </a:t>
                </a:r>
                <a:r>
                  <a:rPr lang="fr-FR" dirty="0" err="1" smtClean="0"/>
                  <a:t>Compute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mod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;   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36576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mod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fr-FR" dirty="0" smtClean="0"/>
                  <a:t>.</a:t>
                </a:r>
              </a:p>
              <a:p>
                <a:pPr lvl="1"/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find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𝑥𝑦</m:t>
                        </m:r>
                      </m:sup>
                    </m:sSup>
                  </m:oMath>
                </a14:m>
                <a:r>
                  <a:rPr lang="fr-FR" dirty="0" smtClean="0"/>
                  <a:t>.</a:t>
                </a: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544416"/>
                <a:ext cx="7467600" cy="1828800"/>
              </a:xfrm>
              <a:prstGeom prst="rect">
                <a:avLst/>
              </a:prstGeom>
              <a:blipFill rotWithShape="1">
                <a:blip r:embed="rId3"/>
                <a:stretch>
                  <a:fillRect l="-408" t="-2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63688" y="5229200"/>
                <a:ext cx="55446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b="1" dirty="0" smtClean="0">
                    <a:solidFill>
                      <a:srgbClr val="FF0000"/>
                    </a:solidFill>
                  </a:rPr>
                  <a:t>Just to remind you: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𝒈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𝒙𝒚</m:t>
                        </m:r>
                      </m:sup>
                    </m:sSup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𝑿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sup>
                    </m:sSup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𝒀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𝑿𝒀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𝒈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𝒚</m:t>
                        </m:r>
                      </m:sup>
                    </m:sSup>
                  </m:oMath>
                </a14:m>
                <a:endParaRPr lang="fr-FR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229200"/>
                <a:ext cx="5544616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879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467544" y="5704656"/>
                <a:ext cx="7467600" cy="820688"/>
              </a:xfrm>
              <a:prstGeom prst="rect">
                <a:avLst/>
              </a:prstGeom>
            </p:spPr>
            <p:txBody>
              <a:bodyPr vert="horz">
                <a:normAutofit fontScale="92500" lnSpcReduction="10000"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Solve D-LOG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⇒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Solve CDH</a:t>
                </a: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Solve CDH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  <a:sym typeface="Wingdings" panose="05000000000000000000" pitchFamily="2" charset="2"/>
                      </a:rPr>
                      <m:t>⇒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Solve D-LOG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704656"/>
                <a:ext cx="7467600" cy="820688"/>
              </a:xfrm>
              <a:prstGeom prst="rect">
                <a:avLst/>
              </a:prstGeom>
              <a:blipFill>
                <a:blip r:embed="rId5"/>
                <a:stretch>
                  <a:fillRect l="-327" t="-9701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H="1">
            <a:off x="2411760" y="6165304"/>
            <a:ext cx="108012" cy="1943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31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3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</a:t>
            </a:r>
            <a:r>
              <a:rPr lang="en-US" dirty="0" err="1" smtClean="0"/>
              <a:t>DLog</a:t>
            </a:r>
            <a:r>
              <a:rPr lang="en-US" dirty="0" smtClean="0"/>
              <a:t>, CDH, DDH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67544" y="1816224"/>
                <a:ext cx="7467600" cy="139675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 smtClean="0"/>
                  <a:t>DLog</a:t>
                </a:r>
                <a:r>
                  <a:rPr lang="en-US" dirty="0" smtClean="0"/>
                  <a:t> problem:</a:t>
                </a:r>
              </a:p>
              <a:p>
                <a:pPr lvl="1"/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{1,  …,  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fr-FR" dirty="0" smtClean="0"/>
                  <a:t>. </a:t>
                </a:r>
                <a:r>
                  <a:rPr lang="fr-FR" dirty="0" err="1" smtClean="0"/>
                  <a:t>Compute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mod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dirty="0" smtClean="0"/>
                  <a:t>.</a:t>
                </a:r>
              </a:p>
              <a:p>
                <a:pPr lvl="1"/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find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fr-FR" dirty="0" smtClean="0"/>
                  <a:t>.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816224"/>
                <a:ext cx="7467600" cy="1396752"/>
              </a:xfrm>
              <a:prstGeom prst="rect">
                <a:avLst/>
              </a:prstGeom>
              <a:blipFill rotWithShape="1">
                <a:blip r:embed="rId2"/>
                <a:stretch>
                  <a:fillRect l="-408" t="-30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467544" y="3284984"/>
                <a:ext cx="7467600" cy="18288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CDH problem:</a:t>
                </a:r>
              </a:p>
              <a:p>
                <a:pPr lvl="1"/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{1,  …,  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fr-FR" dirty="0" smtClean="0"/>
                  <a:t>. </a:t>
                </a:r>
                <a:r>
                  <a:rPr lang="fr-FR" dirty="0" err="1" smtClean="0"/>
                  <a:t>Compute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mod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;   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36576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mod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fr-FR" dirty="0" smtClean="0"/>
                  <a:t>.</a:t>
                </a:r>
              </a:p>
              <a:p>
                <a:pPr lvl="1"/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find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𝑥𝑦</m:t>
                        </m:r>
                      </m:sup>
                    </m:sSup>
                  </m:oMath>
                </a14:m>
                <a:r>
                  <a:rPr lang="fr-FR" dirty="0" smtClean="0"/>
                  <a:t>.</a:t>
                </a: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284984"/>
                <a:ext cx="7467600" cy="1828800"/>
              </a:xfrm>
              <a:prstGeom prst="rect">
                <a:avLst/>
              </a:prstGeom>
              <a:blipFill rotWithShape="1">
                <a:blip r:embed="rId3"/>
                <a:stretch>
                  <a:fillRect l="-408" t="-2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467544" y="5085184"/>
                <a:ext cx="7467600" cy="18288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DDH problem:</a:t>
                </a:r>
              </a:p>
              <a:p>
                <a:pPr lvl="1"/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{1,  …,  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fr-FR" dirty="0" smtClean="0"/>
                  <a:t>. </a:t>
                </a:r>
                <a:r>
                  <a:rPr lang="fr-FR" dirty="0" err="1" smtClean="0"/>
                  <a:t>Compute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fr-FR" dirty="0" smtClean="0"/>
                  <a:t> as </a:t>
                </a:r>
                <a:r>
                  <a:rPr lang="fr-FR" dirty="0" err="1" smtClean="0"/>
                  <a:t>above</a:t>
                </a:r>
                <a:endParaRPr lang="fr-FR" dirty="0" smtClean="0"/>
              </a:p>
              <a:p>
                <a:pPr lvl="1"/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fr-FR" dirty="0" smtClean="0"/>
                  <a:t> distinguish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𝑥𝑦</m:t>
                        </m:r>
                      </m:sup>
                    </m:sSup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from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fr-FR" dirty="0" smtClean="0"/>
                  <a:t>.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085184"/>
                <a:ext cx="7467600" cy="1828800"/>
              </a:xfrm>
              <a:prstGeom prst="rect">
                <a:avLst/>
              </a:prstGeom>
              <a:blipFill rotWithShape="1">
                <a:blip r:embed="rId4"/>
                <a:stretch>
                  <a:fillRect l="-408" t="-2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17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solve the </a:t>
            </a:r>
            <a:r>
              <a:rPr lang="en-US" dirty="0" err="1" smtClean="0"/>
              <a:t>DLog</a:t>
            </a:r>
            <a:r>
              <a:rPr lang="en-US" dirty="0" smtClean="0"/>
              <a:t> problem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67544" y="1816224"/>
                <a:ext cx="7848872" cy="3124944"/>
              </a:xfrm>
              <a:prstGeom prst="rect">
                <a:avLst/>
              </a:prstGeom>
            </p:spPr>
            <p:txBody>
              <a:bodyPr vert="horz">
                <a:normAutofit lnSpcReduction="10000"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In finite fields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mod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Brute force (guess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) </a:t>
                </a:r>
                <a:r>
                  <a:rPr lang="en-US" dirty="0"/>
                  <a:t>–</a:t>
                </a:r>
                <a:r>
                  <a:rPr lang="en-US" dirty="0" smtClean="0"/>
                  <a:t> </a:t>
                </a:r>
                <a:r>
                  <a:rPr lang="en-US" dirty="0" smtClean="0">
                    <a:latin typeface="Harlow Solid Italic" panose="04030604020F02020D02" pitchFamily="82" charset="0"/>
                  </a:rPr>
                  <a:t>O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fr-FR" dirty="0" smtClean="0"/>
              </a:p>
              <a:p>
                <a:pPr lvl="1"/>
                <a:r>
                  <a:rPr lang="en-US" dirty="0" smtClean="0"/>
                  <a:t>Baby-step-giant-step: memory/computation tradeoff; O(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rad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err="1" smtClean="0"/>
                  <a:t>Pohlig</a:t>
                </a:r>
                <a:r>
                  <a:rPr lang="en-US" dirty="0"/>
                  <a:t>-</a:t>
                </a:r>
                <a:r>
                  <a:rPr lang="en-US" dirty="0" smtClean="0"/>
                  <a:t>Hellman: small factors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; O(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+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Pollard-Rho (+PH): O(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rad>
                  </m:oMath>
                </a14:m>
                <a:r>
                  <a:rPr lang="en-US" dirty="0" smtClean="0"/>
                  <a:t>) for biggest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NFS, Pollard Lambda, …</a:t>
                </a:r>
              </a:p>
              <a:p>
                <a:pPr lvl="1"/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Index Calculus: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exp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⁡(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𝑞</m:t>
                                </m:r>
                              </m:e>
                            </m:func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ln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</m:func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fr-FR" dirty="0" smtClean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816224"/>
                <a:ext cx="7848872" cy="3124944"/>
              </a:xfrm>
              <a:prstGeom prst="rect">
                <a:avLst/>
              </a:prstGeom>
              <a:blipFill>
                <a:blip r:embed="rId2"/>
                <a:stretch>
                  <a:fillRect l="-389" t="-2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4941168"/>
            <a:ext cx="7848872" cy="14401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Elliptic curves</a:t>
            </a:r>
          </a:p>
          <a:p>
            <a:pPr lvl="1"/>
            <a:r>
              <a:rPr lang="en-US" dirty="0" smtClean="0"/>
              <a:t>Generic: best case is BSGS/Pollard-Rho</a:t>
            </a:r>
          </a:p>
          <a:p>
            <a:pPr lvl="1"/>
            <a:r>
              <a:rPr lang="en-US" dirty="0" smtClean="0"/>
              <a:t>Some progress on Index-Calculus attacks recently</a:t>
            </a:r>
            <a:endParaRPr lang="fr-FR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8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Size vs. Security</a:t>
            </a:r>
            <a:endParaRPr lang="fr-F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717063"/>
              </p:ext>
            </p:extLst>
          </p:nvPr>
        </p:nvGraphicFramePr>
        <p:xfrm>
          <a:off x="539552" y="1973064"/>
          <a:ext cx="7416824" cy="18159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26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Sym.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RSA modulus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DLog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Key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DLog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Group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EC</a:t>
                      </a:r>
                    </a:p>
                    <a:p>
                      <a:pPr algn="ctr"/>
                      <a:r>
                        <a:rPr lang="en-US" dirty="0" smtClean="0"/>
                        <a:t>GF(p)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Hash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3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&lt;2020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2048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2048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7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&lt;2030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128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2048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2048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256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256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3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&gt;2030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128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3072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3072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256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256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407849"/>
              </p:ext>
            </p:extLst>
          </p:nvPr>
        </p:nvGraphicFramePr>
        <p:xfrm>
          <a:off x="539552" y="4365104"/>
          <a:ext cx="7488830" cy="1815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26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Sym.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RSA modulus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DLog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Key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DLog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Group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EC</a:t>
                      </a:r>
                    </a:p>
                    <a:p>
                      <a:pPr algn="ctr"/>
                      <a:r>
                        <a:rPr lang="en-US" dirty="0" smtClean="0"/>
                        <a:t>GF(p)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Hash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3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128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2048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224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2048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224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SHA-224+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7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128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2048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256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2048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256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SHA-256+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3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&lt;2021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128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3072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256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3072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256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SHA-256+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1603732"/>
            <a:ext cx="1008112" cy="369332"/>
          </a:xfrm>
          <a:prstGeom prst="rect">
            <a:avLst/>
          </a:prstGeom>
          <a:pattFill prst="ltUpDiag">
            <a:fgClr>
              <a:schemeClr val="accent2"/>
            </a:fgClr>
            <a:bgClr>
              <a:schemeClr val="bg1"/>
            </a:bgClr>
          </a:patt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ANSSI</a:t>
            </a:r>
            <a:endParaRPr lang="fr-FR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3995772"/>
            <a:ext cx="1008112" cy="369332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BSI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7171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Provable security</a:t>
            </a:r>
            <a:endParaRPr lang="fr-F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1628800"/>
            <a:ext cx="7467600" cy="180020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Identify goal. Define security:</a:t>
            </a:r>
          </a:p>
          <a:p>
            <a:pPr lvl="1"/>
            <a:r>
              <a:rPr lang="en-US" dirty="0" smtClean="0"/>
              <a:t>Syntax of the primitive: e.g. algorithms (</a:t>
            </a:r>
            <a:r>
              <a:rPr lang="en-US" dirty="0" err="1" smtClean="0"/>
              <a:t>KGen</a:t>
            </a:r>
            <a:r>
              <a:rPr lang="en-US" dirty="0" smtClean="0"/>
              <a:t>, Sign, </a:t>
            </a:r>
            <a:r>
              <a:rPr lang="en-US" dirty="0" err="1" smtClean="0"/>
              <a:t>Vf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Adversary (e.g. can get signatures for arbitrary </a:t>
            </a:r>
            <a:r>
              <a:rPr lang="en-US" dirty="0" err="1" smtClean="0"/>
              <a:t>msgs</a:t>
            </a:r>
            <a:r>
              <a:rPr lang="en-US" dirty="0" smtClean="0"/>
              <a:t>.)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Security conditions (e.g. adv. can’t sign fresh message)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3284984"/>
            <a:ext cx="7467600" cy="6480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 smtClean="0"/>
              <a:t>Propose a scheme (instantiate syntax)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3789040"/>
            <a:ext cx="7467600" cy="1008112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Define/choose security assumptions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Properties of primitives / number theoretical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467544" y="4869160"/>
                <a:ext cx="7467600" cy="1584176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Prove security – 2 step algorithm:</a:t>
                </a:r>
              </a:p>
              <a:p>
                <a:pPr lvl="1"/>
                <a:r>
                  <a:rPr lang="en-US" dirty="0" smtClean="0"/>
                  <a:t>Assume we can break security of scheme (adv.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Then build “Reduction” (adv.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) breaking assumption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869160"/>
                <a:ext cx="7467600" cy="1584176"/>
              </a:xfrm>
              <a:prstGeom prst="rect">
                <a:avLst/>
              </a:prstGeom>
              <a:blipFill>
                <a:blip r:embed="rId2"/>
                <a:stretch>
                  <a:fillRect l="-408" t="-3077" r="-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591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II</a:t>
            </a:r>
            <a:br>
              <a:rPr lang="en-US" dirty="0" smtClean="0"/>
            </a:br>
            <a:r>
              <a:rPr lang="en-US" dirty="0" smtClean="0"/>
              <a:t>The Provable Security Method</a:t>
            </a:r>
            <a:br>
              <a:rPr lang="en-US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867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essence of provable security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964704"/>
          </a:xfrm>
        </p:spPr>
        <p:txBody>
          <a:bodyPr/>
          <a:lstStyle/>
          <a:p>
            <a:r>
              <a:rPr lang="en-US" dirty="0" smtClean="0"/>
              <a:t>Core question: what does “secure” mean?</a:t>
            </a:r>
          </a:p>
          <a:p>
            <a:pPr lvl="1"/>
            <a:r>
              <a:rPr lang="en-US" dirty="0" smtClean="0"/>
              <a:t>“Secure encryption” vs. “Secure signature scheme”</a:t>
            </a:r>
            <a:endParaRPr lang="fr-F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3789040"/>
            <a:ext cx="7467600" cy="6046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Step 1: Define your primitive (syntax)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971600" y="4437112"/>
                <a:ext cx="6984776" cy="172819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200"/>
                  </a:spcAft>
                </a:pPr>
                <a:r>
                  <a:rPr lang="en-US" sz="2000" dirty="0" smtClean="0"/>
                  <a:t>Signature Scheme: algorithms (</a:t>
                </a:r>
                <a:r>
                  <a:rPr lang="en-US" sz="2000" dirty="0" err="1" smtClean="0"/>
                  <a:t>KGen</a:t>
                </a:r>
                <a:r>
                  <a:rPr lang="en-US" sz="2000" dirty="0" smtClean="0"/>
                  <a:t>, Sign, </a:t>
                </a:r>
                <a:r>
                  <a:rPr lang="en-US" sz="2000" dirty="0" err="1" smtClean="0"/>
                  <a:t>Vf</a:t>
                </a:r>
                <a:r>
                  <a:rPr lang="en-US" sz="2000" dirty="0" smtClean="0"/>
                  <a:t>)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		</a:t>
                </a:r>
                <a:r>
                  <a:rPr lang="en-US" sz="2000" dirty="0" smtClean="0"/>
                  <a:t>        * </a:t>
                </a:r>
                <a:r>
                  <a:rPr lang="en-US" sz="2000" dirty="0" err="1" smtClean="0"/>
                  <a:t>KGen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sz="2000" dirty="0" smtClean="0"/>
                  <a:t>)  outputs (</a:t>
                </a:r>
                <a:r>
                  <a:rPr lang="en-US" sz="2000" dirty="0" err="1" smtClean="0"/>
                  <a:t>sk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pk</a:t>
                </a:r>
                <a:r>
                  <a:rPr lang="en-US" sz="2000" dirty="0" smtClean="0"/>
                  <a:t>)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	</a:t>
                </a:r>
                <a:r>
                  <a:rPr lang="en-US" sz="2000" dirty="0" smtClean="0"/>
                  <a:t>	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       * Sign(</a:t>
                </a:r>
                <a:r>
                  <a:rPr lang="en-US" sz="2000" dirty="0" err="1"/>
                  <a:t>s</a:t>
                </a:r>
                <a:r>
                  <a:rPr lang="en-US" sz="2000" dirty="0" err="1" smtClean="0"/>
                  <a:t>k,m</a:t>
                </a:r>
                <a:r>
                  <a:rPr lang="en-US" sz="2000" dirty="0" smtClean="0"/>
                  <a:t>) outputs S (prob.)</a:t>
                </a:r>
              </a:p>
              <a:p>
                <a:r>
                  <a:rPr lang="en-US" sz="2000" dirty="0"/>
                  <a:t>	</a:t>
                </a:r>
                <a:r>
                  <a:rPr lang="en-US" sz="2000" dirty="0" smtClean="0"/>
                  <a:t>	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       * </a:t>
                </a:r>
                <a:r>
                  <a:rPr lang="en-US" sz="2000" dirty="0" err="1" smtClean="0"/>
                  <a:t>Vf</a:t>
                </a:r>
                <a:r>
                  <a:rPr lang="en-US" sz="2000" dirty="0" smtClean="0"/>
                  <a:t>(</a:t>
                </a:r>
                <a:r>
                  <a:rPr lang="en-US" sz="2000" dirty="0" err="1" smtClean="0"/>
                  <a:t>pk,m,S</a:t>
                </a:r>
                <a:r>
                  <a:rPr lang="en-US" sz="2000" dirty="0" smtClean="0"/>
                  <a:t>) outputs 0 or 1 (det.)</a:t>
                </a:r>
                <a:endParaRPr lang="fr-FR" sz="20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437112"/>
                <a:ext cx="6984776" cy="1728192"/>
              </a:xfrm>
              <a:prstGeom prst="roundRect">
                <a:avLst/>
              </a:prstGeom>
              <a:blipFill>
                <a:blip r:embed="rId2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/>
          <p:cNvSpPr txBox="1">
            <a:spLocks/>
          </p:cNvSpPr>
          <p:nvPr/>
        </p:nvSpPr>
        <p:spPr>
          <a:xfrm>
            <a:off x="467544" y="2564904"/>
            <a:ext cx="7467600" cy="12961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Say a scheme is secure against all known attacks</a:t>
            </a:r>
          </a:p>
          <a:p>
            <a:pPr lvl="1"/>
            <a:r>
              <a:rPr lang="en-US" dirty="0" smtClean="0"/>
              <a:t>… will it be secure against a yet unknown attack?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495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essence of provable security</a:t>
            </a:r>
            <a:endParaRPr lang="fr-F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628800"/>
            <a:ext cx="7467600" cy="6046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Step 2: Define your adversary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827584" y="2276872"/>
                <a:ext cx="7128792" cy="172819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600"/>
                  </a:spcAft>
                </a:pPr>
                <a:r>
                  <a:rPr lang="en-US" sz="2000" dirty="0" smtClean="0"/>
                  <a:t>Adversaries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 can: know public information: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sz="2000" dirty="0" smtClean="0"/>
                  <a:t>, </a:t>
                </a:r>
                <a:r>
                  <a:rPr lang="en-US" sz="2000" dirty="0" err="1" smtClean="0"/>
                  <a:t>pk</a:t>
                </a:r>
                <a:endParaRPr lang="en-US" sz="2000" dirty="0" smtClean="0"/>
              </a:p>
              <a:p>
                <a:pPr>
                  <a:spcAft>
                    <a:spcPts val="600"/>
                  </a:spcAft>
                </a:pPr>
                <a:r>
                  <a:rPr lang="en-US" sz="2000" dirty="0" smtClean="0"/>
                  <a:t>		         get no message/signature pair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	</a:t>
                </a:r>
                <a:r>
                  <a:rPr lang="en-US" sz="2000" dirty="0" smtClean="0"/>
                  <a:t>	         get list of message/signature pairs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	</a:t>
                </a:r>
                <a:r>
                  <a:rPr lang="en-US" sz="2000" dirty="0" smtClean="0"/>
                  <a:t>	         submit arbitrary message to sign </a:t>
                </a: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276872"/>
                <a:ext cx="7128792" cy="1728192"/>
              </a:xfrm>
              <a:prstGeom prst="roundRect">
                <a:avLst/>
              </a:prstGeom>
              <a:blipFill>
                <a:blip r:embed="rId2"/>
                <a:stretch>
                  <a:fillRect b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/>
          <p:cNvSpPr txBox="1">
            <a:spLocks/>
          </p:cNvSpPr>
          <p:nvPr/>
        </p:nvSpPr>
        <p:spPr>
          <a:xfrm>
            <a:off x="467544" y="4149080"/>
            <a:ext cx="7467600" cy="6046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Step 3: Define the security condition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7"/>
              <p:cNvSpPr/>
              <p:nvPr/>
            </p:nvSpPr>
            <p:spPr>
              <a:xfrm>
                <a:off x="971600" y="4725144"/>
                <a:ext cx="7128792" cy="122413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600"/>
                  </a:spcAft>
                </a:pPr>
                <a:r>
                  <a:rPr lang="en-US" sz="2200" dirty="0" smtClean="0"/>
                  <a:t>Adversary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 smtClean="0"/>
                  <a:t> can output fresh (</a:t>
                </a:r>
                <a:r>
                  <a:rPr lang="en-US" sz="2200" dirty="0" err="1" smtClean="0"/>
                  <a:t>m,S</a:t>
                </a:r>
                <a:r>
                  <a:rPr lang="en-US" sz="2200" dirty="0" smtClean="0"/>
                  <a:t>) which verifies, with non-negligible probability (as a function of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sz="2200" dirty="0" smtClean="0"/>
                  <a:t>)</a:t>
                </a:r>
              </a:p>
            </p:txBody>
          </p:sp>
        </mc:Choice>
        <mc:Fallback xmlns="">
          <p:sp>
            <p:nvSpPr>
              <p:cNvPr id="11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725144"/>
                <a:ext cx="7128792" cy="1224136"/>
              </a:xfrm>
              <a:prstGeom prst="roundRect">
                <a:avLst/>
              </a:prstGeom>
              <a:blipFill>
                <a:blip r:embed="rId3"/>
                <a:stretch>
                  <a:fillRect l="-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052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essence of provable security</a:t>
            </a:r>
            <a:endParaRPr lang="fr-F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700808"/>
            <a:ext cx="7467600" cy="6046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Step 4: Propose a protocol</a:t>
            </a:r>
            <a:endParaRPr lang="fr-FR" dirty="0"/>
          </a:p>
        </p:txBody>
      </p:sp>
      <p:sp>
        <p:nvSpPr>
          <p:cNvPr id="8" name="Rounded Rectangle 7"/>
          <p:cNvSpPr/>
          <p:nvPr/>
        </p:nvSpPr>
        <p:spPr>
          <a:xfrm>
            <a:off x="971600" y="2276872"/>
            <a:ext cx="712879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200" dirty="0" smtClean="0"/>
              <a:t>Instantiate the syntax given in Step 1. </a:t>
            </a:r>
          </a:p>
          <a:p>
            <a:pPr>
              <a:spcAft>
                <a:spcPts val="600"/>
              </a:spcAft>
            </a:pPr>
            <a:r>
              <a:rPr lang="en-US" sz="2200" dirty="0" smtClean="0"/>
              <a:t>E.g. give specific algorithms for </a:t>
            </a:r>
            <a:r>
              <a:rPr lang="en-US" sz="2200" dirty="0" err="1" smtClean="0"/>
              <a:t>KGen</a:t>
            </a:r>
            <a:r>
              <a:rPr lang="en-US" sz="2200" dirty="0" smtClean="0"/>
              <a:t>, Sign, </a:t>
            </a:r>
            <a:r>
              <a:rPr lang="en-US" sz="2200" dirty="0" err="1" smtClean="0"/>
              <a:t>Vf</a:t>
            </a:r>
            <a:r>
              <a:rPr lang="en-US" sz="2200" dirty="0" smtClean="0"/>
              <a:t>.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7544" y="3789040"/>
            <a:ext cx="7467600" cy="6046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Step 5: Choose security assumptions</a:t>
            </a:r>
            <a:endParaRPr lang="fr-FR" dirty="0"/>
          </a:p>
        </p:txBody>
      </p:sp>
      <p:sp>
        <p:nvSpPr>
          <p:cNvPr id="11" name="Rounded Rectangle 7"/>
          <p:cNvSpPr/>
          <p:nvPr/>
        </p:nvSpPr>
        <p:spPr>
          <a:xfrm>
            <a:off x="971600" y="4365104"/>
            <a:ext cx="712879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000" dirty="0" smtClean="0"/>
              <a:t>For each primitive in the protocol, choose assumptions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Security Assumptions (e.g. IND-CCA encryption)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Number Theoretical Assumptions (e.g. DDH, RSA)</a:t>
            </a:r>
          </a:p>
        </p:txBody>
      </p:sp>
    </p:spTree>
    <p:extLst>
      <p:ext uri="{BB962C8B-B14F-4D97-AF65-F5344CB8AC3E}">
        <p14:creationId xmlns:p14="http://schemas.microsoft.com/office/powerpoint/2010/main" val="224358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32799</TotalTime>
  <Words>2019</Words>
  <Application>Microsoft Office PowerPoint</Application>
  <PresentationFormat>Affichage à l'écran (4:3)</PresentationFormat>
  <Paragraphs>527</Paragraphs>
  <Slides>48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56" baseType="lpstr">
      <vt:lpstr>Algerian</vt:lpstr>
      <vt:lpstr>Arial</vt:lpstr>
      <vt:lpstr>Cambria Math</vt:lpstr>
      <vt:lpstr>Century Schoolbook</vt:lpstr>
      <vt:lpstr>Harlow Solid Italic</vt:lpstr>
      <vt:lpstr>Wingdings</vt:lpstr>
      <vt:lpstr>Wingdings 2</vt:lpstr>
      <vt:lpstr>Oriel</vt:lpstr>
      <vt:lpstr>Introduction to Provable Security</vt:lpstr>
      <vt:lpstr>Cryptography / Cryptology</vt:lpstr>
      <vt:lpstr>Some cryptographic goals</vt:lpstr>
      <vt:lpstr>Security by trial-and-error</vt:lpstr>
      <vt:lpstr>Provable security</vt:lpstr>
      <vt:lpstr>Part II The Provable Security Method </vt:lpstr>
      <vt:lpstr>The essence of provable security</vt:lpstr>
      <vt:lpstr>The essence of provable security</vt:lpstr>
      <vt:lpstr>The essence of provable security</vt:lpstr>
      <vt:lpstr>The essence of provable security</vt:lpstr>
      <vt:lpstr>How reductions work</vt:lpstr>
      <vt:lpstr>Part III Assumptions </vt:lpstr>
      <vt:lpstr>We need computational assumptions</vt:lpstr>
      <vt:lpstr>We need computational assumptions</vt:lpstr>
      <vt:lpstr>We need computational assumptions</vt:lpstr>
      <vt:lpstr>Some Computational Assumptions</vt:lpstr>
      <vt:lpstr>Part IV Security Models </vt:lpstr>
      <vt:lpstr>Ideal Provable Security</vt:lpstr>
      <vt:lpstr>Provable Security</vt:lpstr>
      <vt:lpstr>Provable Security</vt:lpstr>
      <vt:lpstr>Components of Security Models</vt:lpstr>
      <vt:lpstr>Game-Based Security</vt:lpstr>
      <vt:lpstr>Measuring Adversarial Success</vt:lpstr>
      <vt:lpstr>Adversarial Advantage</vt:lpstr>
      <vt:lpstr>Security Models – Conclusions</vt:lpstr>
      <vt:lpstr>Example: Pseudorandomness</vt:lpstr>
      <vt:lpstr>PRGs</vt:lpstr>
      <vt:lpstr>Secure PRGs</vt:lpstr>
      <vt:lpstr>The security definition</vt:lpstr>
      <vt:lpstr>Part V Proofs of Security </vt:lpstr>
      <vt:lpstr>Proofs by reduction</vt:lpstr>
      <vt:lpstr>Reducing security to hard problem</vt:lpstr>
      <vt:lpstr>Reductions</vt:lpstr>
      <vt:lpstr>Constructing a Reduction</vt:lpstr>
      <vt:lpstr>Reductions</vt:lpstr>
      <vt:lpstr>Reduction to security of component</vt:lpstr>
      <vt:lpstr>Reductions</vt:lpstr>
      <vt:lpstr>Example: Bigger PRG</vt:lpstr>
      <vt:lpstr>Security of our design</vt:lpstr>
      <vt:lpstr>Constructing the Reduction</vt:lpstr>
      <vt:lpstr>Analysis of the Reduction</vt:lpstr>
      <vt:lpstr>Exercises</vt:lpstr>
      <vt:lpstr>Examples: DLog, CDH, DDH</vt:lpstr>
      <vt:lpstr>Examples: DLog, CDH, DDH</vt:lpstr>
      <vt:lpstr>Examples: DLog, CDH, DDH</vt:lpstr>
      <vt:lpstr>Examples: DLog, CDH, DDH</vt:lpstr>
      <vt:lpstr>How to solve the DLog problem</vt:lpstr>
      <vt:lpstr>Parameter Size vs. Security</vt:lpstr>
    </vt:vector>
  </TitlesOfParts>
  <Company>INRIA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Cristina Onete</dc:creator>
  <cp:lastModifiedBy>Maria Cristina Onete</cp:lastModifiedBy>
  <cp:revision>582</cp:revision>
  <dcterms:created xsi:type="dcterms:W3CDTF">2015-09-01T10:29:13Z</dcterms:created>
  <dcterms:modified xsi:type="dcterms:W3CDTF">2016-11-06T18:18:40Z</dcterms:modified>
</cp:coreProperties>
</file>