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351" r:id="rId3"/>
    <p:sldId id="337" r:id="rId4"/>
    <p:sldId id="352" r:id="rId5"/>
    <p:sldId id="354" r:id="rId6"/>
    <p:sldId id="355" r:id="rId7"/>
    <p:sldId id="353" r:id="rId8"/>
    <p:sldId id="360" r:id="rId9"/>
    <p:sldId id="356" r:id="rId10"/>
    <p:sldId id="357" r:id="rId11"/>
    <p:sldId id="358" r:id="rId12"/>
    <p:sldId id="359" r:id="rId13"/>
    <p:sldId id="361" r:id="rId14"/>
    <p:sldId id="363" r:id="rId15"/>
    <p:sldId id="365" r:id="rId16"/>
    <p:sldId id="364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62" r:id="rId27"/>
    <p:sldId id="377" r:id="rId28"/>
    <p:sldId id="378" r:id="rId29"/>
    <p:sldId id="379" r:id="rId30"/>
    <p:sldId id="380" r:id="rId31"/>
    <p:sldId id="388" r:id="rId32"/>
    <p:sldId id="390" r:id="rId33"/>
    <p:sldId id="381" r:id="rId34"/>
    <p:sldId id="382" r:id="rId35"/>
    <p:sldId id="391" r:id="rId36"/>
    <p:sldId id="384" r:id="rId37"/>
    <p:sldId id="389" r:id="rId38"/>
    <p:sldId id="392" r:id="rId39"/>
    <p:sldId id="395" r:id="rId40"/>
    <p:sldId id="393" r:id="rId41"/>
    <p:sldId id="394" r:id="rId42"/>
    <p:sldId id="376" r:id="rId43"/>
    <p:sldId id="397" r:id="rId44"/>
    <p:sldId id="396" r:id="rId45"/>
    <p:sldId id="398" r:id="rId46"/>
    <p:sldId id="399" r:id="rId47"/>
    <p:sldId id="400" r:id="rId48"/>
    <p:sldId id="401" r:id="rId49"/>
    <p:sldId id="403" r:id="rId50"/>
    <p:sldId id="402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F1"/>
    <a:srgbClr val="FCEDEA"/>
    <a:srgbClr val="FE7212"/>
    <a:srgbClr val="FE822E"/>
    <a:srgbClr val="CAE8AA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5" autoAdjust="0"/>
    <p:restoredTop sz="92804" autoAdjust="0"/>
  </p:normalViewPr>
  <p:slideViewPr>
    <p:cSldViewPr>
      <p:cViewPr varScale="1">
        <p:scale>
          <a:sx n="65" d="100"/>
          <a:sy n="65" d="100"/>
        </p:scale>
        <p:origin x="-2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0075-681C-4C21-84AA-6F8930995F7B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5595-79A9-425A-8AE0-08E7A5080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Introduction to Provable Security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What it is and how we do things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324206" y="1733682"/>
            <a:ext cx="1166829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624"/>
            <a:ext cx="2627784" cy="745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404792" cy="5609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 marL="274320" indent="-274320">
              <a:buFont typeface="Wingdings" panose="05000000000000000000" pitchFamily="2" charset="2"/>
              <a:buChar char="Ø"/>
              <a:defRPr/>
            </a:lvl1pPr>
            <a:lvl2pPr marL="640080" indent="-274320">
              <a:buFont typeface="Wingdings" panose="05000000000000000000" pitchFamily="2" charset="2"/>
              <a:buChar char="§"/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|| cristina.onete@gmail.com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70760" y="1988840"/>
            <a:ext cx="6261680" cy="1894362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en-US" dirty="0" smtClean="0"/>
              <a:t>Intermezzo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775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8DAE99-76A9-42D7-BD0A-561F7BA0466D}" type="datetimeFigureOut">
              <a:rPr lang="fr-FR" smtClean="0"/>
              <a:t>12/11/2015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 pitchFamily="2" charset="2"/>
        <a:buChar char="Ø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35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34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30.png"/><Relationship Id="rId5" Type="http://schemas.openxmlformats.org/officeDocument/2006/relationships/image" Target="../media/image121.png"/><Relationship Id="rId10" Type="http://schemas.openxmlformats.org/officeDocument/2006/relationships/image" Target="../media/image133.png"/><Relationship Id="rId4" Type="http://schemas.openxmlformats.org/officeDocument/2006/relationships/image" Target="../media/image120.png"/><Relationship Id="rId9" Type="http://schemas.openxmlformats.org/officeDocument/2006/relationships/image" Target="../media/image132.png"/><Relationship Id="rId14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Elliptic Curve Cryptography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Curves, Pairings, Cryptography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6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Fields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859216" cy="4873752"/>
              </a:xfrm>
            </p:spPr>
            <p:txBody>
              <a:bodyPr/>
              <a:lstStyle/>
              <a:p>
                <a:r>
                  <a:rPr lang="en-US" dirty="0" smtClean="0"/>
                  <a:t>The real numbers </a:t>
                </a:r>
                <a:r>
                  <a:rPr lang="en-US" dirty="0" smtClean="0">
                    <a:latin typeface="Algerian" panose="04020705040A02060702" pitchFamily="82" charset="0"/>
                  </a:rPr>
                  <a:t>R</a:t>
                </a:r>
                <a:r>
                  <a:rPr lang="en-US" dirty="0" smtClean="0"/>
                  <a:t> are an infinite field under +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endParaRPr lang="fr-FR" dirty="0" smtClean="0"/>
              </a:p>
              <a:p>
                <a:r>
                  <a:rPr lang="en-US" dirty="0" smtClean="0"/>
                  <a:t>Define now:</a:t>
                </a:r>
              </a:p>
              <a:p>
                <a:pPr marL="365760" lvl="1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≔</m:t>
                      </m:r>
                      <m:rad>
                        <m:ra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g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Is </a:t>
                </a:r>
                <a:r>
                  <a:rPr lang="en-US" dirty="0" smtClean="0">
                    <a:latin typeface="Algerian" panose="04020705040A02060702" pitchFamily="82" charset="0"/>
                  </a:rPr>
                  <a:t>R</a:t>
                </a:r>
                <a:r>
                  <a:rPr lang="en-US" dirty="0" smtClean="0"/>
                  <a:t> still a field?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No,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which is a complex number</a:t>
                </a:r>
              </a:p>
              <a:p>
                <a:r>
                  <a:rPr lang="en-US" dirty="0" smtClean="0"/>
                  <a:t>OK, change it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𝑎</m:t>
                      </m:r>
                      <m:r>
                        <a:rPr lang="en-US" sz="2100" b="0" i="1" smtClean="0">
                          <a:latin typeface="Cambria Math"/>
                        </a:rPr>
                        <m:t> ∙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 </m:t>
                      </m:r>
                      <m:rad>
                        <m:rad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g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</m:rad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1/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1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Is </a:t>
                </a:r>
                <a:r>
                  <a:rPr lang="en-US" dirty="0" smtClean="0">
                    <a:latin typeface="Algerian" panose="04020705040A02060702" pitchFamily="82" charset="0"/>
                  </a:rPr>
                  <a:t>R</a:t>
                </a:r>
                <a:r>
                  <a:rPr lang="en-US" dirty="0" smtClean="0"/>
                  <a:t> a field now?</a:t>
                </a:r>
              </a:p>
              <a:p>
                <a:pPr lvl="1"/>
                <a:r>
                  <a:rPr lang="en-US" dirty="0" smtClean="0"/>
                  <a:t>No, multiplication is not commutative: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859216" cy="4873752"/>
              </a:xfrm>
              <a:blipFill rotWithShape="1">
                <a:blip r:embed="rId2"/>
                <a:stretch>
                  <a:fillRect l="-310" t="-10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2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fields we like to use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={0, 1, …,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en-US" dirty="0" smtClean="0"/>
                  <a:t> under +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>
                    <a:ea typeface="Cambria Math"/>
                  </a:rPr>
                  <a:t> mod </a:t>
                </a:r>
                <a:r>
                  <a:rPr lang="en-US" i="1" dirty="0" smtClean="0">
                    <a:ea typeface="Cambria Math"/>
                  </a:rPr>
                  <a:t>p</a:t>
                </a:r>
              </a:p>
              <a:p>
                <a:pPr lvl="1"/>
                <a:r>
                  <a:rPr lang="en-US" dirty="0" smtClean="0"/>
                  <a:t>We need the 0, otherwise it’s not a field under +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Characteristic: </a:t>
                </a:r>
                <a:r>
                  <a:rPr lang="en-US" i="1" dirty="0" smtClean="0"/>
                  <a:t>p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Sometimes we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 as “scalar multiplication” rather than just multiplication of 2 elements</a:t>
                </a:r>
              </a:p>
              <a:p>
                <a:r>
                  <a:rPr lang="en-US" dirty="0" smtClean="0"/>
                  <a:t>The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Usually we like to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which is of characteristic 2</a:t>
                </a:r>
              </a:p>
              <a:p>
                <a:pPr lvl="1"/>
                <a:r>
                  <a:rPr lang="en-US" dirty="0" smtClean="0"/>
                  <a:t>This field has elements which are polynomials with coefficients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choose an irreducible polynomial of degree </a:t>
                </a:r>
                <a:r>
                  <a:rPr lang="en-US" i="1" dirty="0" smtClean="0"/>
                  <a:t>k</a:t>
                </a:r>
              </a:p>
              <a:p>
                <a:pPr lvl="1"/>
                <a:r>
                  <a:rPr lang="en-US" dirty="0" smtClean="0"/>
                  <a:t>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are all polynomials of smaller degree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44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br>
              <a:rPr lang="en-US" dirty="0" smtClean="0"/>
            </a:br>
            <a:r>
              <a:rPr lang="en-US" dirty="0" smtClean="0"/>
              <a:t>Back to Elliptic Curves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9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3744416" cy="2123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882752"/>
                <a:ext cx="7715200" cy="125273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Basic elliptic </a:t>
                </a:r>
                <a:r>
                  <a:rPr lang="en-US" dirty="0" err="1" smtClean="0"/>
                  <a:t>cuves</a:t>
                </a:r>
                <a:r>
                  <a:rPr lang="en-US" dirty="0" smtClean="0"/>
                  <a:t> on field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sz="2000" dirty="0" err="1" smtClean="0"/>
                  <a:t>Weierstrass</a:t>
                </a:r>
                <a:r>
                  <a:rPr lang="en-US" sz="2000" dirty="0" smtClean="0"/>
                  <a:t>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𝐴𝑥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 smtClean="0"/>
                  <a:t>,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 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K</m:t>
                    </m:r>
                  </m:oMath>
                </a14:m>
                <a:endParaRPr lang="en-US" sz="2000" dirty="0" smtClean="0"/>
              </a:p>
              <a:p>
                <a:pPr lvl="2"/>
                <a:r>
                  <a:rPr lang="en-US" sz="1700" dirty="0" smtClean="0"/>
                  <a:t>Only for curves of characteristic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2,3</m:t>
                    </m:r>
                  </m:oMath>
                </a14:m>
                <a:endParaRPr lang="en-US" sz="170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882752"/>
                <a:ext cx="7715200" cy="1252736"/>
              </a:xfrm>
              <a:blipFill rotWithShape="1">
                <a:blip r:embed="rId3"/>
                <a:stretch>
                  <a:fillRect l="-316" t="-34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5013176"/>
                <a:ext cx="7715200" cy="84239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000" dirty="0" smtClean="0"/>
                  <a:t>Generalized </a:t>
                </a:r>
                <a:r>
                  <a:rPr lang="en-US" sz="2000" dirty="0" err="1" smtClean="0"/>
                  <a:t>Weierstrass</a:t>
                </a:r>
                <a:r>
                  <a:rPr lang="en-US" sz="2000" dirty="0" smtClean="0"/>
                  <a:t> form:</a:t>
                </a:r>
              </a:p>
              <a:p>
                <a:pPr marL="36576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𝑥𝑦</m:t>
                      </m:r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13176"/>
                <a:ext cx="7715200" cy="842392"/>
              </a:xfrm>
              <a:prstGeom prst="rect">
                <a:avLst/>
              </a:prstGeom>
              <a:blipFill rotWithShape="1">
                <a:blip r:embed="rId4"/>
                <a:stretch>
                  <a:fillRect t="-2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5805264"/>
                <a:ext cx="7715200" cy="84239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000" dirty="0" smtClean="0"/>
                  <a:t>Points of the curve: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latin typeface="Cambria Math"/>
                      </a:rPr>
                      <m:t>=  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 ∈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sz="2000" dirty="0" smtClean="0"/>
                  <a:t>  and a point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2000" dirty="0" smtClean="0"/>
              </a:p>
              <a:p>
                <a:pPr lvl="2"/>
                <a:r>
                  <a:rPr lang="en-US" sz="1700" dirty="0" smtClean="0"/>
                  <a:t>Point at infinity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1700" dirty="0" smtClean="0"/>
                  <a:t> is where parallel lines meet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7715200" cy="842392"/>
              </a:xfrm>
              <a:prstGeom prst="rect">
                <a:avLst/>
              </a:prstGeom>
              <a:blipFill rotWithShape="1">
                <a:blip r:embed="rId5"/>
                <a:stretch>
                  <a:fillRect t="-28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8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Structures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Crypto in Finite Fields</a:t>
                </a:r>
              </a:p>
              <a:p>
                <a:pPr lvl="1"/>
                <a:r>
                  <a:rPr lang="en-US" dirty="0" smtClean="0"/>
                  <a:t>Usual case: 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for a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need (for crypto) a group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 =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&gt; for a prime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we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lvl="2"/>
                <a:r>
                  <a:rPr lang="en-US" dirty="0" smtClean="0"/>
                  <a:t>It’s a field, so a group under addition and multiplication</a:t>
                </a:r>
              </a:p>
              <a:p>
                <a:pPr lvl="2"/>
                <a:r>
                  <a:rPr lang="en-US" dirty="0" smtClean="0"/>
                  <a:t>With a small problem though: the 0 element not invertible!</a:t>
                </a:r>
              </a:p>
              <a:p>
                <a:pPr lvl="2"/>
                <a:r>
                  <a:rPr lang="en-US" dirty="0" smtClean="0"/>
                  <a:t>What we want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\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{0}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has order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, which is even, thus not prime!</a:t>
                </a:r>
              </a:p>
              <a:p>
                <a:pPr lvl="1"/>
                <a:r>
                  <a:rPr lang="en-US" dirty="0" smtClean="0"/>
                  <a:t>We usually find a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and a generator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for this group, ensuring that all elements are invertible!</a:t>
                </a:r>
              </a:p>
              <a:p>
                <a:r>
                  <a:rPr lang="en-US" dirty="0" smtClean="0"/>
                  <a:t>How do we get this for elliptic curves?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 r="-15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62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Groups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3556992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Group = “</a:t>
                </a:r>
                <a:r>
                  <a:rPr lang="en-US" dirty="0" err="1" smtClean="0"/>
                  <a:t>groupe</a:t>
                </a:r>
                <a:r>
                  <a:rPr lang="en-US" dirty="0" smtClean="0"/>
                  <a:t>”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A set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 and an operation 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” (not necessarily multiplication)</a:t>
                </a:r>
              </a:p>
              <a:p>
                <a:pPr lvl="2">
                  <a:spcAft>
                    <a:spcPts val="200"/>
                  </a:spcAft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Closure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>
                    <a:latin typeface="Algerian" panose="04020705040A02060702" pitchFamily="82" charset="0"/>
                  </a:rPr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</a:p>
              <a:p>
                <a:pPr lvl="2"/>
                <a:r>
                  <a:rPr lang="en-US" u="sng" dirty="0" smtClean="0">
                    <a:solidFill>
                      <a:srgbClr val="FF0000"/>
                    </a:solidFill>
                  </a:rPr>
                  <a:t>Identity element</a:t>
                </a:r>
                <a:r>
                  <a:rPr lang="en-US" dirty="0" smtClean="0"/>
                  <a:t>: there exists an element </a:t>
                </a:r>
                <a:r>
                  <a:rPr lang="en-US" dirty="0" smtClean="0">
                    <a:latin typeface="Algerian" panose="04020705040A02060702" pitchFamily="82" charset="0"/>
                  </a:rPr>
                  <a:t>1</a:t>
                </a:r>
                <a:r>
                  <a:rPr lang="en-US" dirty="0" smtClean="0"/>
                  <a:t> such that:</a:t>
                </a:r>
              </a:p>
              <a:p>
                <a:pPr marL="731520" lvl="2" indent="0" algn="ctr">
                  <a:spcAft>
                    <a:spcPts val="600"/>
                  </a:spcAft>
                  <a:buNone/>
                </a:pPr>
                <a:r>
                  <a:rPr lang="en-US" dirty="0" smtClean="0">
                    <a:latin typeface="Algerian" panose="04020705040A02060702" pitchFamily="82" charset="0"/>
                    <a:ea typeface="Cambria Math"/>
                  </a:rPr>
                  <a:t>1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>
                  <a:spcAft>
                    <a:spcPts val="400"/>
                  </a:spcAft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Associativity: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 it holds that:</a:t>
                </a:r>
              </a:p>
              <a:p>
                <a:pPr marL="731520" lvl="2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2"/>
                <a:r>
                  <a:rPr lang="en-US" u="sng" dirty="0" smtClean="0">
                    <a:solidFill>
                      <a:srgbClr val="FF0000"/>
                    </a:solidFill>
                  </a:rPr>
                  <a:t>Inverse element</a:t>
                </a:r>
                <a:r>
                  <a:rPr lang="en-US" dirty="0" smtClean="0"/>
                  <a:t>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 such that:</a:t>
                </a:r>
              </a:p>
              <a:p>
                <a:pPr marL="731520" lvl="2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1</a:t>
                </a:r>
                <a:endParaRPr lang="en-US" dirty="0">
                  <a:latin typeface="Algerian" panose="04020705040A02060702" pitchFamily="8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3556992"/>
              </a:xfrm>
              <a:blipFill rotWithShape="1">
                <a:blip r:embed="rId2"/>
                <a:stretch>
                  <a:fillRect l="-316" t="-1201" r="-869" b="-18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1907704" y="5697252"/>
            <a:ext cx="5256584" cy="5400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Q: What is my operation on ECs?</a:t>
            </a:r>
          </a:p>
        </p:txBody>
      </p:sp>
    </p:spTree>
    <p:extLst>
      <p:ext uri="{BB962C8B-B14F-4D97-AF65-F5344CB8AC3E}">
        <p14:creationId xmlns:p14="http://schemas.microsoft.com/office/powerpoint/2010/main" val="207220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Addition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Finite fields modulo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Multiplicative, i.e. operation is multiplication (mod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Elliptic curves on K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:r>
                  <a:rPr lang="en-US" dirty="0" smtClean="0"/>
                  <a:t>Additive: operation is point addition</a:t>
                </a:r>
              </a:p>
              <a:p>
                <a:pPr lvl="1"/>
                <a:r>
                  <a:rPr lang="en-US" dirty="0" smtClean="0"/>
                  <a:t>Adding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K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</a:t>
                </a:r>
              </a:p>
              <a:p>
                <a:pPr lvl="2"/>
                <a:r>
                  <a:rPr lang="en-US" dirty="0" smtClean="0"/>
                  <a:t>Draw line through </a:t>
                </a:r>
                <a:r>
                  <a:rPr lang="en-US" i="1" dirty="0" smtClean="0"/>
                  <a:t>P,Q</a:t>
                </a:r>
              </a:p>
              <a:p>
                <a:pPr lvl="2"/>
                <a:r>
                  <a:rPr lang="en-US" dirty="0" smtClean="0"/>
                  <a:t>Find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intersection point </a:t>
                </a:r>
                <a:r>
                  <a:rPr lang="en-US" i="1" dirty="0" smtClean="0"/>
                  <a:t>R</a:t>
                </a:r>
              </a:p>
              <a:p>
                <a:pPr lvl="2"/>
                <a:r>
                  <a:rPr lang="en-US" dirty="0" smtClean="0"/>
                  <a:t>Draw vertical at R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dirty="0" smtClean="0"/>
                  <a:t>Take the opposite of R</a:t>
                </a:r>
              </a:p>
              <a:p>
                <a:pPr lvl="1"/>
                <a:r>
                  <a:rPr lang="en-US" dirty="0" smtClean="0"/>
                  <a:t>E constructed with 3 points of intersection (sometimes multiple, sometimes also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 is one of the points)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12976"/>
            <a:ext cx="2808312" cy="21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9552" y="2564904"/>
            <a:ext cx="4176464" cy="2592288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36512" y="1600200"/>
                <a:ext cx="5544616" cy="48737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/>
                  <a:t>Adding points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≠(−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∈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</a:t>
                </a:r>
              </a:p>
              <a:p>
                <a:pPr lvl="2"/>
                <a:r>
                  <a:rPr lang="en-US" dirty="0" smtClean="0"/>
                  <a:t>Draw line through </a:t>
                </a:r>
                <a:r>
                  <a:rPr lang="en-US" i="1" dirty="0" smtClean="0"/>
                  <a:t>P,Q</a:t>
                </a:r>
              </a:p>
              <a:p>
                <a:pPr marL="731520" lvl="2" indent="0">
                  <a:buNone/>
                </a:pPr>
                <a:endParaRPr lang="en-US" i="1" dirty="0" smtClean="0"/>
              </a:p>
              <a:p>
                <a:pPr marL="731520" lvl="2" indent="0">
                  <a:buNone/>
                </a:pPr>
                <a:r>
                  <a:rPr lang="en-US" dirty="0" smtClean="0"/>
                  <a:t>Line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marL="731520" lvl="2" indent="0">
                  <a:buNone/>
                </a:pPr>
                <a:r>
                  <a:rPr lang="en-US" dirty="0" smtClean="0"/>
                  <a:t>Slope</a:t>
                </a:r>
                <a:r>
                  <a:rPr lang="en-US" i="1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 smtClean="0"/>
              </a:p>
              <a:p>
                <a:pPr marL="731520" lvl="2" indent="0">
                  <a:buNone/>
                </a:pPr>
                <a:r>
                  <a:rPr lang="en-US" dirty="0" smtClean="0"/>
                  <a:t>Substitute:</a:t>
                </a:r>
                <a:r>
                  <a:rPr lang="en-US" i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i="1" dirty="0" smtClean="0"/>
              </a:p>
              <a:p>
                <a:pPr marL="731520" lvl="2" indent="0">
                  <a:buNone/>
                </a:pPr>
                <a:r>
                  <a:rPr lang="en-US" b="0" dirty="0" smtClean="0"/>
                  <a:t> 	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marL="731520" lvl="2" indent="0">
                  <a:buNone/>
                </a:pPr>
                <a:r>
                  <a:rPr lang="en-US" dirty="0" smtClean="0"/>
                  <a:t>Line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731520" lvl="2" indent="0">
                  <a:buNone/>
                </a:pPr>
                <a:r>
                  <a:rPr lang="en-US" dirty="0" smtClean="0"/>
                  <a:t>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i="1" dirty="0" smtClean="0"/>
              </a:p>
              <a:p>
                <a:pPr lvl="2"/>
                <a:r>
                  <a:rPr lang="en-US" dirty="0" smtClean="0"/>
                  <a:t>Find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intersection point </a:t>
                </a:r>
                <a:r>
                  <a:rPr lang="en-US" i="1" dirty="0" smtClean="0"/>
                  <a:t>R</a:t>
                </a:r>
              </a:p>
              <a:p>
                <a:pPr lvl="2"/>
                <a:r>
                  <a:rPr lang="en-US" dirty="0" smtClean="0"/>
                  <a:t>Draw vertical at R</a:t>
                </a:r>
              </a:p>
              <a:p>
                <a:pPr lvl="2"/>
                <a:r>
                  <a:rPr lang="en-US" dirty="0" smtClean="0"/>
                  <a:t>Take the opposite of R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600200"/>
                <a:ext cx="5544616" cy="4873752"/>
              </a:xfrm>
              <a:prstGeom prst="rect">
                <a:avLst/>
              </a:prstGeom>
              <a:blipFill rotWithShape="1">
                <a:blip r:embed="rId2"/>
                <a:stretch>
                  <a:fillRect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1: 3 different intersections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2736304" cy="2736304"/>
          </a:xfrm>
        </p:spPr>
      </p:pic>
    </p:spTree>
    <p:extLst>
      <p:ext uri="{BB962C8B-B14F-4D97-AF65-F5344CB8AC3E}">
        <p14:creationId xmlns:p14="http://schemas.microsoft.com/office/powerpoint/2010/main" val="21652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3568" y="3573016"/>
            <a:ext cx="4896544" cy="1563560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3 different intersections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736304" cy="27363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7504" y="1600200"/>
                <a:ext cx="5616624" cy="48737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Adding points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≠(−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:</a:t>
                </a:r>
              </a:p>
              <a:p>
                <a:pPr lvl="2"/>
                <a:r>
                  <a:rPr lang="en-US" dirty="0" smtClean="0"/>
                  <a:t>Draw line through </a:t>
                </a:r>
                <a:r>
                  <a:rPr lang="en-US" i="1" dirty="0" smtClean="0"/>
                  <a:t>P,Q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2"/>
                <a:endParaRPr lang="en-US" i="1" dirty="0" smtClean="0"/>
              </a:p>
              <a:p>
                <a:pPr lvl="2"/>
                <a:r>
                  <a:rPr lang="en-US" dirty="0" smtClean="0"/>
                  <a:t>Find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intersection point </a:t>
                </a:r>
                <a:r>
                  <a:rPr lang="en-US" i="1" dirty="0" smtClean="0"/>
                  <a:t>R</a:t>
                </a:r>
              </a:p>
              <a:p>
                <a:pPr marL="731520" lvl="2" indent="0">
                  <a:buNone/>
                </a:pPr>
                <a:endParaRPr lang="en-US" dirty="0" smtClean="0"/>
              </a:p>
              <a:p>
                <a:pPr marL="731520" lvl="2" indent="0">
                  <a:buNone/>
                </a:pPr>
                <a:r>
                  <a:rPr lang="en-US" dirty="0" err="1" smtClean="0"/>
                  <a:t>Weierstrass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𝐴𝑥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731520" lvl="2" indent="0">
                  <a:buNone/>
                </a:pPr>
                <a:r>
                  <a:rPr lang="en-US" dirty="0" smtClean="0"/>
                  <a:t>Replace: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731520" lvl="2" indent="0">
                  <a:buNone/>
                </a:pPr>
                <a:r>
                  <a:rPr lang="en-US" dirty="0" smtClean="0"/>
                  <a:t>Work magic: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2" indent="0">
                  <a:buNone/>
                </a:pPr>
                <a:r>
                  <a:rPr lang="en-US" dirty="0" smtClean="0"/>
                  <a:t>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Draw vertical at R</a:t>
                </a:r>
              </a:p>
              <a:p>
                <a:pPr lvl="2"/>
                <a:r>
                  <a:rPr lang="en-US" dirty="0" smtClean="0"/>
                  <a:t>Take the opposite of R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00200"/>
                <a:ext cx="5616624" cy="4873752"/>
              </a:xfrm>
              <a:prstGeom prst="rect">
                <a:avLst/>
              </a:prstGeom>
              <a:blipFill rotWithShape="1">
                <a:blip r:embed="rId3"/>
                <a:stretch>
                  <a:fillRect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25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3568" y="4941168"/>
            <a:ext cx="3960440" cy="555448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7504" y="1600200"/>
                <a:ext cx="5616624" cy="48737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Adding points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≠(−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: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dirty="0" smtClean="0"/>
                  <a:t>Draw line through </a:t>
                </a:r>
                <a:r>
                  <a:rPr lang="en-US" i="1" dirty="0" smtClean="0"/>
                  <a:t>P,Q: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2"/>
                <a:endParaRPr lang="en-US" i="1" dirty="0" smtClean="0"/>
              </a:p>
              <a:p>
                <a:pPr lvl="2">
                  <a:spcAft>
                    <a:spcPts val="600"/>
                  </a:spcAft>
                </a:pPr>
                <a:r>
                  <a:rPr lang="en-US" dirty="0" smtClean="0"/>
                  <a:t>Find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intersection point </a:t>
                </a:r>
                <a:r>
                  <a:rPr lang="en-US" i="1" dirty="0" smtClean="0"/>
                  <a:t>R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731520" lvl="2" indent="0">
                  <a:buNone/>
                </a:pP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Draw vertical at R</a:t>
                </a:r>
              </a:p>
              <a:p>
                <a:pPr marL="731520" lvl="2" indent="0">
                  <a:buNone/>
                </a:pPr>
                <a:endParaRPr lang="en-US" dirty="0"/>
              </a:p>
              <a:p>
                <a:pPr marL="731520" lvl="2" indent="0">
                  <a:buNone/>
                </a:pPr>
                <a:r>
                  <a:rPr lang="en-US" dirty="0" smtClean="0"/>
                  <a:t>Line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Take the opposite of R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00200"/>
                <a:ext cx="5616624" cy="4873752"/>
              </a:xfrm>
              <a:prstGeom prst="rect">
                <a:avLst/>
              </a:prstGeom>
              <a:blipFill rotWithShape="1">
                <a:blip r:embed="rId2"/>
                <a:stretch>
                  <a:fillRect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3 different intersections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736304" cy="2736304"/>
          </a:xfrm>
        </p:spPr>
      </p:pic>
    </p:spTree>
    <p:extLst>
      <p:ext uri="{BB962C8B-B14F-4D97-AF65-F5344CB8AC3E}">
        <p14:creationId xmlns:p14="http://schemas.microsoft.com/office/powerpoint/2010/main" val="333118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39988"/>
            <a:ext cx="4397117" cy="2493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4552528"/>
                <a:ext cx="7715200" cy="125273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Basic elliptic </a:t>
                </a:r>
                <a:r>
                  <a:rPr lang="en-US" dirty="0" err="1" smtClean="0"/>
                  <a:t>cuves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sz="2000" dirty="0" err="1" smtClean="0"/>
                  <a:t>Weierstrass</a:t>
                </a:r>
                <a:r>
                  <a:rPr lang="en-US" sz="2000" dirty="0" smtClean="0"/>
                  <a:t> equation:</a:t>
                </a:r>
                <a:endParaRPr lang="en-US" sz="2000" dirty="0"/>
              </a:p>
              <a:p>
                <a:pPr marL="36576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𝐴𝑥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 smtClean="0"/>
                  <a:t> ,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+27 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4552528"/>
                <a:ext cx="7715200" cy="1252736"/>
              </a:xfrm>
              <a:blipFill rotWithShape="1">
                <a:blip r:embed="rId3"/>
                <a:stretch>
                  <a:fillRect l="-316" t="-3415" b="-4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5754960"/>
                <a:ext cx="7715200" cy="626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000" dirty="0" smtClean="0"/>
                  <a:t>The values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 smtClean="0"/>
                  <a:t>  come from some set, usually a field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54960"/>
                <a:ext cx="7715200" cy="626368"/>
              </a:xfrm>
              <a:prstGeom prst="rect">
                <a:avLst/>
              </a:prstGeom>
              <a:blipFill rotWithShape="1">
                <a:blip r:embed="rId4"/>
                <a:stretch>
                  <a:fillRect t="-38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3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15616" y="5609856"/>
            <a:ext cx="3960440" cy="771472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7504" y="1600200"/>
                <a:ext cx="5616624" cy="485313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Adding points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≠(−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: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dirty="0" smtClean="0"/>
                  <a:t>Draw line through </a:t>
                </a:r>
                <a:r>
                  <a:rPr lang="en-US" i="1" dirty="0" smtClean="0"/>
                  <a:t>P,Q: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2"/>
                <a:endParaRPr lang="en-US" i="1" dirty="0" smtClean="0"/>
              </a:p>
              <a:p>
                <a:pPr lvl="2">
                  <a:spcAft>
                    <a:spcPts val="600"/>
                  </a:spcAft>
                </a:pPr>
                <a:r>
                  <a:rPr lang="en-US" dirty="0" smtClean="0"/>
                  <a:t>Find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intersection point </a:t>
                </a:r>
                <a:r>
                  <a:rPr lang="en-US" i="1" dirty="0" smtClean="0"/>
                  <a:t>R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731520" lvl="2" indent="0">
                  <a:buNone/>
                </a:pP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Draw vertical at R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Take the opposite of R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731520" lvl="2" indent="0">
                  <a:buNone/>
                </a:pPr>
                <a:r>
                  <a:rPr lang="en-US" dirty="0"/>
                  <a:t> 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00200"/>
                <a:ext cx="5616624" cy="4853136"/>
              </a:xfrm>
              <a:prstGeom prst="rect">
                <a:avLst/>
              </a:prstGeom>
              <a:blipFill rotWithShape="1">
                <a:blip r:embed="rId2"/>
                <a:stretch>
                  <a:fillRect t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3 different intersections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736304" cy="2736304"/>
          </a:xfrm>
        </p:spPr>
      </p:pic>
    </p:spTree>
    <p:extLst>
      <p:ext uri="{BB962C8B-B14F-4D97-AF65-F5344CB8AC3E}">
        <p14:creationId xmlns:p14="http://schemas.microsoft.com/office/powerpoint/2010/main" val="199417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99592" y="4601744"/>
            <a:ext cx="3960440" cy="627456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ounded Rectangle 8"/>
          <p:cNvSpPr/>
          <p:nvPr/>
        </p:nvSpPr>
        <p:spPr>
          <a:xfrm>
            <a:off x="827584" y="3284984"/>
            <a:ext cx="3960440" cy="360040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36512" y="1600200"/>
                <a:ext cx="5400600" cy="48737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/>
                  <a:t>Still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≠(−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∈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</a:t>
                </a:r>
              </a:p>
              <a:p>
                <a:pPr lvl="2"/>
                <a:r>
                  <a:rPr lang="en-US" dirty="0" smtClean="0"/>
                  <a:t>Draw line through </a:t>
                </a:r>
                <a:r>
                  <a:rPr lang="en-US" i="1" dirty="0" smtClean="0"/>
                  <a:t>P,Q</a:t>
                </a:r>
              </a:p>
              <a:p>
                <a:pPr lvl="2"/>
                <a:r>
                  <a:rPr lang="en-US" dirty="0" smtClean="0"/>
                  <a:t>Find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intersection point </a:t>
                </a:r>
                <a:r>
                  <a:rPr lang="en-US" i="1" dirty="0" smtClean="0"/>
                  <a:t>R</a:t>
                </a:r>
              </a:p>
              <a:p>
                <a:pPr lvl="2"/>
                <a:endParaRPr lang="en-US" dirty="0" smtClean="0"/>
              </a:p>
              <a:p>
                <a:pPr marL="731520" lvl="2" indent="0">
                  <a:buNone/>
                </a:pPr>
                <a:r>
                  <a:rPr lang="en-US" dirty="0" smtClean="0"/>
                  <a:t>Calculations will give you: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Draw vertical at R</a:t>
                </a:r>
              </a:p>
              <a:p>
                <a:pPr lvl="2"/>
                <a:r>
                  <a:rPr lang="en-US" dirty="0" smtClean="0"/>
                  <a:t>Take the opposite of R: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600200"/>
                <a:ext cx="5400600" cy="4873752"/>
              </a:xfrm>
              <a:prstGeom prst="rect">
                <a:avLst/>
              </a:prstGeom>
              <a:blipFill rotWithShape="1">
                <a:blip r:embed="rId2"/>
                <a:stretch>
                  <a:fillRect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2: Add point with tangent point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059174"/>
            <a:ext cx="2848868" cy="28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11560" y="2924944"/>
            <a:ext cx="3960440" cy="385736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611560" y="4529736"/>
            <a:ext cx="3960440" cy="483440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36512" y="1600200"/>
                <a:ext cx="5400600" cy="48737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=(−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</a:t>
                </a:r>
              </a:p>
              <a:p>
                <a:pPr lvl="2"/>
                <a:r>
                  <a:rPr lang="en-US" dirty="0" smtClean="0"/>
                  <a:t>Draw line through </a:t>
                </a:r>
                <a:r>
                  <a:rPr lang="en-US" i="1" dirty="0" smtClean="0"/>
                  <a:t>P,Q</a:t>
                </a:r>
              </a:p>
              <a:p>
                <a:pPr lvl="2"/>
                <a:r>
                  <a:rPr lang="en-US" dirty="0" smtClean="0"/>
                  <a:t>Find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intersection point </a:t>
                </a:r>
                <a:r>
                  <a:rPr lang="en-US" i="1" dirty="0" smtClean="0"/>
                  <a:t>R</a:t>
                </a:r>
              </a:p>
              <a:p>
                <a:pPr marL="731520" lvl="2" indent="0">
                  <a:buNone/>
                </a:pPr>
                <a:endParaRPr lang="en-US" i="1" dirty="0"/>
              </a:p>
              <a:p>
                <a:pPr marL="731520" lvl="2" indent="0">
                  <a:buNone/>
                </a:pPr>
                <a:r>
                  <a:rPr lang="en-US" dirty="0" smtClean="0"/>
                  <a:t>Third point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, the point at infinity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Draw vertical at R</a:t>
                </a:r>
              </a:p>
              <a:p>
                <a:pPr lvl="2"/>
                <a:r>
                  <a:rPr lang="en-US" dirty="0" smtClean="0"/>
                  <a:t>Take the opposite of R:</a:t>
                </a:r>
                <a:endParaRPr lang="fr-FR" dirty="0" smtClean="0"/>
              </a:p>
              <a:p>
                <a:pPr marL="731520" lvl="2" indent="0">
                  <a:buNone/>
                </a:pPr>
                <a:endParaRPr lang="en-US" dirty="0"/>
              </a:p>
              <a:p>
                <a:pPr marL="731520" lvl="2" indent="0">
                  <a:buNone/>
                </a:pPr>
                <a:r>
                  <a:rPr lang="en-US" dirty="0" smtClean="0"/>
                  <a:t>We write: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=−∞= ∞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600200"/>
                <a:ext cx="5400600" cy="4873752"/>
              </a:xfrm>
              <a:prstGeom prst="rect">
                <a:avLst/>
              </a:prstGeom>
              <a:blipFill rotWithShape="1">
                <a:blip r:embed="rId2"/>
                <a:stretch>
                  <a:fillRect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  <a:r>
              <a:rPr lang="en-US" dirty="0" smtClean="0"/>
              <a:t>: Add points with same x-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53" y="2059174"/>
            <a:ext cx="2832588" cy="28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94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1560" y="2852936"/>
            <a:ext cx="4392488" cy="1800200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36512" y="1600200"/>
                <a:ext cx="5400600" cy="48737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/>
                  <a:t>Now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∈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</a:t>
                </a:r>
              </a:p>
              <a:p>
                <a:pPr lvl="2"/>
                <a:r>
                  <a:rPr lang="en-US" dirty="0" smtClean="0"/>
                  <a:t>Draw tangent line through </a:t>
                </a:r>
                <a:r>
                  <a:rPr lang="en-US" i="1" dirty="0" smtClean="0"/>
                  <a:t>P</a:t>
                </a:r>
              </a:p>
              <a:p>
                <a:pPr lvl="2"/>
                <a:r>
                  <a:rPr lang="en-US" dirty="0" smtClean="0"/>
                  <a:t>Find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intersection point </a:t>
                </a:r>
                <a:r>
                  <a:rPr lang="en-US" i="1" dirty="0" smtClean="0"/>
                  <a:t>R</a:t>
                </a:r>
              </a:p>
              <a:p>
                <a:pPr marL="731520" lvl="2" indent="0">
                  <a:buNone/>
                </a:pPr>
                <a:endParaRPr lang="en-US" i="1" dirty="0"/>
              </a:p>
              <a:p>
                <a:pPr marL="731520" lvl="2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=0,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=∞</m:t>
                    </m:r>
                  </m:oMath>
                </a14:m>
                <a:r>
                  <a:rPr lang="en-US" dirty="0" smtClean="0"/>
                  <a:t>, the point at infinity</a:t>
                </a:r>
              </a:p>
              <a:p>
                <a:pPr marL="731520" lvl="2" indent="0">
                  <a:spcAft>
                    <a:spcPts val="600"/>
                  </a:spcAft>
                  <a:buNone/>
                </a:pPr>
                <a:r>
                  <a:rPr lang="en-US" dirty="0" smtClean="0"/>
                  <a:t>Else: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731520" lvl="2" indent="0">
                  <a:buNone/>
                </a:pPr>
                <a:r>
                  <a:rPr lang="en-US" dirty="0"/>
                  <a:t>	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  <a:p>
                <a:pPr marL="731520" lvl="2" indent="0">
                  <a:buNone/>
                </a:pPr>
                <a:endParaRPr lang="en-US" dirty="0" smtClean="0"/>
              </a:p>
              <a:p>
                <a:pPr lvl="2"/>
                <a:r>
                  <a:rPr lang="en-US" dirty="0" smtClean="0"/>
                  <a:t>Draw vertical at R</a:t>
                </a:r>
              </a:p>
              <a:p>
                <a:pPr lvl="2"/>
                <a:r>
                  <a:rPr lang="en-US" dirty="0" smtClean="0"/>
                  <a:t>Take the opposite of R:</a:t>
                </a:r>
                <a:endParaRPr lang="fr-FR" dirty="0" smtClean="0"/>
              </a:p>
              <a:p>
                <a:pPr marL="73152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600200"/>
                <a:ext cx="5400600" cy="4873752"/>
              </a:xfrm>
              <a:prstGeom prst="rect">
                <a:avLst/>
              </a:prstGeom>
              <a:blipFill rotWithShape="1">
                <a:blip r:embed="rId2"/>
                <a:stretch>
                  <a:fillRect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  <a:r>
              <a:rPr lang="en-US" dirty="0" smtClean="0"/>
              <a:t>: Point Doubling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66" y="2059174"/>
            <a:ext cx="2716362" cy="28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69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1560" y="4581128"/>
            <a:ext cx="4392488" cy="1512168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755576" y="2564904"/>
            <a:ext cx="4392488" cy="863259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36512" y="1600200"/>
                <a:ext cx="5400600" cy="51411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/>
                  <a:t>Now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∈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</a:t>
                </a:r>
              </a:p>
              <a:p>
                <a:pPr lvl="2"/>
                <a:r>
                  <a:rPr lang="en-US" dirty="0" smtClean="0"/>
                  <a:t>Draw tangent line through </a:t>
                </a:r>
                <a:r>
                  <a:rPr lang="en-US" i="1" dirty="0" smtClean="0"/>
                  <a:t>P</a:t>
                </a:r>
              </a:p>
              <a:p>
                <a:pPr lvl="2">
                  <a:spcAft>
                    <a:spcPts val="400"/>
                  </a:spcAft>
                </a:pPr>
                <a:r>
                  <a:rPr lang="en-US" dirty="0" smtClean="0"/>
                  <a:t>Find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intersection point </a:t>
                </a:r>
                <a:r>
                  <a:rPr lang="en-US" i="1" dirty="0" smtClean="0"/>
                  <a:t>R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731520" lvl="2" indent="0">
                  <a:buNone/>
                </a:pPr>
                <a:r>
                  <a:rPr lang="en-US" dirty="0"/>
                  <a:t>	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  <a:p>
                <a:pPr marL="731520" lvl="2" indent="0">
                  <a:buNone/>
                </a:pPr>
                <a:endParaRPr lang="en-US" dirty="0" smtClean="0"/>
              </a:p>
              <a:p>
                <a:pPr lvl="2"/>
                <a:r>
                  <a:rPr lang="en-US" dirty="0" smtClean="0"/>
                  <a:t>Draw vertical at R</a:t>
                </a:r>
              </a:p>
              <a:p>
                <a:pPr lvl="2"/>
                <a:r>
                  <a:rPr lang="en-US" dirty="0" smtClean="0"/>
                  <a:t>Take the opposite of R:</a:t>
                </a:r>
                <a:endParaRPr lang="fr-FR" dirty="0" smtClean="0"/>
              </a:p>
              <a:p>
                <a:pPr marL="731520" lvl="2" indent="0">
                  <a:buNone/>
                </a:pPr>
                <a:endParaRPr lang="en-US" dirty="0"/>
              </a:p>
              <a:p>
                <a:pPr marL="731520" lvl="2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i="1">
                        <a:latin typeface="Cambria Math"/>
                      </a:rPr>
                      <m:t>=∞</m:t>
                    </m:r>
                  </m:oMath>
                </a14:m>
                <a:endParaRPr lang="en-US" dirty="0"/>
              </a:p>
              <a:p>
                <a:pPr marL="731520" lvl="2" indent="0">
                  <a:spcAft>
                    <a:spcPts val="600"/>
                  </a:spcAft>
                  <a:buNone/>
                </a:pPr>
                <a:r>
                  <a:rPr lang="en-US" dirty="0"/>
                  <a:t>Else: </a:t>
                </a:r>
                <a:endParaRPr lang="en-US" dirty="0" smtClean="0"/>
              </a:p>
              <a:p>
                <a:pPr marL="731520" lvl="2" indent="0"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731520" lvl="2" indent="0">
                  <a:buNone/>
                </a:pPr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600200"/>
                <a:ext cx="5400600" cy="5141168"/>
              </a:xfrm>
              <a:prstGeom prst="rect">
                <a:avLst/>
              </a:prstGeom>
              <a:blipFill rotWithShape="1">
                <a:blip r:embed="rId2"/>
                <a:stretch>
                  <a:fillRect t="-7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  <a:r>
              <a:rPr lang="en-US" dirty="0" smtClean="0"/>
              <a:t>: Point Doubling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66" y="2059174"/>
            <a:ext cx="2716362" cy="28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33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on Elliptic Curves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925144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Take an elliptic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Operation: point addition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Scalar multiplication: repeated addition:</a:t>
                </a:r>
              </a:p>
              <a:p>
                <a:pPr marL="36576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 …. + 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Order of a point: smallest integer such that:</a:t>
                </a:r>
              </a:p>
              <a:p>
                <a:pPr marL="36576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𝑘𝑃</m:t>
                      </m:r>
                      <m:r>
                        <a:rPr lang="en-US" b="0" i="1" smtClean="0">
                          <a:latin typeface="Cambria Math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Take set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 = &lt;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 2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 …, </m:t>
                    </m:r>
                    <m:r>
                      <a:rPr lang="en-US" b="0" i="1" smtClean="0">
                        <a:latin typeface="Cambria Math"/>
                      </a:rPr>
                      <m:t>𝑘𝑃</m:t>
                    </m:r>
                    <m:r>
                      <a:rPr lang="en-US" b="0" i="1" smtClean="0">
                        <a:latin typeface="Cambria Math"/>
                      </a:rPr>
                      <m:t>=∞</m:t>
                    </m:r>
                  </m:oMath>
                </a14:m>
                <a:r>
                  <a:rPr lang="en-US" dirty="0" smtClean="0"/>
                  <a:t>&gt; and point addition</a:t>
                </a:r>
              </a:p>
              <a:p>
                <a:pPr lvl="2">
                  <a:spcAft>
                    <a:spcPts val="200"/>
                  </a:spcAft>
                </a:pPr>
                <a:r>
                  <a:rPr lang="en-US" u="sng" dirty="0" smtClean="0"/>
                  <a:t>Closure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>
                    <a:latin typeface="Algerian" panose="04020705040A02060702" pitchFamily="82" charset="0"/>
                  </a:rPr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</a:p>
              <a:p>
                <a:pPr lvl="2"/>
                <a:r>
                  <a:rPr lang="en-US" u="sng" dirty="0" smtClean="0"/>
                  <a:t>Identity element</a:t>
                </a:r>
                <a:r>
                  <a:rPr lang="en-US" dirty="0" smtClean="0"/>
                  <a:t>: the point at infinity,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pPr lvl="2">
                  <a:spcAft>
                    <a:spcPts val="400"/>
                  </a:spcAft>
                </a:pPr>
                <a:r>
                  <a:rPr lang="en-US" u="sng" dirty="0" smtClean="0"/>
                  <a:t>Associativity:</a:t>
                </a:r>
                <a:r>
                  <a:rPr lang="en-US" dirty="0" smtClean="0"/>
                  <a:t> associative and commutative</a:t>
                </a:r>
              </a:p>
              <a:p>
                <a:pPr lvl="2"/>
                <a:r>
                  <a:rPr lang="en-US" u="sng" dirty="0" smtClean="0"/>
                  <a:t>Inverse element</a:t>
                </a:r>
                <a:r>
                  <a:rPr lang="en-US" dirty="0" smtClean="0"/>
                  <a:t>: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): opposite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-axis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925144"/>
              </a:xfrm>
              <a:blipFill rotWithShape="1">
                <a:blip r:embed="rId2"/>
                <a:stretch>
                  <a:fillRect l="-316" t="-16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4376333" y="2420888"/>
            <a:ext cx="155448" cy="1872208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5936" y="3284984"/>
                <a:ext cx="1028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E721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E7212"/>
                    </a:solidFill>
                  </a:rPr>
                  <a:t> times</a:t>
                </a:r>
                <a:endParaRPr lang="fr-FR" dirty="0">
                  <a:solidFill>
                    <a:srgbClr val="FE721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284984"/>
                <a:ext cx="102846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84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</a:t>
            </a:r>
            <a:r>
              <a:rPr lang="en-US" dirty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 Elliptic Curve Crypto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9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5373216"/>
            <a:ext cx="5184576" cy="504056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1043608" y="3068960"/>
            <a:ext cx="4896544" cy="360040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in ECC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200" dirty="0" smtClean="0"/>
                  <a:t>DLog settings in finite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</a:p>
              <a:p>
                <a:pPr lvl="1"/>
                <a:r>
                  <a:rPr lang="en-US" sz="1900" dirty="0" smtClean="0"/>
                  <a:t>Find prime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9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19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Choose element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1900" dirty="0" smtClean="0"/>
                  <a:t> of order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1900" dirty="0" smtClean="0"/>
                  <a:t>, consider </a:t>
                </a:r>
                <a:r>
                  <a:rPr lang="en-US" sz="1900" dirty="0" smtClean="0">
                    <a:latin typeface="Algerian" panose="04020705040A02060702" pitchFamily="82" charset="0"/>
                  </a:rPr>
                  <a:t>G</a:t>
                </a:r>
                <a:r>
                  <a:rPr lang="en-US" sz="1900" dirty="0" smtClean="0"/>
                  <a:t> =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9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900" dirty="0" smtClean="0"/>
                  <a:t>&gt;</a:t>
                </a:r>
              </a:p>
              <a:p>
                <a:pPr lvl="1"/>
                <a:r>
                  <a:rPr lang="en-US" sz="19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{0, …, </m:t>
                    </m:r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en-US" sz="1900" dirty="0" smtClean="0"/>
                  <a:t>,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≔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 (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mod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 smtClean="0"/>
                  <a:t> </a:t>
                </a:r>
              </a:p>
              <a:p>
                <a:pPr lvl="1"/>
                <a:r>
                  <a:rPr lang="en-US" sz="1900" u="sng" dirty="0" err="1" smtClean="0"/>
                  <a:t>DLog</a:t>
                </a:r>
                <a:r>
                  <a:rPr lang="en-US" sz="1900" u="sng" dirty="0" smtClean="0"/>
                  <a:t> problem</a:t>
                </a:r>
                <a:r>
                  <a:rPr lang="en-US" sz="1900" dirty="0" smtClean="0"/>
                  <a:t>: given 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𝑔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1900" dirty="0" smtClean="0"/>
                  <a:t>) find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900" dirty="0" smtClean="0"/>
                  <a:t>.</a:t>
                </a:r>
              </a:p>
              <a:p>
                <a:endParaRPr lang="en-US" dirty="0"/>
              </a:p>
              <a:p>
                <a:r>
                  <a:rPr lang="en-US" sz="2200" dirty="0" err="1" smtClean="0"/>
                  <a:t>ECDLog</a:t>
                </a:r>
                <a:r>
                  <a:rPr lang="en-US" sz="2200" dirty="0" smtClean="0"/>
                  <a:t> settings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2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200" dirty="0" smtClean="0"/>
              </a:p>
              <a:p>
                <a:pPr lvl="1"/>
                <a:r>
                  <a:rPr lang="en-US" sz="1900" dirty="0" smtClean="0"/>
                  <a:t>Find prime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 | #</m:t>
                    </m:r>
                    <m:r>
                      <a:rPr lang="en-US" sz="1900" b="0" i="1" smtClean="0">
                        <a:latin typeface="Cambria Math"/>
                      </a:rPr>
                      <m:t>𝐸</m:t>
                    </m:r>
                    <m:r>
                      <a:rPr lang="en-US" sz="19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900" dirty="0" smtClean="0"/>
                  <a:t> </a:t>
                </a:r>
                <a:endParaRPr lang="fr-FR" sz="1900" dirty="0"/>
              </a:p>
              <a:p>
                <a:pPr lvl="1"/>
                <a:r>
                  <a:rPr lang="en-US" sz="1900" dirty="0" smtClean="0"/>
                  <a:t>Choose an element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sz="1900" dirty="0" smtClean="0"/>
                  <a:t> of </a:t>
                </a:r>
                <a:r>
                  <a:rPr lang="fr-FR" sz="1900" dirty="0" err="1" smtClean="0"/>
                  <a:t>order</a:t>
                </a:r>
                <a:r>
                  <a:rPr lang="fr-FR" sz="19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</m:oMath>
                </a14:m>
                <a:r>
                  <a:rPr lang="fr-FR" sz="1900" dirty="0" smtClean="0"/>
                  <a:t>, </a:t>
                </a:r>
                <a:r>
                  <a:rPr lang="fr-FR" sz="1900" dirty="0" err="1" smtClean="0"/>
                  <a:t>consider</a:t>
                </a:r>
                <a:r>
                  <a:rPr lang="fr-FR" sz="1900" dirty="0" smtClean="0"/>
                  <a:t> G = &lt;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𝑃</m:t>
                    </m:r>
                    <m:r>
                      <a:rPr lang="en-US" sz="1900" b="0" i="1" smtClean="0">
                        <a:latin typeface="Cambria Math"/>
                      </a:rPr>
                      <m:t>,…,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sz="1900" dirty="0" smtClean="0"/>
                  <a:t>&gt;</a:t>
                </a:r>
              </a:p>
              <a:p>
                <a:pPr lvl="1"/>
                <a:r>
                  <a:rPr lang="en-US" sz="1900" dirty="0" smtClean="0"/>
                  <a:t>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 {0, 1, …,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fr-FR" sz="1900" dirty="0" smtClean="0"/>
                  <a:t>,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 ≔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endParaRPr lang="fr-FR" sz="1900" dirty="0" smtClean="0"/>
              </a:p>
              <a:p>
                <a:pPr lvl="1"/>
                <a:r>
                  <a:rPr lang="en-US" sz="1900" u="sng" dirty="0" err="1" smtClean="0"/>
                  <a:t>ECDLog</a:t>
                </a:r>
                <a:r>
                  <a:rPr lang="en-US" sz="1900" u="sng" dirty="0" smtClean="0"/>
                  <a:t> problem</a:t>
                </a:r>
                <a:r>
                  <a:rPr lang="en-US" sz="1900" dirty="0" smtClean="0"/>
                  <a:t>: given 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𝑘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𝐸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1900" dirty="0" smtClean="0"/>
                  <a:t>),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</m:t>
                    </m:r>
                  </m:oMath>
                </a14:m>
                <a:r>
                  <a:rPr lang="en-US" sz="1900" dirty="0" smtClean="0"/>
                  <a:t>. </a:t>
                </a:r>
                <a:endParaRPr lang="fr-FR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45"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834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Hint: Why the Problem is Hard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73298"/>
            <a:ext cx="4350905" cy="3057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2448272" cy="2378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030416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Elliptic curve over </a:t>
            </a:r>
            <a:r>
              <a:rPr lang="en-US" dirty="0" smtClean="0">
                <a:latin typeface="Algerian" panose="04020705040A02060702" pitchFamily="82" charset="0"/>
              </a:rPr>
              <a:t>R</a:t>
            </a:r>
            <a:r>
              <a:rPr lang="en-US" dirty="0" smtClean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8064" y="5013176"/>
                <a:ext cx="2664296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Elliptic curve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013176"/>
                <a:ext cx="2664296" cy="390748"/>
              </a:xfrm>
              <a:prstGeom prst="rect">
                <a:avLst/>
              </a:prstGeom>
              <a:blipFill rotWithShape="1">
                <a:blip r:embed="rId4"/>
                <a:stretch>
                  <a:fillRect t="-6061"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812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5373216"/>
            <a:ext cx="6192688" cy="504056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1043608" y="3429000"/>
            <a:ext cx="6264696" cy="360040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200" dirty="0" smtClean="0"/>
                  <a:t>CDH on finite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</a:p>
              <a:p>
                <a:pPr lvl="1"/>
                <a:r>
                  <a:rPr lang="en-US" sz="1900" dirty="0" smtClean="0"/>
                  <a:t>Find prime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9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19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Choose element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1900" dirty="0" smtClean="0"/>
                  <a:t> of order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1900" dirty="0" smtClean="0"/>
                  <a:t>, consider </a:t>
                </a:r>
                <a:r>
                  <a:rPr lang="en-US" sz="1900" dirty="0" smtClean="0">
                    <a:latin typeface="Algerian" panose="04020705040A02060702" pitchFamily="82" charset="0"/>
                  </a:rPr>
                  <a:t>G</a:t>
                </a:r>
                <a:r>
                  <a:rPr lang="en-US" sz="1900" dirty="0" smtClean="0"/>
                  <a:t> =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9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900" dirty="0" smtClean="0"/>
                  <a:t>&gt;</a:t>
                </a:r>
              </a:p>
              <a:p>
                <a:pPr lvl="1"/>
                <a:r>
                  <a:rPr lang="en-US" sz="19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𝑎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{0, …, </m:t>
                    </m:r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en-US" sz="1900" dirty="0" smtClean="0"/>
                  <a:t>, set </a:t>
                </a:r>
              </a:p>
              <a:p>
                <a:pPr marL="36576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≔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mod</m:t>
                        </m:r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1900" b="0" i="1" smtClean="0">
                        <a:latin typeface="Cambria Math"/>
                      </a:rPr>
                      <m:t>,                  </m:t>
                    </m:r>
                    <m:r>
                      <a:rPr lang="en-US" sz="1900" b="0" i="1" smtClean="0">
                        <a:latin typeface="Cambria Math"/>
                      </a:rPr>
                      <m:t>𝐵</m:t>
                    </m:r>
                    <m:r>
                      <a:rPr lang="en-US" sz="19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mod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 smtClean="0"/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900" u="sng" dirty="0" smtClean="0"/>
                  <a:t>CDH problem</a:t>
                </a:r>
                <a:r>
                  <a:rPr lang="en-US" sz="1900" dirty="0" smtClean="0"/>
                  <a:t>: given 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𝑔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1900" dirty="0" smtClean="0"/>
                  <a:t>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𝑎𝑏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mod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 smtClean="0"/>
                  <a:t>.</a:t>
                </a:r>
              </a:p>
              <a:p>
                <a:r>
                  <a:rPr lang="en-US" sz="2200" dirty="0" smtClean="0"/>
                  <a:t>ECCDH settings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2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200" dirty="0" smtClean="0"/>
              </a:p>
              <a:p>
                <a:pPr lvl="1"/>
                <a:r>
                  <a:rPr lang="en-US" sz="1900" dirty="0" smtClean="0"/>
                  <a:t>Find prime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 | #</m:t>
                    </m:r>
                    <m:r>
                      <a:rPr lang="en-US" sz="1900" b="0" i="1" smtClean="0">
                        <a:latin typeface="Cambria Math"/>
                      </a:rPr>
                      <m:t>𝐸</m:t>
                    </m:r>
                    <m:r>
                      <a:rPr lang="en-US" sz="19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900" dirty="0" smtClean="0"/>
                  <a:t> </a:t>
                </a:r>
                <a:endParaRPr lang="fr-FR" sz="1900" dirty="0"/>
              </a:p>
              <a:p>
                <a:pPr lvl="1"/>
                <a:r>
                  <a:rPr lang="en-US" sz="1900" dirty="0" smtClean="0"/>
                  <a:t>Choose an element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sz="1900" dirty="0" smtClean="0"/>
                  <a:t> of </a:t>
                </a:r>
                <a:r>
                  <a:rPr lang="fr-FR" sz="1900" dirty="0" err="1" smtClean="0"/>
                  <a:t>order</a:t>
                </a:r>
                <a:r>
                  <a:rPr lang="fr-FR" sz="19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</m:oMath>
                </a14:m>
                <a:r>
                  <a:rPr lang="fr-FR" sz="1900" dirty="0" smtClean="0"/>
                  <a:t>, </a:t>
                </a:r>
                <a:r>
                  <a:rPr lang="fr-FR" sz="1900" dirty="0" err="1" smtClean="0"/>
                  <a:t>consider</a:t>
                </a:r>
                <a:r>
                  <a:rPr lang="fr-FR" sz="1900" dirty="0" smtClean="0"/>
                  <a:t> G = &lt;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𝑃</m:t>
                    </m:r>
                    <m:r>
                      <a:rPr lang="en-US" sz="1900" b="0" i="1" smtClean="0">
                        <a:latin typeface="Cambria Math"/>
                      </a:rPr>
                      <m:t>,…,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sz="1900" dirty="0" smtClean="0"/>
                  <a:t>&gt;</a:t>
                </a:r>
              </a:p>
              <a:p>
                <a:pPr lvl="1"/>
                <a:r>
                  <a:rPr lang="en-US" sz="1900" dirty="0" smtClean="0"/>
                  <a:t>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</m:t>
                    </m:r>
                    <m:r>
                      <a:rPr lang="en-US" sz="19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b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 {0, 1, …,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fr-FR" sz="1900" dirty="0" smtClean="0"/>
                  <a:t>,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 ≔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sz="19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𝐵</m:t>
                    </m:r>
                    <m:r>
                      <a:rPr lang="en-US" sz="1900" b="0" i="1" smtClean="0">
                        <a:latin typeface="Cambria Math"/>
                      </a:rPr>
                      <m:t> ≔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b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endParaRPr lang="fr-FR" sz="1900" dirty="0" smtClean="0"/>
              </a:p>
              <a:p>
                <a:pPr lvl="1"/>
                <a:r>
                  <a:rPr lang="en-US" sz="1900" u="sng" dirty="0" err="1" smtClean="0"/>
                  <a:t>ECDLog</a:t>
                </a:r>
                <a:r>
                  <a:rPr lang="en-US" sz="1900" u="sng" dirty="0" smtClean="0"/>
                  <a:t> problem</a:t>
                </a:r>
                <a:r>
                  <a:rPr lang="en-US" sz="1900" dirty="0" smtClean="0"/>
                  <a:t>: given 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𝑘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𝐸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1900" dirty="0" smtClean="0"/>
                  <a:t>),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ab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1900" dirty="0" smtClean="0"/>
                  <a:t>. </a:t>
                </a:r>
                <a:endParaRPr lang="fr-FR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45"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in ECC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05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br>
              <a:rPr lang="en-US" dirty="0" smtClean="0"/>
            </a:br>
            <a:r>
              <a:rPr lang="en-US" dirty="0" smtClean="0"/>
              <a:t>Sets, Groups, Rings, Fields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7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15616" y="5390661"/>
            <a:ext cx="6624736" cy="360040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1043608" y="3429000"/>
            <a:ext cx="6696744" cy="360040"/>
          </a:xfrm>
          <a:prstGeom prst="roundRect">
            <a:avLst/>
          </a:prstGeom>
          <a:solidFill>
            <a:srgbClr val="FDF3F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600200"/>
                <a:ext cx="7467600" cy="4873752"/>
              </a:xfrm>
            </p:spPr>
            <p:txBody>
              <a:bodyPr/>
              <a:lstStyle/>
              <a:p>
                <a:r>
                  <a:rPr lang="en-US" sz="2200" dirty="0" smtClean="0"/>
                  <a:t>DDH on finite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</a:p>
              <a:p>
                <a:pPr lvl="1"/>
                <a:r>
                  <a:rPr lang="en-US" sz="1900" dirty="0" smtClean="0"/>
                  <a:t>Find prime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9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19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Choose element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1900" dirty="0" smtClean="0"/>
                  <a:t> of order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1900" dirty="0" smtClean="0"/>
                  <a:t>, consider </a:t>
                </a:r>
                <a:r>
                  <a:rPr lang="en-US" sz="1900" dirty="0" smtClean="0">
                    <a:latin typeface="Algerian" panose="04020705040A02060702" pitchFamily="82" charset="0"/>
                  </a:rPr>
                  <a:t>G</a:t>
                </a:r>
                <a:r>
                  <a:rPr lang="en-US" sz="1900" dirty="0" smtClean="0"/>
                  <a:t> =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9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900" dirty="0" smtClean="0"/>
                  <a:t>&gt;</a:t>
                </a:r>
              </a:p>
              <a:p>
                <a:pPr lvl="1"/>
                <a:r>
                  <a:rPr lang="en-US" sz="19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𝑎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𝑏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𝑧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{0, …, </m:t>
                    </m:r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en-US" sz="1900" dirty="0" smtClean="0"/>
                  <a:t>, set </a:t>
                </a:r>
              </a:p>
              <a:p>
                <a:pPr marL="36576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≔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mod</m:t>
                        </m:r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1900" b="0" i="1" smtClean="0">
                        <a:latin typeface="Cambria Math"/>
                      </a:rPr>
                      <m:t>,                  </m:t>
                    </m:r>
                    <m:r>
                      <a:rPr lang="en-US" sz="1900" b="0" i="1" smtClean="0">
                        <a:latin typeface="Cambria Math"/>
                      </a:rPr>
                      <m:t>𝐵</m:t>
                    </m:r>
                    <m:r>
                      <a:rPr lang="en-US" sz="19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mod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 smtClean="0"/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900" u="sng" dirty="0"/>
                  <a:t>D</a:t>
                </a:r>
                <a:r>
                  <a:rPr lang="en-US" sz="1900" u="sng" dirty="0" smtClean="0"/>
                  <a:t>DH problem</a:t>
                </a:r>
                <a:r>
                  <a:rPr lang="en-US" sz="1900" dirty="0" smtClean="0"/>
                  <a:t>: given 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𝑔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1900" dirty="0" smtClean="0"/>
                  <a:t>) dist.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𝑎𝑏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𝑧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r>
                      <a:rPr lang="en-US" sz="19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900">
                        <a:latin typeface="Cambria Math"/>
                      </a:rPr>
                      <m:t>mod</m:t>
                    </m:r>
                    <m:r>
                      <a:rPr lang="en-US" sz="1900" i="1">
                        <a:latin typeface="Cambria Math"/>
                      </a:rPr>
                      <m:t> </m:t>
                    </m:r>
                    <m:r>
                      <a:rPr lang="en-US" sz="1900" i="1">
                        <a:latin typeface="Cambria Math"/>
                      </a:rPr>
                      <m:t>𝑝</m:t>
                    </m:r>
                    <m:r>
                      <a:rPr lang="en-US" sz="19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 smtClean="0"/>
                  <a:t>.</a:t>
                </a:r>
              </a:p>
              <a:p>
                <a:r>
                  <a:rPr lang="en-US" sz="2200" dirty="0" smtClean="0"/>
                  <a:t>ECDDH settings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2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200" dirty="0" smtClean="0"/>
              </a:p>
              <a:p>
                <a:pPr lvl="1"/>
                <a:r>
                  <a:rPr lang="en-US" sz="1900" dirty="0" smtClean="0"/>
                  <a:t>Find prime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 | #</m:t>
                    </m:r>
                    <m:r>
                      <a:rPr lang="en-US" sz="1900" b="0" i="1" smtClean="0">
                        <a:latin typeface="Cambria Math"/>
                      </a:rPr>
                      <m:t>𝐸</m:t>
                    </m:r>
                    <m:r>
                      <a:rPr lang="en-US" sz="19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900" dirty="0" smtClean="0"/>
                  <a:t> </a:t>
                </a:r>
                <a:endParaRPr lang="fr-FR" sz="1900" dirty="0"/>
              </a:p>
              <a:p>
                <a:pPr lvl="1"/>
                <a:r>
                  <a:rPr lang="en-US" sz="1900" dirty="0" smtClean="0"/>
                  <a:t>Choose an element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sz="1900" dirty="0" smtClean="0"/>
                  <a:t> of </a:t>
                </a:r>
                <a:r>
                  <a:rPr lang="fr-FR" sz="1900" dirty="0" err="1" smtClean="0"/>
                  <a:t>order</a:t>
                </a:r>
                <a:r>
                  <a:rPr lang="fr-FR" sz="19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</m:oMath>
                </a14:m>
                <a:r>
                  <a:rPr lang="fr-FR" sz="1900" dirty="0" smtClean="0"/>
                  <a:t>, </a:t>
                </a:r>
                <a:r>
                  <a:rPr lang="fr-FR" sz="1900" dirty="0" err="1" smtClean="0"/>
                  <a:t>consider</a:t>
                </a:r>
                <a:r>
                  <a:rPr lang="fr-FR" sz="1900" dirty="0" smtClean="0"/>
                  <a:t> G = &lt;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𝑃</m:t>
                    </m:r>
                    <m:r>
                      <a:rPr lang="en-US" sz="1900" b="0" i="1" smtClean="0">
                        <a:latin typeface="Cambria Math"/>
                      </a:rPr>
                      <m:t>,…,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sz="1900" dirty="0" smtClean="0"/>
                  <a:t>&gt;</a:t>
                </a:r>
              </a:p>
              <a:p>
                <a:pPr lvl="1"/>
                <a:r>
                  <a:rPr lang="en-US" sz="1900" dirty="0" smtClean="0"/>
                  <a:t>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</m:t>
                    </m:r>
                    <m:r>
                      <a:rPr lang="en-US" sz="19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b</m:t>
                    </m:r>
                    <m:r>
                      <a:rPr lang="en-US" sz="19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z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 {0, 1, …,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q</m:t>
                    </m:r>
                    <m:r>
                      <a:rPr lang="en-US" sz="19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fr-FR" sz="1900" dirty="0" smtClean="0"/>
                  <a:t>,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 ≔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sz="19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𝐵</m:t>
                    </m:r>
                    <m:r>
                      <a:rPr lang="en-US" sz="1900" b="0" i="1" smtClean="0">
                        <a:latin typeface="Cambria Math"/>
                      </a:rPr>
                      <m:t> ≔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b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endParaRPr lang="fr-FR" sz="1900" dirty="0" smtClean="0"/>
              </a:p>
              <a:p>
                <a:pPr lvl="1"/>
                <a:r>
                  <a:rPr lang="en-US" sz="1900" u="sng" dirty="0" err="1" smtClean="0"/>
                  <a:t>ECDLog</a:t>
                </a:r>
                <a:r>
                  <a:rPr lang="en-US" sz="1900" u="sng" dirty="0" smtClean="0"/>
                  <a:t> problem</a:t>
                </a:r>
                <a:r>
                  <a:rPr lang="en-US" sz="1900" dirty="0" smtClean="0"/>
                  <a:t>: given 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𝑝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𝑘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𝐸</m:t>
                    </m:r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r>
                      <a:rPr lang="en-US" sz="1900" b="0" i="1" smtClean="0">
                        <a:latin typeface="Cambria Math"/>
                      </a:rPr>
                      <m:t>𝐴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r>
                      <a:rPr lang="en-US" sz="19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1900" dirty="0" smtClean="0"/>
                  <a:t>), dist.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ab</m:t>
                    </m:r>
                    <m:r>
                      <a:rPr lang="en-US" sz="19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19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𝑧𝑃</m:t>
                    </m:r>
                  </m:oMath>
                </a14:m>
                <a:r>
                  <a:rPr lang="en-US" sz="1900" dirty="0" smtClean="0"/>
                  <a:t>. </a:t>
                </a:r>
                <a:endParaRPr lang="fr-FR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600200"/>
                <a:ext cx="7467600" cy="4873752"/>
              </a:xfrm>
              <a:blipFill rotWithShape="1">
                <a:blip r:embed="rId2"/>
                <a:stretch>
                  <a:fillRect l="-327"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in ECC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174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of </a:t>
            </a:r>
            <a:r>
              <a:rPr lang="en-US" dirty="0" err="1" smtClean="0"/>
              <a:t>ECDlog</a:t>
            </a:r>
            <a:r>
              <a:rPr lang="en-US" dirty="0" smtClean="0"/>
              <a:t>/ECCDH/ECDDH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1772816"/>
                <a:ext cx="7848872" cy="172819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Algorithms to break </a:t>
                </a:r>
                <a:r>
                  <a:rPr lang="en-US" dirty="0" err="1" smtClean="0"/>
                  <a:t>ECDLog</a:t>
                </a:r>
                <a:r>
                  <a:rPr lang="en-US" dirty="0" smtClean="0"/>
                  <a:t> </a:t>
                </a:r>
                <a:r>
                  <a:rPr lang="en-US" dirty="0"/>
                  <a:t>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sz="2000" dirty="0" smtClean="0"/>
                  <a:t>Baby Step Giant Step</a:t>
                </a:r>
              </a:p>
              <a:p>
                <a:pPr lvl="1"/>
                <a:r>
                  <a:rPr lang="en-US" sz="2000" dirty="0" smtClean="0"/>
                  <a:t>Pollard-Rho</a:t>
                </a:r>
              </a:p>
              <a:p>
                <a:pPr lvl="1"/>
                <a:r>
                  <a:rPr lang="en-US" sz="2000" dirty="0" smtClean="0"/>
                  <a:t>Some progress on Index-Calculus attacks recently</a:t>
                </a:r>
                <a:endParaRPr lang="fr-FR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2816"/>
                <a:ext cx="7848872" cy="1728192"/>
              </a:xfrm>
              <a:prstGeom prst="rect">
                <a:avLst/>
              </a:prstGeom>
              <a:blipFill rotWithShape="1">
                <a:blip r:embed="rId2"/>
                <a:stretch>
                  <a:fillRect l="-389" t="-28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3501008"/>
                <a:ext cx="7848872" cy="295232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Hardness depends on “size” of subgroup and curve</a:t>
                </a:r>
              </a:p>
              <a:p>
                <a:pPr lvl="1"/>
                <a:r>
                  <a:rPr lang="en-US" sz="2000" dirty="0" smtClean="0"/>
                  <a:t>Usually want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#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1,2,4</m:t>
                        </m:r>
                      </m:e>
                    </m:d>
                  </m:oMath>
                </a14:m>
                <a:r>
                  <a:rPr lang="en-US" sz="2000" dirty="0" smtClean="0"/>
                  <a:t> (for speed)</a:t>
                </a:r>
              </a:p>
              <a:p>
                <a:pPr lvl="1"/>
                <a:r>
                  <a:rPr lang="en-US" sz="2000" dirty="0" smtClean="0"/>
                  <a:t>Use list of NIST recommended curves … or not</a:t>
                </a:r>
              </a:p>
              <a:p>
                <a:pPr lvl="1"/>
                <a:r>
                  <a:rPr lang="en-US" sz="2000" dirty="0" smtClean="0"/>
                  <a:t>Do not 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</a:rPr>
                      <m:t>&gt;2</m:t>
                    </m:r>
                  </m:oMath>
                </a14:m>
                <a:r>
                  <a:rPr lang="fr-FR" sz="2000" dirty="0" smtClean="0"/>
                  <a:t> non-prime (</a:t>
                </a:r>
                <a:r>
                  <a:rPr lang="fr-FR" sz="2000" dirty="0" err="1" smtClean="0"/>
                  <a:t>attacks</a:t>
                </a:r>
                <a:r>
                  <a:rPr lang="fr-FR" sz="2000" dirty="0" smtClean="0"/>
                  <a:t>!)</a:t>
                </a:r>
              </a:p>
              <a:p>
                <a:pPr lvl="1"/>
                <a:r>
                  <a:rPr lang="en-US" sz="20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sz="2000" dirty="0" smtClean="0"/>
                  <a:t> s.t. </a:t>
                </a:r>
                <a:r>
                  <a:rPr lang="fr-FR" sz="2000" dirty="0" err="1" smtClean="0"/>
                  <a:t>it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does</a:t>
                </a:r>
                <a:r>
                  <a:rPr lang="fr-FR" sz="2000" dirty="0" smtClean="0"/>
                  <a:t> not </a:t>
                </a:r>
                <a:r>
                  <a:rPr lang="fr-FR" sz="2000" dirty="0" err="1" smtClean="0"/>
                  <a:t>divide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fr-FR" sz="2000" dirty="0" smtClean="0"/>
                  <a:t> for </a:t>
                </a:r>
                <a:r>
                  <a:rPr lang="fr-FR" sz="2000" dirty="0" err="1" smtClean="0"/>
                  <a:t>small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fr-FR" sz="2000" dirty="0" smtClean="0"/>
                  <a:t> (</a:t>
                </a:r>
                <a:r>
                  <a:rPr lang="fr-FR" sz="2000" dirty="0" err="1" smtClean="0"/>
                  <a:t>attacks</a:t>
                </a:r>
                <a:r>
                  <a:rPr lang="fr-FR" sz="2000" dirty="0" smtClean="0"/>
                  <a:t>!)</a:t>
                </a:r>
              </a:p>
              <a:p>
                <a:pPr lvl="1"/>
                <a:r>
                  <a:rPr lang="en-US" sz="2000" dirty="0" smtClean="0"/>
                  <a:t>Do not 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𝐾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 smtClean="0"/>
                  <a:t> of size |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fr-FR" sz="2000" dirty="0" smtClean="0"/>
                  <a:t>|</a:t>
                </a:r>
              </a:p>
              <a:p>
                <a:pPr lvl="1"/>
                <a:r>
                  <a:rPr lang="en-US" sz="2000" dirty="0" smtClean="0"/>
                  <a:t>Computing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#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𝐾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 smtClean="0"/>
                  <a:t> : </a:t>
                </a:r>
                <a:r>
                  <a:rPr lang="fr-FR" sz="2000" dirty="0" err="1" smtClean="0"/>
                  <a:t>Schoof</a:t>
                </a:r>
                <a:r>
                  <a:rPr lang="fr-FR" sz="2000" dirty="0" smtClean="0"/>
                  <a:t> // </a:t>
                </a:r>
                <a:r>
                  <a:rPr lang="fr-FR" sz="2000" dirty="0" err="1" smtClean="0"/>
                  <a:t>Schoof-Elkies-Atkin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alg</a:t>
                </a:r>
                <a:r>
                  <a:rPr lang="fr-FR" sz="2000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1008"/>
                <a:ext cx="7848872" cy="2952328"/>
              </a:xfrm>
              <a:prstGeom prst="rect">
                <a:avLst/>
              </a:prstGeom>
              <a:blipFill rotWithShape="1">
                <a:blip r:embed="rId3"/>
                <a:stretch>
                  <a:fillRect l="-389" t="-14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6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3.1</a:t>
            </a:r>
            <a:br>
              <a:rPr lang="en-US" dirty="0" smtClean="0"/>
            </a:br>
            <a:r>
              <a:rPr lang="en-US" dirty="0" smtClean="0"/>
              <a:t>EC Key Exchange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4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-Hellman: finite fields and ECs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916832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1916832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5776" y="2708920"/>
                <a:ext cx="21602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708920"/>
                <a:ext cx="2160240" cy="707886"/>
              </a:xfrm>
              <a:prstGeom prst="rect">
                <a:avLst/>
              </a:prstGeom>
              <a:blipFill rotWithShape="1"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187624" y="404629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624" y="3676962"/>
                <a:ext cx="1882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76962"/>
                <a:ext cx="188250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1259632" y="466242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2708920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08920"/>
                <a:ext cx="2736304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7624" y="4278866"/>
                <a:ext cx="1887183" cy="381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78866"/>
                <a:ext cx="1887183" cy="381323"/>
              </a:xfrm>
              <a:prstGeom prst="rect">
                <a:avLst/>
              </a:prstGeom>
              <a:blipFill rotWithShape="1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27784" y="4737338"/>
                <a:ext cx="2736304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737338"/>
                <a:ext cx="2736304" cy="731547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4725144"/>
                <a:ext cx="2736304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25144"/>
                <a:ext cx="2736304" cy="731547"/>
              </a:xfrm>
              <a:prstGeom prst="rect">
                <a:avLst/>
              </a:prstGeom>
              <a:blipFill rotWithShape="1"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5661248"/>
                <a:ext cx="3888432" cy="6699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fr-FR" dirty="0" smtClean="0"/>
                  <a:t>: </a:t>
                </a:r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a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ab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61248"/>
                <a:ext cx="3888432" cy="669992"/>
              </a:xfrm>
              <a:prstGeom prst="rect">
                <a:avLst/>
              </a:prstGeom>
              <a:blipFill rotWithShape="1">
                <a:blip r:embed="rId8"/>
                <a:stretch>
                  <a:fillRect t="-3571" b="-446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499992" y="1916832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1916832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4288" y="1916832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76256" y="2708920"/>
                <a:ext cx="21602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708920"/>
                <a:ext cx="2160240" cy="707886"/>
              </a:xfrm>
              <a:prstGeom prst="rect">
                <a:avLst/>
              </a:prstGeom>
              <a:blipFill rotWithShape="1">
                <a:blip r:embed="rId9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>
            <a:off x="5940152" y="3870340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0152" y="3501008"/>
                <a:ext cx="958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501008"/>
                <a:ext cx="95878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6012160" y="448647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2" y="2708920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708920"/>
                <a:ext cx="2736304" cy="707886"/>
              </a:xfrm>
              <a:prstGeom prst="rect">
                <a:avLst/>
              </a:prstGeom>
              <a:blipFill rotWithShape="1">
                <a:blip r:embed="rId11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40152" y="4102912"/>
                <a:ext cx="983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102912"/>
                <a:ext cx="98360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92280" y="4713677"/>
                <a:ext cx="1440160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713677"/>
                <a:ext cx="1440160" cy="7315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44008" y="4701483"/>
                <a:ext cx="1224136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701483"/>
                <a:ext cx="1224136" cy="73154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48064" y="5661248"/>
                <a:ext cx="2880320" cy="6699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fr-FR" dirty="0" smtClean="0"/>
                  <a:t>: </a:t>
                </a:r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ba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661248"/>
                <a:ext cx="2880320" cy="669992"/>
              </a:xfrm>
              <a:prstGeom prst="rect">
                <a:avLst/>
              </a:prstGeom>
              <a:blipFill rotWithShape="1">
                <a:blip r:embed="rId15"/>
                <a:stretch>
                  <a:fillRect t="-35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876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46565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1846565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5776" y="2638653"/>
                <a:ext cx="21602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638653"/>
                <a:ext cx="2160240" cy="707886"/>
              </a:xfrm>
              <a:prstGeom prst="rect">
                <a:avLst/>
              </a:prstGeom>
              <a:blipFill rotWithShape="1"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187624" y="3976027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624" y="3606695"/>
                <a:ext cx="1882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06695"/>
                <a:ext cx="188250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1259632" y="4592161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2638653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38653"/>
                <a:ext cx="2736304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7624" y="4208599"/>
                <a:ext cx="1887183" cy="381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08599"/>
                <a:ext cx="1887183" cy="381323"/>
              </a:xfrm>
              <a:prstGeom prst="rect">
                <a:avLst/>
              </a:prstGeom>
              <a:blipFill rotWithShape="1">
                <a:blip r:embed="rId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27784" y="4667071"/>
                <a:ext cx="2736304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667071"/>
                <a:ext cx="2736304" cy="731547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4654877"/>
                <a:ext cx="2736304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4877"/>
                <a:ext cx="2736304" cy="731547"/>
              </a:xfrm>
              <a:prstGeom prst="rect">
                <a:avLst/>
              </a:prstGeom>
              <a:blipFill rotWithShape="1"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5590981"/>
                <a:ext cx="3888432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indistinguishable from random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</a:t>
                </a:r>
              </a:p>
              <a:p>
                <a:pPr algn="ctr"/>
                <a:r>
                  <a:rPr lang="en-US" b="1" dirty="0" smtClean="0"/>
                  <a:t>DDH is hard in </a:t>
                </a:r>
                <a:r>
                  <a:rPr lang="en-US" b="1" dirty="0" smtClean="0">
                    <a:latin typeface="Algerian" panose="04020705040A02060702" pitchFamily="82" charset="0"/>
                  </a:rPr>
                  <a:t>G</a:t>
                </a:r>
                <a:endParaRPr lang="fr-FR" b="1" dirty="0">
                  <a:latin typeface="Algerian" panose="04020705040A02060702" pitchFamily="8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90981"/>
                <a:ext cx="3888432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427984" y="1846565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1846565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36296" y="1846565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8264" y="2638653"/>
                <a:ext cx="21602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638653"/>
                <a:ext cx="2160240" cy="707886"/>
              </a:xfrm>
              <a:prstGeom prst="rect">
                <a:avLst/>
              </a:prstGeom>
              <a:blipFill rotWithShape="1">
                <a:blip r:embed="rId9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>
            <a:off x="5940152" y="3800073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0152" y="3430741"/>
                <a:ext cx="958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30741"/>
                <a:ext cx="95878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6012160" y="4416207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2" y="2638653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638653"/>
                <a:ext cx="2736304" cy="707886"/>
              </a:xfrm>
              <a:prstGeom prst="rect">
                <a:avLst/>
              </a:prstGeom>
              <a:blipFill rotWithShape="1">
                <a:blip r:embed="rId11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40152" y="4032645"/>
                <a:ext cx="983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32645"/>
                <a:ext cx="98360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92280" y="4643410"/>
                <a:ext cx="1440160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643410"/>
                <a:ext cx="1440160" cy="7315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44008" y="4631216"/>
                <a:ext cx="1224136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631216"/>
                <a:ext cx="1224136" cy="73154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99992" y="5590981"/>
                <a:ext cx="367240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700" dirty="0" smtClean="0"/>
                  <a:t>indistinguishable from random </a:t>
                </a:r>
                <a:r>
                  <a:rPr lang="en-US" sz="1700" dirty="0" err="1" smtClean="0"/>
                  <a:t>iff</a:t>
                </a:r>
                <a:r>
                  <a:rPr lang="en-US" sz="1700" dirty="0" smtClean="0"/>
                  <a:t>.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EC</a:t>
                </a:r>
                <a:r>
                  <a:rPr lang="en-US" b="1" dirty="0" smtClean="0"/>
                  <a:t>DDH is hard in </a:t>
                </a:r>
                <a:r>
                  <a:rPr lang="en-US" b="1" dirty="0" smtClean="0">
                    <a:latin typeface="Algerian" panose="04020705040A02060702" pitchFamily="82" charset="0"/>
                  </a:rPr>
                  <a:t>G</a:t>
                </a:r>
                <a:endParaRPr lang="fr-FR" b="1" dirty="0">
                  <a:latin typeface="Algerian" panose="04020705040A02060702" pitchFamily="8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590981"/>
                <a:ext cx="3672408" cy="646331"/>
              </a:xfrm>
              <a:prstGeom prst="rect">
                <a:avLst/>
              </a:prstGeom>
              <a:blipFill rotWithShape="1">
                <a:blip r:embed="rId15"/>
                <a:stretch>
                  <a:fillRect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672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3.2</a:t>
            </a:r>
            <a:br>
              <a:rPr lang="en-US" dirty="0" smtClean="0"/>
            </a:br>
            <a:r>
              <a:rPr lang="en-US" dirty="0" smtClean="0"/>
              <a:t>EC Digital Signatures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0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(EC) DSA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916832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1680" y="1846565"/>
            <a:ext cx="1224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Setup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844824"/>
            <a:ext cx="1224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Setup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2420888"/>
                <a:ext cx="3744416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prime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0888"/>
                <a:ext cx="3744416" cy="392993"/>
              </a:xfrm>
              <a:prstGeom prst="rect">
                <a:avLst/>
              </a:prstGeom>
              <a:blipFill rotWithShape="1">
                <a:blip r:embed="rId2"/>
                <a:stretch>
                  <a:fillRect l="-1140" t="-1538" b="-2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2780928"/>
                <a:ext cx="684076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prime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/>
                  <a:t> such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|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80928"/>
                <a:ext cx="6840760" cy="392993"/>
              </a:xfrm>
              <a:prstGeom prst="rect">
                <a:avLst/>
              </a:prstGeom>
              <a:blipFill rotWithShape="1">
                <a:blip r:embed="rId3"/>
                <a:stretch>
                  <a:fillRect l="-624" t="-1538" b="-2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3212976"/>
                <a:ext cx="4248472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/>
                  <a:t> with: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−1)/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fr-FR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fr-FR" dirty="0" smtClean="0"/>
                  <a:t>   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−1)/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12976"/>
                <a:ext cx="4248472" cy="669286"/>
              </a:xfrm>
              <a:prstGeom prst="rect">
                <a:avLst/>
              </a:prstGeom>
              <a:blipFill rotWithShape="1">
                <a:blip r:embed="rId4"/>
                <a:stretch>
                  <a:fillRect l="-1004" t="-2727"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15616" y="4581128"/>
            <a:ext cx="25922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Key Generation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5229200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k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{0, …,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−1}</m:t>
                    </m:r>
                  </m:oMath>
                </a14:m>
                <a:r>
                  <a:rPr lang="en-US" b="0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229200"/>
                <a:ext cx="374441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14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5618857"/>
                <a:ext cx="3744416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k</m:t>
                    </m:r>
                    <m:r>
                      <a:rPr lang="en-US" b="0" i="1" dirty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𝑠𝑘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mod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18857"/>
                <a:ext cx="3744416" cy="374270"/>
              </a:xfrm>
              <a:prstGeom prst="rect">
                <a:avLst/>
              </a:prstGeom>
              <a:blipFill rotWithShape="1">
                <a:blip r:embed="rId6"/>
                <a:stretch>
                  <a:fillRect l="-1140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536" y="3900103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Publish: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00103"/>
                <a:ext cx="374441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4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6011996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Publish: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𝑝𝑘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011996"/>
                <a:ext cx="374441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14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4008" y="2420888"/>
                <a:ext cx="3960440" cy="6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 with</a:t>
                </a:r>
              </a:p>
              <a:p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#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h𝑞</m:t>
                    </m:r>
                  </m:oMath>
                </a14:m>
                <a:r>
                  <a:rPr lang="fr-FR" dirty="0" smtClean="0"/>
                  <a:t>    and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∈{1,2,4}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420888"/>
                <a:ext cx="3960440" cy="687496"/>
              </a:xfrm>
              <a:prstGeom prst="rect">
                <a:avLst/>
              </a:prstGeom>
              <a:blipFill rotWithShape="1">
                <a:blip r:embed="rId9"/>
                <a:stretch>
                  <a:fillRect l="-1079" t="-1770" b="-13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3140968"/>
                <a:ext cx="424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Pick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dirty="0" smtClean="0"/>
                  <a:t> of </a:t>
                </a:r>
                <a:r>
                  <a:rPr lang="fr-FR" dirty="0" err="1" smtClean="0"/>
                  <a:t>order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40968"/>
                <a:ext cx="4248472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00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44008" y="3563724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Publish: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563724"/>
                <a:ext cx="374441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14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92080" y="4581128"/>
            <a:ext cx="25922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Key Generation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6016" y="5229200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k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{0, …,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−1}</m:t>
                    </m:r>
                  </m:oMath>
                </a14:m>
                <a:r>
                  <a:rPr lang="en-US" b="0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229200"/>
                <a:ext cx="374441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14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16016" y="5618857"/>
                <a:ext cx="3744416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K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sk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618857"/>
                <a:ext cx="3744416" cy="374270"/>
              </a:xfrm>
              <a:prstGeom prst="rect">
                <a:avLst/>
              </a:prstGeom>
              <a:blipFill rotWithShape="1">
                <a:blip r:embed="rId13"/>
                <a:stretch>
                  <a:fillRect l="-114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6011996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Publish: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PK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011996"/>
                <a:ext cx="3744416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14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8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(EC) DSA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984" y="1916832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47664" y="1558533"/>
            <a:ext cx="1224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Signing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2132856"/>
                <a:ext cx="4104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hashed</a:t>
                </a:r>
                <a:r>
                  <a:rPr lang="fr-FR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32856"/>
                <a:ext cx="410445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89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2492896"/>
                <a:ext cx="424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ephemeral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{1, …,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−1}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2896"/>
                <a:ext cx="424847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6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2924944"/>
                <a:ext cx="4248472" cy="723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Compute: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mod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mod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b="0" dirty="0" smtClean="0"/>
                  <a:t> and</a:t>
                </a:r>
              </a:p>
              <a:p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mod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b="0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944"/>
                <a:ext cx="4248472" cy="723660"/>
              </a:xfrm>
              <a:prstGeom prst="rect">
                <a:avLst/>
              </a:prstGeom>
              <a:blipFill rotWithShape="1">
                <a:blip r:embed="rId4"/>
                <a:stretch>
                  <a:fillRect l="-861" t="-34454" b="-119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3645024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Output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45024"/>
                <a:ext cx="374441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97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9992" y="2852936"/>
                <a:ext cx="4248472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Compute: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k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and</a:t>
                </a:r>
              </a:p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mod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852936"/>
                <a:ext cx="4248472" cy="708399"/>
              </a:xfrm>
              <a:prstGeom prst="rect">
                <a:avLst/>
              </a:prstGeom>
              <a:blipFill rotWithShape="1">
                <a:blip r:embed="rId6"/>
                <a:stretch>
                  <a:fillRect l="-861" t="-40517" b="-119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868144" y="1556792"/>
            <a:ext cx="1224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Signing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99992" y="2123564"/>
                <a:ext cx="4104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hashed</a:t>
                </a:r>
                <a:r>
                  <a:rPr lang="fr-FR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123564"/>
                <a:ext cx="410445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892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99992" y="2492896"/>
                <a:ext cx="424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ephemeral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{1, …,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−1}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92896"/>
                <a:ext cx="424847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86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9992" y="3635732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Output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35732"/>
                <a:ext cx="374441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331640" y="4221088"/>
            <a:ext cx="18722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1520" y="4859868"/>
                <a:ext cx="4104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Hash message</a:t>
                </a:r>
                <a:r>
                  <a:rPr lang="fr-FR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59868"/>
                <a:ext cx="410445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89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1520" y="5877272"/>
                <a:ext cx="3744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Output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iff</a:t>
                </a:r>
                <a:r>
                  <a:rPr lang="fr-FR" dirty="0" smtClean="0"/>
                  <a:t>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)) 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77272"/>
                <a:ext cx="3744416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976" t="-4717" b="-84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580112" y="4221088"/>
            <a:ext cx="18722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99992" y="4869160"/>
                <a:ext cx="4104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Hash message</a:t>
                </a:r>
                <a:r>
                  <a:rPr lang="fr-FR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869160"/>
                <a:ext cx="410445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892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1520" y="5229200"/>
                <a:ext cx="417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29200"/>
                <a:ext cx="4176464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876" t="-67925" b="-1018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99992" y="5229200"/>
                <a:ext cx="417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229200"/>
                <a:ext cx="4176464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876" t="-67925" b="-10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99992" y="5877272"/>
                <a:ext cx="3744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Output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iff</a:t>
                </a:r>
                <a:r>
                  <a:rPr lang="fr-FR" dirty="0" smtClean="0"/>
                  <a:t>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𝑃𝐾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77272"/>
                <a:ext cx="3744416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977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3.3</a:t>
            </a:r>
            <a:br>
              <a:rPr lang="en-US" dirty="0" smtClean="0"/>
            </a:br>
            <a:r>
              <a:rPr lang="en-US" dirty="0" smtClean="0"/>
              <a:t>EC Encryption Schemes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3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Encryption Scheme (IES)</a:t>
            </a:r>
            <a:endParaRPr lang="fr-FR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67544" y="1772816"/>
            <a:ext cx="7848872" cy="1728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Designed by </a:t>
            </a:r>
            <a:r>
              <a:rPr lang="en-US" dirty="0" err="1" smtClean="0"/>
              <a:t>Abdalla</a:t>
            </a:r>
            <a:r>
              <a:rPr lang="en-US" dirty="0" smtClean="0"/>
              <a:t>, </a:t>
            </a:r>
            <a:r>
              <a:rPr lang="en-US" dirty="0" err="1" smtClean="0"/>
              <a:t>Bellare</a:t>
            </a:r>
            <a:r>
              <a:rPr lang="en-US" dirty="0" smtClean="0"/>
              <a:t>, and </a:t>
            </a:r>
            <a:r>
              <a:rPr lang="en-US" dirty="0" err="1" smtClean="0"/>
              <a:t>Rogaway</a:t>
            </a:r>
            <a:endParaRPr lang="en-US" dirty="0" smtClean="0"/>
          </a:p>
          <a:p>
            <a:pPr lvl="1"/>
            <a:r>
              <a:rPr lang="en-US" sz="2000" dirty="0" smtClean="0"/>
              <a:t>Elliptic curve version proposed by </a:t>
            </a:r>
            <a:r>
              <a:rPr lang="en-US" sz="2000" dirty="0" err="1" smtClean="0"/>
              <a:t>Shoup</a:t>
            </a:r>
            <a:endParaRPr lang="en-US" sz="2000" dirty="0" smtClean="0"/>
          </a:p>
          <a:p>
            <a:pPr lvl="1"/>
            <a:r>
              <a:rPr lang="en-US" sz="2000" dirty="0" smtClean="0"/>
              <a:t>Relies on hardness of (EC)DDH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67544" y="3212976"/>
            <a:ext cx="7848872" cy="2880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Ingredients:</a:t>
            </a:r>
          </a:p>
          <a:p>
            <a:pPr lvl="1"/>
            <a:r>
              <a:rPr lang="en-US" sz="2000" dirty="0" smtClean="0"/>
              <a:t>A secure Key Derivation Function (KDF) </a:t>
            </a:r>
          </a:p>
          <a:p>
            <a:pPr lvl="2"/>
            <a:r>
              <a:rPr lang="en-US" sz="1700" dirty="0" smtClean="0"/>
              <a:t>This used to be a hash function</a:t>
            </a:r>
          </a:p>
          <a:p>
            <a:pPr lvl="2"/>
            <a:r>
              <a:rPr lang="en-US" sz="1700" dirty="0" smtClean="0"/>
              <a:t>If replaced by hash, we need stronger assumptions: either that the hash function is a random oracle, or we need a different hard problem</a:t>
            </a:r>
          </a:p>
          <a:p>
            <a:pPr lvl="1"/>
            <a:r>
              <a:rPr lang="en-US" sz="2000" dirty="0" smtClean="0"/>
              <a:t>A secure (IND-CPA) symmetric encryption function</a:t>
            </a:r>
            <a:endParaRPr lang="en-US" sz="2000" b="1" dirty="0" smtClean="0"/>
          </a:p>
          <a:p>
            <a:pPr lvl="1"/>
            <a:r>
              <a:rPr lang="en-US" sz="2000" dirty="0" smtClean="0"/>
              <a:t>A secure (EU-CMA)</a:t>
            </a:r>
            <a:r>
              <a:rPr lang="en-US" sz="2000" b="1" dirty="0" smtClean="0"/>
              <a:t> </a:t>
            </a:r>
            <a:r>
              <a:rPr lang="en-US" sz="2000" dirty="0" smtClean="0"/>
              <a:t>MAC scheme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4877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and Groups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873752"/>
              </a:xfrm>
            </p:spPr>
            <p:txBody>
              <a:bodyPr/>
              <a:lstStyle/>
              <a:p>
                <a:r>
                  <a:rPr lang="en-US" dirty="0" smtClean="0"/>
                  <a:t>Set  = “ensemble” </a:t>
                </a:r>
              </a:p>
              <a:p>
                <a:pPr lvl="1"/>
                <a:r>
                  <a:rPr lang="en-US" dirty="0" smtClean="0"/>
                  <a:t>Simply a collection of elements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Group = “</a:t>
                </a:r>
                <a:r>
                  <a:rPr lang="en-US" dirty="0" err="1" smtClean="0"/>
                  <a:t>groupe</a:t>
                </a:r>
                <a:r>
                  <a:rPr lang="en-US" dirty="0" smtClean="0"/>
                  <a:t>”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A set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 and an operation 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” (not necessarily multiplication)</a:t>
                </a:r>
              </a:p>
              <a:p>
                <a:pPr lvl="2">
                  <a:spcAft>
                    <a:spcPts val="200"/>
                  </a:spcAft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Closure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>
                    <a:latin typeface="Algerian" panose="04020705040A02060702" pitchFamily="82" charset="0"/>
                  </a:rPr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</a:p>
              <a:p>
                <a:pPr lvl="2"/>
                <a:r>
                  <a:rPr lang="en-US" u="sng" dirty="0" smtClean="0">
                    <a:solidFill>
                      <a:srgbClr val="FF0000"/>
                    </a:solidFill>
                  </a:rPr>
                  <a:t>Identity element</a:t>
                </a:r>
                <a:r>
                  <a:rPr lang="en-US" dirty="0" smtClean="0"/>
                  <a:t>: there exists an element </a:t>
                </a:r>
                <a:r>
                  <a:rPr lang="en-US" dirty="0" smtClean="0">
                    <a:latin typeface="Algerian" panose="04020705040A02060702" pitchFamily="82" charset="0"/>
                  </a:rPr>
                  <a:t>1</a:t>
                </a:r>
                <a:r>
                  <a:rPr lang="en-US" dirty="0" smtClean="0"/>
                  <a:t> such that:</a:t>
                </a:r>
              </a:p>
              <a:p>
                <a:pPr marL="731520" lvl="2" indent="0" algn="ctr">
                  <a:spcAft>
                    <a:spcPts val="600"/>
                  </a:spcAft>
                  <a:buNone/>
                </a:pPr>
                <a:r>
                  <a:rPr lang="en-US" dirty="0" smtClean="0">
                    <a:latin typeface="Algerian" panose="04020705040A02060702" pitchFamily="82" charset="0"/>
                    <a:ea typeface="Cambria Math"/>
                  </a:rPr>
                  <a:t>1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>
                  <a:spcAft>
                    <a:spcPts val="400"/>
                  </a:spcAft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Associativity: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 it holds that:</a:t>
                </a:r>
              </a:p>
              <a:p>
                <a:pPr marL="731520" lvl="2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2"/>
                <a:r>
                  <a:rPr lang="en-US" u="sng" dirty="0" smtClean="0">
                    <a:solidFill>
                      <a:srgbClr val="FF0000"/>
                    </a:solidFill>
                  </a:rPr>
                  <a:t>Inverse element</a:t>
                </a:r>
                <a:r>
                  <a:rPr lang="en-US" dirty="0" smtClean="0"/>
                  <a:t>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G</a:t>
                </a:r>
                <a:r>
                  <a:rPr lang="en-US" dirty="0" smtClean="0"/>
                  <a:t> such that:</a:t>
                </a:r>
              </a:p>
              <a:p>
                <a:pPr marL="731520" lvl="2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1</a:t>
                </a:r>
                <a:endParaRPr lang="en-US" dirty="0">
                  <a:latin typeface="Algerian" panose="04020705040A02060702" pitchFamily="8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873752"/>
              </a:xfrm>
              <a:blipFill rotWithShape="1">
                <a:blip r:embed="rId2"/>
                <a:stretch>
                  <a:fillRect l="-316" t="-876" r="-8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 (EC) IES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916832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1680" y="1846565"/>
            <a:ext cx="1224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Setup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844824"/>
            <a:ext cx="1224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Setup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2420888"/>
                <a:ext cx="3744416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prime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0888"/>
                <a:ext cx="3744416" cy="392993"/>
              </a:xfrm>
              <a:prstGeom prst="rect">
                <a:avLst/>
              </a:prstGeom>
              <a:blipFill rotWithShape="1">
                <a:blip r:embed="rId2"/>
                <a:stretch>
                  <a:fillRect l="-1140" t="-1538" b="-2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2780928"/>
                <a:ext cx="684076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prime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/>
                  <a:t> such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|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80928"/>
                <a:ext cx="6840760" cy="392993"/>
              </a:xfrm>
              <a:prstGeom prst="rect">
                <a:avLst/>
              </a:prstGeom>
              <a:blipFill rotWithShape="1">
                <a:blip r:embed="rId3"/>
                <a:stretch>
                  <a:fillRect l="-624" t="-1538" b="-2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3212976"/>
                <a:ext cx="4248472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/>
                  <a:t> with: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−1)/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fr-FR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fr-FR" dirty="0" smtClean="0"/>
                  <a:t>   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−1)/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12976"/>
                <a:ext cx="4248472" cy="669286"/>
              </a:xfrm>
              <a:prstGeom prst="rect">
                <a:avLst/>
              </a:prstGeom>
              <a:blipFill rotWithShape="1">
                <a:blip r:embed="rId4"/>
                <a:stretch>
                  <a:fillRect l="-1004" t="-2727"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15616" y="4581128"/>
            <a:ext cx="25922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Key Generation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5229200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k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{0, …,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−1}</m:t>
                    </m:r>
                  </m:oMath>
                </a14:m>
                <a:r>
                  <a:rPr lang="en-US" b="0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229200"/>
                <a:ext cx="374441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14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5618857"/>
                <a:ext cx="3744416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k</m:t>
                    </m:r>
                    <m:r>
                      <a:rPr lang="en-US" b="0" i="1" dirty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𝑠𝑘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mod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18857"/>
                <a:ext cx="3744416" cy="374270"/>
              </a:xfrm>
              <a:prstGeom prst="rect">
                <a:avLst/>
              </a:prstGeom>
              <a:blipFill rotWithShape="1">
                <a:blip r:embed="rId6"/>
                <a:stretch>
                  <a:fillRect l="-1140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536" y="3900103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Publish: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00103"/>
                <a:ext cx="374441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4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6011996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Publish: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𝑝𝑘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011996"/>
                <a:ext cx="374441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14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4008" y="2420888"/>
                <a:ext cx="3960440" cy="6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 with</a:t>
                </a:r>
              </a:p>
              <a:p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#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h𝑞</m:t>
                    </m:r>
                  </m:oMath>
                </a14:m>
                <a:r>
                  <a:rPr lang="fr-FR" dirty="0" smtClean="0"/>
                  <a:t>    and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∈{1,2,4}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420888"/>
                <a:ext cx="3960440" cy="687496"/>
              </a:xfrm>
              <a:prstGeom prst="rect">
                <a:avLst/>
              </a:prstGeom>
              <a:blipFill rotWithShape="1">
                <a:blip r:embed="rId9"/>
                <a:stretch>
                  <a:fillRect l="-1079" t="-1770" b="-13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3140968"/>
                <a:ext cx="424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Pick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fr-FR" dirty="0" smtClean="0"/>
                  <a:t> of </a:t>
                </a:r>
                <a:r>
                  <a:rPr lang="fr-FR" dirty="0" err="1" smtClean="0"/>
                  <a:t>order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40968"/>
                <a:ext cx="4248472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00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44008" y="3563724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Publish: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563724"/>
                <a:ext cx="374441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14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92080" y="4581128"/>
            <a:ext cx="25922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Key Generation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6016" y="5229200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k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{0, …,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−1}</m:t>
                    </m:r>
                  </m:oMath>
                </a14:m>
                <a:r>
                  <a:rPr lang="en-US" b="0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229200"/>
                <a:ext cx="374441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14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16016" y="5618857"/>
                <a:ext cx="3744416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K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sk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618857"/>
                <a:ext cx="3744416" cy="374270"/>
              </a:xfrm>
              <a:prstGeom prst="rect">
                <a:avLst/>
              </a:prstGeom>
              <a:blipFill rotWithShape="1">
                <a:blip r:embed="rId13"/>
                <a:stretch>
                  <a:fillRect l="-114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6011996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Publish: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PK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011996"/>
                <a:ext cx="3744416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14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3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 (EC</a:t>
            </a:r>
            <a:r>
              <a:rPr lang="en-US" smtClean="0"/>
              <a:t>) IES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984" y="1916832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47664" y="1558533"/>
            <a:ext cx="1224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Enc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2915652"/>
                <a:ext cx="410445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Encrypt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SEnc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15652"/>
                <a:ext cx="4104456" cy="404213"/>
              </a:xfrm>
              <a:prstGeom prst="rect">
                <a:avLst/>
              </a:prstGeom>
              <a:blipFill rotWithShape="1">
                <a:blip r:embed="rId2"/>
                <a:stretch>
                  <a:fillRect l="-890" t="-7463" b="-13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2060848"/>
                <a:ext cx="424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ephemeral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{1, …,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−1}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0848"/>
                <a:ext cx="424847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6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2489316"/>
                <a:ext cx="4248472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Compute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𝐾𝐷𝐹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)]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89316"/>
                <a:ext cx="4248472" cy="374590"/>
              </a:xfrm>
              <a:prstGeom prst="rect">
                <a:avLst/>
              </a:prstGeom>
              <a:blipFill rotWithShape="1">
                <a:blip r:embed="rId4"/>
                <a:stretch>
                  <a:fillRect l="-861" t="-6452" r="-574" b="-2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3645024"/>
                <a:ext cx="3744416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Output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tag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45024"/>
                <a:ext cx="3744416" cy="374270"/>
              </a:xfrm>
              <a:prstGeom prst="rect">
                <a:avLst/>
              </a:prstGeom>
              <a:blipFill rotWithShape="1">
                <a:blip r:embed="rId5"/>
                <a:stretch>
                  <a:fillRect l="-976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868144" y="1556792"/>
            <a:ext cx="1224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Enc</a:t>
            </a:r>
            <a:endParaRPr lang="fr-FR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19672" y="4437112"/>
            <a:ext cx="10801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</a:t>
            </a:r>
            <a:endParaRPr lang="fr-FR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940152" y="4221088"/>
            <a:ext cx="10801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1520" y="3240811"/>
                <a:ext cx="410445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MAC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tag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40811"/>
                <a:ext cx="4104456" cy="404213"/>
              </a:xfrm>
              <a:prstGeom prst="rect">
                <a:avLst/>
              </a:prstGeom>
              <a:blipFill rotWithShape="1">
                <a:blip r:embed="rId6"/>
                <a:stretch>
                  <a:fillRect l="-890" t="-7576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520" y="4998626"/>
                <a:ext cx="4248472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Do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𝐾𝐷𝐹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)]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998626"/>
                <a:ext cx="4248472" cy="374590"/>
              </a:xfrm>
              <a:prstGeom prst="rect">
                <a:avLst/>
              </a:prstGeom>
              <a:blipFill rotWithShape="1">
                <a:blip r:embed="rId7"/>
                <a:stretch>
                  <a:fillRect l="-861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1520" y="5401051"/>
                <a:ext cx="410445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tag</m:t>
                    </m:r>
                    <m:r>
                      <a:rPr lang="en-US" b="0" i="1" smtClean="0">
                        <a:latin typeface="Cambria Math"/>
                      </a:rPr>
                      <m:t>==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01051"/>
                <a:ext cx="4104456" cy="404213"/>
              </a:xfrm>
              <a:prstGeom prst="rect">
                <a:avLst/>
              </a:prstGeom>
              <a:blipFill rotWithShape="1">
                <a:blip r:embed="rId8"/>
                <a:stretch>
                  <a:fillRect l="-890" t="-7576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1520" y="5833099"/>
                <a:ext cx="410445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If OK then do: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𝑆𝐷𝑒𝑐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33099"/>
                <a:ext cx="4104456" cy="404213"/>
              </a:xfrm>
              <a:prstGeom prst="rect">
                <a:avLst/>
              </a:prstGeom>
              <a:blipFill rotWithShape="1">
                <a:blip r:embed="rId9"/>
                <a:stretch>
                  <a:fillRect l="-890" t="-7576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9992" y="2915652"/>
                <a:ext cx="410445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Encrypt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SEnc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915652"/>
                <a:ext cx="4104456" cy="404213"/>
              </a:xfrm>
              <a:prstGeom prst="rect">
                <a:avLst/>
              </a:prstGeom>
              <a:blipFill rotWithShape="1">
                <a:blip r:embed="rId10"/>
                <a:stretch>
                  <a:fillRect l="-892" t="-7463" b="-13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9992" y="2060848"/>
                <a:ext cx="424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Choose ephemeral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{1, …,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−1}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060848"/>
                <a:ext cx="4248472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86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9992" y="2489316"/>
                <a:ext cx="4248472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Compute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𝐾𝐷𝐹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k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89316"/>
                <a:ext cx="4248472" cy="374590"/>
              </a:xfrm>
              <a:prstGeom prst="rect">
                <a:avLst/>
              </a:prstGeom>
              <a:blipFill rotWithShape="1">
                <a:blip r:embed="rId12"/>
                <a:stretch>
                  <a:fillRect l="-861" t="-8065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99992" y="3645024"/>
                <a:ext cx="3744416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Output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tag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45024"/>
                <a:ext cx="3744416" cy="374270"/>
              </a:xfrm>
              <a:prstGeom prst="rect">
                <a:avLst/>
              </a:prstGeom>
              <a:blipFill rotWithShape="1">
                <a:blip r:embed="rId13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99992" y="3240811"/>
                <a:ext cx="410445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MAC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tag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40811"/>
                <a:ext cx="4104456" cy="404213"/>
              </a:xfrm>
              <a:prstGeom prst="rect">
                <a:avLst/>
              </a:prstGeom>
              <a:blipFill rotWithShape="1">
                <a:blip r:embed="rId14"/>
                <a:stretch>
                  <a:fillRect l="-892" t="-7576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99992" y="5013176"/>
                <a:ext cx="4248472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Do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𝐾𝐷𝐹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∙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k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013176"/>
                <a:ext cx="4248472" cy="374590"/>
              </a:xfrm>
              <a:prstGeom prst="rect">
                <a:avLst/>
              </a:prstGeom>
              <a:blipFill rotWithShape="1">
                <a:blip r:embed="rId15"/>
                <a:stretch>
                  <a:fillRect l="-861" t="-8065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99992" y="5415601"/>
                <a:ext cx="410445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tag</m:t>
                    </m:r>
                    <m:r>
                      <a:rPr lang="en-US" b="0" i="1" smtClean="0">
                        <a:latin typeface="Cambria Math"/>
                      </a:rPr>
                      <m:t>==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415601"/>
                <a:ext cx="4104456" cy="404213"/>
              </a:xfrm>
              <a:prstGeom prst="rect">
                <a:avLst/>
              </a:prstGeom>
              <a:blipFill rotWithShape="1">
                <a:blip r:embed="rId16"/>
                <a:stretch>
                  <a:fillRect l="-892" t="-7463" b="-13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99992" y="5847649"/>
                <a:ext cx="410445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If OK then do: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𝑆𝐷𝑒𝑐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47649"/>
                <a:ext cx="4104456" cy="404213"/>
              </a:xfrm>
              <a:prstGeom prst="rect">
                <a:avLst/>
              </a:prstGeom>
              <a:blipFill rotWithShape="1">
                <a:blip r:embed="rId17"/>
                <a:stretch>
                  <a:fillRect l="-892" t="-7463" b="-13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8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3.4</a:t>
            </a:r>
            <a:br>
              <a:rPr lang="en-US" dirty="0" smtClean="0"/>
            </a:br>
            <a:r>
              <a:rPr lang="en-US" dirty="0" smtClean="0"/>
              <a:t>From Theory to Practice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5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curves, Fast Implementations…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Implementations not always as good as theory:</a:t>
                </a:r>
              </a:p>
              <a:p>
                <a:pPr lvl="1"/>
                <a:r>
                  <a:rPr lang="en-US" dirty="0" err="1" smtClean="0"/>
                  <a:t>Playstation</a:t>
                </a:r>
                <a:r>
                  <a:rPr lang="en-US" dirty="0" smtClean="0"/>
                  <a:t> 3 implemented ECDSA … with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Some curves have been compromised</a:t>
                </a:r>
              </a:p>
              <a:p>
                <a:r>
                  <a:rPr lang="en-US" dirty="0" smtClean="0"/>
                  <a:t>Things to keep in mind:</a:t>
                </a:r>
              </a:p>
              <a:p>
                <a:pPr lvl="1"/>
                <a:r>
                  <a:rPr lang="en-US" dirty="0" smtClean="0"/>
                  <a:t>Select secure curves</a:t>
                </a:r>
                <a:endParaRPr lang="fr-FR" dirty="0" smtClean="0"/>
              </a:p>
              <a:p>
                <a:pPr lvl="1"/>
                <a:r>
                  <a:rPr lang="en-US" dirty="0" smtClean="0"/>
                  <a:t>Use appropriate libraries: </a:t>
                </a:r>
              </a:p>
              <a:p>
                <a:pPr lvl="2"/>
                <a:r>
                  <a:rPr lang="en-US" dirty="0" smtClean="0"/>
                  <a:t>Java: </a:t>
                </a:r>
                <a:r>
                  <a:rPr lang="en-US" dirty="0" err="1" smtClean="0"/>
                  <a:t>FlexiProvider</a:t>
                </a:r>
                <a:r>
                  <a:rPr lang="en-US" dirty="0" smtClean="0"/>
                  <a:t>, Bouncy Castle</a:t>
                </a:r>
              </a:p>
              <a:p>
                <a:pPr lvl="2"/>
                <a:r>
                  <a:rPr lang="en-US" dirty="0" smtClean="0"/>
                  <a:t>C++ &amp; </a:t>
                </a:r>
                <a:r>
                  <a:rPr lang="en-US" dirty="0" err="1" smtClean="0"/>
                  <a:t>cp</a:t>
                </a:r>
                <a:r>
                  <a:rPr lang="en-US" dirty="0" smtClean="0"/>
                  <a:t>: Crypto++, </a:t>
                </a:r>
                <a:r>
                  <a:rPr lang="en-US" dirty="0" err="1" smtClean="0"/>
                  <a:t>NaCl</a:t>
                </a:r>
                <a:r>
                  <a:rPr lang="en-US" dirty="0" smtClean="0"/>
                  <a:t> (“salt”)</a:t>
                </a:r>
              </a:p>
              <a:p>
                <a:pPr lvl="2"/>
                <a:r>
                  <a:rPr lang="en-US" dirty="0" smtClean="0"/>
                  <a:t>Python: </a:t>
                </a:r>
                <a:r>
                  <a:rPr lang="en-US" dirty="0" err="1" smtClean="0"/>
                  <a:t>NaCl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Implementers need to know tricks, e.g. Jacobian </a:t>
                </a:r>
                <a:r>
                  <a:rPr lang="en-US" dirty="0" err="1" smtClean="0"/>
                  <a:t>coord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Constant-time implementations prevent SCA: one solution is using Edwards curves!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787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4</a:t>
            </a:r>
            <a:br>
              <a:rPr lang="en-US" dirty="0" smtClean="0"/>
            </a:br>
            <a:r>
              <a:rPr lang="en-US" dirty="0" smtClean="0"/>
              <a:t>Pairings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2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Pairings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Setting : </a:t>
                </a:r>
              </a:p>
              <a:p>
                <a:pPr lvl="1">
                  <a:spcAft>
                    <a:spcPts val="200"/>
                  </a:spcAft>
                </a:pPr>
                <a:r>
                  <a:rPr lang="en-US" dirty="0" smtClean="0"/>
                  <a:t>2 additive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multiplicative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spcAft>
                    <a:spcPts val="200"/>
                  </a:spcAft>
                </a:pPr>
                <a:r>
                  <a:rPr lang="en-US" dirty="0" smtClean="0"/>
                  <a:t>All three groups of prime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We can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=&lt;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 …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=&lt;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…,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</m:oMath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Imagine a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such that: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Bilinear: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∈{1, …,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−1}</m:t>
                    </m:r>
                  </m:oMath>
                </a14:m>
                <a:r>
                  <a:rPr lang="en-US" dirty="0" smtClean="0"/>
                  <a:t> it holds that:</a:t>
                </a:r>
              </a:p>
              <a:p>
                <a:pPr marL="365760" lvl="1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Non-degenerate: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)≠1</m:t>
                    </m:r>
                  </m:oMath>
                </a14:m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Efficiently computable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517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Pairings on Elliptic Curves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200" dirty="0" smtClean="0"/>
                  <a:t>We begin with our </a:t>
                </a:r>
                <a:r>
                  <a:rPr lang="en-US" sz="2200" dirty="0" err="1" smtClean="0"/>
                  <a:t>favourite</a:t>
                </a:r>
                <a:r>
                  <a:rPr lang="en-US" sz="2200" dirty="0" smtClean="0"/>
                  <a:t> 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Take elliptic curve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200" dirty="0" smtClean="0"/>
                  <a:t> on that field (or an extension field)</a:t>
                </a:r>
              </a:p>
              <a:p>
                <a:r>
                  <a:rPr lang="en-US" sz="2200" dirty="0" smtClean="0"/>
                  <a:t>Look first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FR" sz="2200" dirty="0" smtClean="0"/>
                  <a:t>: </a:t>
                </a:r>
              </a:p>
              <a:p>
                <a:pPr lvl="1"/>
                <a:r>
                  <a:rPr lang="en-US" sz="2000" dirty="0" smtClean="0"/>
                  <a:t>We take values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 err="1" smtClean="0"/>
                  <a:t>such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that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sz="2000" dirty="0" smtClean="0"/>
                  <a:t> (in </a:t>
                </a:r>
                <a:r>
                  <a:rPr lang="fr-FR" sz="2000" dirty="0" err="1" smtClean="0"/>
                  <a:t>our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field</a:t>
                </a:r>
                <a:r>
                  <a:rPr lang="fr-FR" sz="2000" dirty="0" smtClean="0"/>
                  <a:t>)</a:t>
                </a:r>
              </a:p>
              <a:p>
                <a:pPr lvl="1"/>
                <a:r>
                  <a:rPr lang="en-US" sz="2000" dirty="0" smtClean="0"/>
                  <a:t>We make sure 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sz="2000" dirty="0" smtClean="0"/>
                  <a:t> of </a:t>
                </a:r>
                <a:r>
                  <a:rPr lang="fr-FR" sz="2000" dirty="0" err="1" smtClean="0"/>
                  <a:t>them</a:t>
                </a:r>
                <a:endParaRPr lang="fr-FR" sz="20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Pairings depend on the </a:t>
                </a:r>
                <a:r>
                  <a:rPr lang="en-US" sz="2200" i="1" dirty="0" smtClean="0"/>
                  <a:t>embedding degree </a:t>
                </a:r>
                <a:r>
                  <a:rPr lang="en-US" sz="2200" dirty="0" smtClean="0"/>
                  <a:t>of a curve:</a:t>
                </a:r>
              </a:p>
              <a:p>
                <a:pPr lvl="1"/>
                <a:r>
                  <a:rPr lang="en-US" sz="1900" dirty="0" smtClean="0"/>
                  <a:t>The higher the embedding degree the better security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Smallest integer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9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𝑞</m:t>
                    </m:r>
                    <m:r>
                      <a:rPr lang="en-US" sz="1900" b="0" i="1" smtClean="0">
                        <a:latin typeface="Cambria Math"/>
                      </a:rPr>
                      <m:t> | 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The bigger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900" dirty="0" smtClean="0"/>
                  <a:t> is, the harder it is to compute pairing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900" dirty="0" smtClean="0"/>
                  <a:t> taken over a subgroup in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sz="19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Usually: k = 2, 3, 4, 6, 12</a:t>
                </a:r>
              </a:p>
              <a:p>
                <a:endParaRPr lang="fr-FR" sz="22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45" t="-7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808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Standard: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just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typical</a:t>
                </a:r>
                <a:r>
                  <a:rPr lang="fr-FR" dirty="0" smtClean="0"/>
                  <a:t> additive </a:t>
                </a:r>
                <a:r>
                  <a:rPr lang="fr-FR" dirty="0" err="1" smtClean="0"/>
                  <a:t>cyclic</a:t>
                </a:r>
                <a:r>
                  <a:rPr lang="fr-FR" dirty="0" smtClean="0"/>
                  <a:t> group of </a:t>
                </a:r>
                <a:r>
                  <a:rPr lang="fr-FR" dirty="0" err="1" smtClean="0"/>
                  <a:t>order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as </a:t>
                </a:r>
                <a:r>
                  <a:rPr lang="fr-FR" dirty="0" err="1" smtClean="0"/>
                  <a:t>before</a:t>
                </a:r>
                <a:endParaRPr lang="fr-FR" dirty="0" smtClean="0"/>
              </a:p>
              <a:p>
                <a:pPr lvl="1"/>
                <a:r>
                  <a:rPr lang="fr-FR" dirty="0" err="1" smtClean="0"/>
                  <a:t>Tempting</a:t>
                </a:r>
                <a:r>
                  <a:rPr lang="fr-FR" dirty="0" smtClean="0"/>
                  <a:t>: </a:t>
                </a:r>
                <a:r>
                  <a:rPr lang="fr-FR" dirty="0" err="1" smtClean="0"/>
                  <a:t>just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choose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</a:p>
              <a:p>
                <a:pPr lvl="1"/>
                <a:r>
                  <a:rPr lang="en-US" dirty="0" smtClean="0"/>
                  <a:t>For Tate/Weil pairings, that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fr-FR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Non-degeneracy:</a:t>
                </a:r>
              </a:p>
              <a:p>
                <a:pPr lvl="1"/>
                <a:r>
                  <a:rPr lang="en-US" dirty="0" smtClean="0"/>
                  <a:t>Option 1: choose different, disjoint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>
                  <a:spcAft>
                    <a:spcPts val="600"/>
                  </a:spcAft>
                </a:pPr>
                <a:r>
                  <a:rPr lang="en-US" dirty="0" err="1" smtClean="0"/>
                  <a:t>Barreto</a:t>
                </a:r>
                <a:r>
                  <a:rPr lang="en-US" dirty="0"/>
                  <a:t>/</a:t>
                </a:r>
                <a:r>
                  <a:rPr lang="en-US" dirty="0" err="1" smtClean="0"/>
                  <a:t>Naehrig</a:t>
                </a:r>
                <a:r>
                  <a:rPr lang="en-US" dirty="0" smtClean="0"/>
                  <a:t> do that for k = 12</a:t>
                </a:r>
              </a:p>
              <a:p>
                <a:pPr lvl="1"/>
                <a:r>
                  <a:rPr lang="en-US" dirty="0" smtClean="0"/>
                  <a:t>Option 2: distortion map to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Used for k = 2 </a:t>
                </a:r>
                <a:r>
                  <a:rPr lang="en-US" dirty="0" err="1" smtClean="0"/>
                  <a:t>supersingular</a:t>
                </a:r>
                <a:r>
                  <a:rPr lang="en-US" dirty="0" smtClean="0"/>
                  <a:t> curves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610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Three-Party KE with Pairings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3968" y="1916832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1916832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916832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1760" y="2708920"/>
                <a:ext cx="21602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08920"/>
                <a:ext cx="2160240" cy="707886"/>
              </a:xfrm>
              <a:prstGeom prst="rect">
                <a:avLst/>
              </a:prstGeom>
              <a:blipFill rotWithShape="1"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475656" y="3870340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5656" y="3501008"/>
                <a:ext cx="958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501008"/>
                <a:ext cx="95878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1547664" y="448647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2708920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08920"/>
                <a:ext cx="2736304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5656" y="4102912"/>
                <a:ext cx="983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02912"/>
                <a:ext cx="9836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7784" y="4713677"/>
                <a:ext cx="1440160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713677"/>
                <a:ext cx="1440160" cy="7315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4701483"/>
                <a:ext cx="1224136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01483"/>
                <a:ext cx="1224136" cy="7315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68" y="5661248"/>
                <a:ext cx="2880320" cy="6699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fr-FR" dirty="0" smtClean="0"/>
                  <a:t>: </a:t>
                </a:r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ba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61248"/>
                <a:ext cx="2880320" cy="669992"/>
              </a:xfrm>
              <a:prstGeom prst="rect">
                <a:avLst/>
              </a:prstGeom>
              <a:blipFill rotWithShape="1">
                <a:blip r:embed="rId8"/>
                <a:stretch>
                  <a:fillRect t="-35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12160" y="2564904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96336" y="4479503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4369576"/>
            <a:ext cx="14401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Charlie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1769621"/>
                <a:ext cx="2520280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𝑎𝑃</m:t>
                    </m:r>
                  </m:oMath>
                </a14:m>
                <a:r>
                  <a:rPr lang="fr-FR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𝑎𝑄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769621"/>
                <a:ext cx="2520280" cy="723275"/>
              </a:xfrm>
              <a:prstGeom prst="rect">
                <a:avLst/>
              </a:prstGeom>
              <a:blipFill rotWithShape="1">
                <a:blip r:embed="rId9"/>
                <a:stretch>
                  <a:fillRect b="-126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4865965"/>
                <a:ext cx="2520280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𝑐𝑃</m:t>
                    </m:r>
                  </m:oMath>
                </a14:m>
                <a:r>
                  <a:rPr lang="fr-FR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𝑐𝑄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865965"/>
                <a:ext cx="2520280" cy="723275"/>
              </a:xfrm>
              <a:prstGeom prst="rect">
                <a:avLst/>
              </a:prstGeom>
              <a:blipFill rotWithShape="1">
                <a:blip r:embed="rId10"/>
                <a:stretch>
                  <a:fillRect b="-126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88224" y="4869160"/>
                <a:ext cx="2520280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b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𝑏𝑃</m:t>
                    </m:r>
                  </m:oMath>
                </a14:m>
                <a:r>
                  <a:rPr lang="fr-FR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𝑏𝑄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869160"/>
                <a:ext cx="2520280" cy="723275"/>
              </a:xfrm>
              <a:prstGeom prst="rect">
                <a:avLst/>
              </a:prstGeom>
              <a:blipFill rotWithShape="1">
                <a:blip r:embed="rId11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44356" y="2924944"/>
            <a:ext cx="903908" cy="711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84168" y="35637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563724"/>
                <a:ext cx="100811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9738" flipV="1">
            <a:off x="4923760" y="3942961"/>
            <a:ext cx="903908" cy="711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80112" y="400953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009536"/>
                <a:ext cx="100811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1407" flipV="1">
            <a:off x="7391263" y="4015624"/>
            <a:ext cx="903908" cy="711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88224" y="400506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005064"/>
                <a:ext cx="100811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269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Three-Party KE with Pairings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3968" y="1916832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1916832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916832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1760" y="2708920"/>
                <a:ext cx="21602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08920"/>
                <a:ext cx="2160240" cy="707886"/>
              </a:xfrm>
              <a:prstGeom prst="rect">
                <a:avLst/>
              </a:prstGeom>
              <a:blipFill rotWithShape="1"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475656" y="3870340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5656" y="3501008"/>
                <a:ext cx="958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501008"/>
                <a:ext cx="95878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1547664" y="448647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2708920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{0, …,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08920"/>
                <a:ext cx="2736304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5656" y="4102912"/>
                <a:ext cx="983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02912"/>
                <a:ext cx="9836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7784" y="4713677"/>
                <a:ext cx="1440160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713677"/>
                <a:ext cx="1440160" cy="7315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4701483"/>
                <a:ext cx="1224136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01483"/>
                <a:ext cx="1224136" cy="7315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68" y="5661248"/>
                <a:ext cx="2880320" cy="6699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fr-FR" dirty="0" smtClean="0"/>
                  <a:t>: </a:t>
                </a:r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ba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61248"/>
                <a:ext cx="2880320" cy="669992"/>
              </a:xfrm>
              <a:prstGeom prst="rect">
                <a:avLst/>
              </a:prstGeom>
              <a:blipFill rotWithShape="1">
                <a:blip r:embed="rId8"/>
                <a:stretch>
                  <a:fillRect t="-35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12160" y="2564904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96336" y="4365104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4369576"/>
            <a:ext cx="14401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Charlie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6016" y="1769621"/>
                <a:ext cx="3662114" cy="82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(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fr-FR" dirty="0" smtClean="0"/>
                  <a:t> =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𝑏𝑃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𝑐𝑄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69621"/>
                <a:ext cx="3662114" cy="823880"/>
              </a:xfrm>
              <a:prstGeom prst="rect">
                <a:avLst/>
              </a:prstGeom>
              <a:blipFill rotWithShape="1">
                <a:blip r:embed="rId9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84168" y="3140968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140968"/>
                <a:ext cx="100811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80112" y="400953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009536"/>
                <a:ext cx="100811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76256" y="400506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005064"/>
                <a:ext cx="100811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11960" y="4941168"/>
                <a:ext cx="2232248" cy="1359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fr-FR" dirty="0" smtClean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𝑎𝑏𝑐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  <a:p>
                <a:pPr algn="ctr">
                  <a:spcAft>
                    <a:spcPts val="600"/>
                  </a:spcAft>
                </a:pPr>
                <a:endParaRPr lang="fr-F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941168"/>
                <a:ext cx="2232248" cy="135915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76256" y="4941168"/>
                <a:ext cx="1944216" cy="8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(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fr-FR" dirty="0" smtClean="0"/>
                  <a:t>=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941168"/>
                <a:ext cx="1944216" cy="828817"/>
              </a:xfrm>
              <a:prstGeom prst="rect">
                <a:avLst/>
              </a:prstGeom>
              <a:blipFill rotWithShape="1">
                <a:blip r:embed="rId14"/>
                <a:stretch>
                  <a:fillRect t="-2941" r="-6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20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87375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Is </a:t>
                </a:r>
                <a:r>
                  <a:rPr lang="en-US" dirty="0" smtClean="0">
                    <a:latin typeface="Algerian" panose="04020705040A02060702" pitchFamily="82" charset="0"/>
                  </a:rPr>
                  <a:t>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={0, 1,2,…}</m:t>
                    </m:r>
                  </m:oMath>
                </a14:m>
                <a:r>
                  <a:rPr lang="en-US" dirty="0" smtClean="0"/>
                  <a:t> a group under addition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)?</a:t>
                </a:r>
              </a:p>
              <a:p>
                <a:pPr lvl="1"/>
                <a:r>
                  <a:rPr lang="en-US" dirty="0" smtClean="0"/>
                  <a:t>Closure: yes,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Algerian" panose="04020705040A02060702" pitchFamily="82" charset="0"/>
                  </a:rPr>
                  <a:t>N</a:t>
                </a:r>
              </a:p>
              <a:p>
                <a:pPr lvl="1"/>
                <a:r>
                  <a:rPr lang="en-US" dirty="0" smtClean="0"/>
                  <a:t>Associativity: yes,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Identity element: yes,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0+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+0=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Inverse element: no (no negative integers)</a:t>
                </a:r>
              </a:p>
              <a:p>
                <a:pPr lvl="1"/>
                <a:r>
                  <a:rPr lang="en-US" dirty="0" smtClean="0"/>
                  <a:t>So </a:t>
                </a:r>
                <a:r>
                  <a:rPr lang="en-US" dirty="0" smtClean="0">
                    <a:latin typeface="Algerian" panose="04020705040A02060702" pitchFamily="82" charset="0"/>
                  </a:rPr>
                  <a:t>Z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…−2, −1, 0, 1, 2, 3, …</m:t>
                        </m:r>
                      </m:e>
                    </m:d>
                  </m:oMath>
                </a14:m>
                <a:r>
                  <a:rPr lang="en-US" dirty="0" smtClean="0"/>
                  <a:t> is a group under addition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Is </a:t>
                </a:r>
                <a:r>
                  <a:rPr lang="en-US" dirty="0" smtClean="0">
                    <a:latin typeface="Algerian" panose="04020705040A02060702" pitchFamily="82" charset="0"/>
                  </a:rPr>
                  <a:t>Z</a:t>
                </a:r>
                <a:r>
                  <a:rPr lang="en-US" dirty="0" smtClean="0"/>
                  <a:t> a group under multiplication?</a:t>
                </a:r>
              </a:p>
              <a:p>
                <a:r>
                  <a:rPr lang="en-US" dirty="0" smtClean="0"/>
                  <a:t>Is </a:t>
                </a:r>
                <a:r>
                  <a:rPr lang="en-US" dirty="0" smtClean="0">
                    <a:latin typeface="Algerian" panose="04020705040A02060702" pitchFamily="82" charset="0"/>
                  </a:rPr>
                  <a:t>Q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={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;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a group under multiplication?</a:t>
                </a:r>
              </a:p>
              <a:p>
                <a:pPr lvl="1"/>
                <a:r>
                  <a:rPr lang="en-US" dirty="0" smtClean="0"/>
                  <a:t>Closure, associativity: yes; identity element: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Inverse: what is the inverse of 0 ?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So Q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\</m:t>
                    </m:r>
                  </m:oMath>
                </a14:m>
                <a:r>
                  <a:rPr lang="en-US" dirty="0" smtClean="0"/>
                  <a:t> {0} is a group under multiplication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873752"/>
              </a:xfrm>
              <a:blipFill rotWithShape="1">
                <a:blip r:embed="rId2"/>
                <a:stretch>
                  <a:fillRect l="-316" t="-1001" b="-17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103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uses for Pairings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Multi-party key exchange</a:t>
            </a:r>
          </a:p>
          <a:p>
            <a:r>
              <a:rPr lang="en-US" dirty="0" smtClean="0"/>
              <a:t>Identity-based encryption</a:t>
            </a:r>
          </a:p>
          <a:p>
            <a:r>
              <a:rPr lang="en-US" dirty="0" smtClean="0"/>
              <a:t>Anonymity-preserving schemes:</a:t>
            </a:r>
          </a:p>
          <a:p>
            <a:pPr lvl="1"/>
            <a:r>
              <a:rPr lang="en-US" dirty="0" smtClean="0"/>
              <a:t>Rings signatures</a:t>
            </a:r>
          </a:p>
          <a:p>
            <a:pPr lvl="1"/>
            <a:r>
              <a:rPr lang="en-US" dirty="0" smtClean="0"/>
              <a:t>Group signatures</a:t>
            </a:r>
          </a:p>
          <a:p>
            <a:pPr lvl="1"/>
            <a:r>
              <a:rPr lang="en-US" dirty="0" smtClean="0"/>
              <a:t>Signatures of knowledge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Proofs of Knowledge:</a:t>
            </a:r>
          </a:p>
          <a:p>
            <a:pPr lvl="1"/>
            <a:r>
              <a:rPr lang="en-US" dirty="0" smtClean="0"/>
              <a:t>Witness-indistinguishable </a:t>
            </a:r>
            <a:r>
              <a:rPr lang="en-US" dirty="0" err="1" smtClean="0"/>
              <a:t>PoK</a:t>
            </a:r>
            <a:endParaRPr lang="en-US" dirty="0" smtClean="0"/>
          </a:p>
          <a:p>
            <a:pPr lvl="1"/>
            <a:r>
              <a:rPr lang="en-US" dirty="0" smtClean="0"/>
              <a:t>Non-interactive Zero-knowledge </a:t>
            </a:r>
            <a:r>
              <a:rPr lang="en-US" dirty="0" err="1" smtClean="0"/>
              <a:t>PoK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5535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group we like to use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Set of </a:t>
                </a:r>
                <a:r>
                  <a:rPr lang="en-US" dirty="0"/>
                  <a:t>i</a:t>
                </a:r>
                <a:r>
                  <a:rPr lang="en-US" dirty="0" smtClean="0"/>
                  <a:t>ntegers modulo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b="0" dirty="0" smtClean="0"/>
              </a:p>
              <a:p>
                <a:pPr marL="36576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={0, 1, 2, …,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−1}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Take a single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, look at the set: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mod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}</a:t>
                </a:r>
              </a:p>
              <a:p>
                <a:r>
                  <a:rPr lang="en-US" dirty="0" smtClean="0"/>
                  <a:t>Under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US" dirty="0" smtClean="0"/>
                  <a:t> = multiplication mod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Closure: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Associativity: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Identity element: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Inverse element: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We usually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to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prime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01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87375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Ring = “</a:t>
                </a:r>
                <a:r>
                  <a:rPr lang="en-US" dirty="0" err="1" smtClean="0"/>
                  <a:t>anneau</a:t>
                </a:r>
                <a:r>
                  <a:rPr lang="en-US" dirty="0" smtClean="0"/>
                  <a:t>”</a:t>
                </a:r>
              </a:p>
              <a:p>
                <a:pPr lvl="1">
                  <a:spcAft>
                    <a:spcPts val="400"/>
                  </a:spcAft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with operations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2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is a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group under +</a:t>
                </a:r>
                <a:r>
                  <a:rPr lang="en-US" sz="2000" dirty="0" smtClean="0"/>
                  <a:t> (call id. </a:t>
                </a:r>
                <a:r>
                  <a:rPr lang="en-US" sz="2000" dirty="0"/>
                  <a:t>e</a:t>
                </a:r>
                <a:r>
                  <a:rPr lang="en-US" sz="2000" dirty="0" smtClean="0"/>
                  <a:t>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:pPr lvl="2"/>
                <a:r>
                  <a:rPr lang="en-US" sz="2000" dirty="0" smtClean="0"/>
                  <a:t>+ is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commutative</a:t>
                </a:r>
                <a:r>
                  <a:rPr lang="en-US" sz="2000" dirty="0" smtClean="0"/>
                  <a:t>:</a:t>
                </a:r>
              </a:p>
              <a:p>
                <a:pPr marL="731520" lvl="2" indent="0"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000" b="0" i="1" dirty="0">
                  <a:latin typeface="Cambria Math"/>
                </a:endParaRPr>
              </a:p>
              <a:p>
                <a:pPr lvl="2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is associative</a:t>
                </a:r>
                <a:r>
                  <a:rPr lang="en-US" sz="2000" dirty="0" smtClean="0"/>
                  <a:t> and has id. </a:t>
                </a:r>
                <a:r>
                  <a:rPr lang="en-US" sz="2000" dirty="0"/>
                  <a:t>e</a:t>
                </a:r>
                <a:r>
                  <a:rPr lang="en-US" sz="2000" dirty="0" smtClean="0"/>
                  <a:t>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2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US" sz="2000" dirty="0" smtClean="0"/>
                  <a:t>is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distributive</a:t>
                </a:r>
                <a:r>
                  <a:rPr lang="en-US" sz="2000" dirty="0" smtClean="0"/>
                  <a:t> w.r.t. +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 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 marL="731520" lvl="2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873752"/>
              </a:xfrm>
              <a:blipFill rotWithShape="1">
                <a:blip r:embed="rId2"/>
                <a:stretch>
                  <a:fillRect l="-316" t="-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63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4336504"/>
            <a:ext cx="7848872" cy="2548880"/>
          </a:xfrm>
        </p:spPr>
        <p:txBody>
          <a:bodyPr>
            <a:normAutofit/>
          </a:bodyPr>
          <a:lstStyle/>
          <a:p>
            <a:r>
              <a:rPr lang="en-US" dirty="0" smtClean="0"/>
              <a:t>Set of integers </a:t>
            </a:r>
            <a:r>
              <a:rPr lang="en-US" dirty="0" smtClean="0">
                <a:latin typeface="Algerian" panose="04020705040A02060702" pitchFamily="82" charset="0"/>
              </a:rPr>
              <a:t>Z</a:t>
            </a:r>
            <a:r>
              <a:rPr lang="en-US" dirty="0" smtClean="0"/>
              <a:t> is not a </a:t>
            </a:r>
            <a:r>
              <a:rPr lang="en-US" dirty="0" smtClean="0">
                <a:solidFill>
                  <a:srgbClr val="FF0000"/>
                </a:solidFill>
              </a:rPr>
              <a:t>group</a:t>
            </a:r>
            <a:r>
              <a:rPr lang="en-US" dirty="0" smtClean="0"/>
              <a:t> under multiplication:</a:t>
            </a:r>
          </a:p>
          <a:p>
            <a:pPr lvl="1"/>
            <a:r>
              <a:rPr lang="en-US" sz="2000" dirty="0" smtClean="0"/>
              <a:t>Closure: yes</a:t>
            </a:r>
          </a:p>
          <a:p>
            <a:pPr lvl="1"/>
            <a:r>
              <a:rPr lang="en-US" sz="2000" dirty="0" smtClean="0"/>
              <a:t>Id. </a:t>
            </a:r>
            <a:r>
              <a:rPr lang="en-US" sz="2000" dirty="0"/>
              <a:t>e</a:t>
            </a:r>
            <a:r>
              <a:rPr lang="en-US" sz="2000" dirty="0" smtClean="0"/>
              <a:t>lement:  yes, 1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ssociativity: yes</a:t>
            </a:r>
          </a:p>
          <a:p>
            <a:pPr lvl="1"/>
            <a:r>
              <a:rPr lang="en-US" sz="2000" dirty="0" smtClean="0"/>
              <a:t>Inverse element: no</a:t>
            </a:r>
            <a:endParaRPr lang="en-US" sz="2000" dirty="0"/>
          </a:p>
          <a:p>
            <a:pPr lvl="1"/>
            <a:r>
              <a:rPr lang="en-US" sz="2000" dirty="0" smtClean="0"/>
              <a:t>However, </a:t>
            </a:r>
            <a:r>
              <a:rPr lang="en-US" sz="2000" dirty="0" smtClean="0">
                <a:latin typeface="Algerian" panose="04020705040A02060702" pitchFamily="82" charset="0"/>
              </a:rPr>
              <a:t>Z</a:t>
            </a:r>
            <a:r>
              <a:rPr lang="en-US" sz="2000" dirty="0" smtClean="0"/>
              <a:t> is a </a:t>
            </a:r>
            <a:r>
              <a:rPr lang="en-US" sz="2000" dirty="0" smtClean="0">
                <a:solidFill>
                  <a:srgbClr val="FF0000"/>
                </a:solidFill>
              </a:rPr>
              <a:t>ring (char. 0)</a:t>
            </a:r>
            <a:r>
              <a:rPr lang="en-US" sz="2000" dirty="0" smtClean="0"/>
              <a:t> under addition and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1600200"/>
                <a:ext cx="7715200" cy="269289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Characteristic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sz="2000" dirty="0" smtClean="0"/>
                  <a:t>If the id. element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 smtClean="0"/>
                  <a:t> and the id. </a:t>
                </a:r>
                <a:r>
                  <a:rPr lang="en-US" sz="2000" dirty="0"/>
                  <a:t>e</a:t>
                </a:r>
                <a:r>
                  <a:rPr lang="en-US" sz="2000" dirty="0" smtClean="0"/>
                  <a:t>lement of +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 smtClean="0"/>
                  <a:t>, if there exists a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dirty="0" smtClean="0"/>
                  <a:t> N such that:</a:t>
                </a:r>
              </a:p>
              <a:p>
                <a:pPr marL="36576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 …+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  <a:p>
                <a:pPr lvl="1"/>
                <a:endParaRPr lang="en-US" sz="2000" dirty="0" smtClean="0"/>
              </a:p>
              <a:p>
                <a:pPr lvl="1"/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dirty="0" smtClean="0"/>
                  <a:t> is characteristic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dirty="0" smtClean="0"/>
                  <a:t> does not exist,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has characteristic 0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00200"/>
                <a:ext cx="7715200" cy="2692896"/>
              </a:xfrm>
              <a:prstGeom prst="rect">
                <a:avLst/>
              </a:prstGeom>
              <a:blipFill rotWithShape="1">
                <a:blip r:embed="rId2"/>
                <a:stretch>
                  <a:fillRect l="-395" t="-1587" b="-4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4067944" y="2204864"/>
            <a:ext cx="155448" cy="1994519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87547" y="3191271"/>
                <a:ext cx="1028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E7212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rgbClr val="FE7212"/>
                    </a:solidFill>
                  </a:rPr>
                  <a:t> times</a:t>
                </a:r>
                <a:endParaRPr lang="fr-FR" dirty="0">
                  <a:solidFill>
                    <a:srgbClr val="FE721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547" y="3191271"/>
                <a:ext cx="102846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r>
              <a:rPr lang="en-US" smtClean="0"/>
              <a:t>, Rings, Fields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87375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(Finite) Field = “corps (</a:t>
                </a:r>
                <a:r>
                  <a:rPr lang="en-US" dirty="0" err="1" smtClean="0"/>
                  <a:t>finit</a:t>
                </a:r>
                <a:r>
                  <a:rPr lang="en-US" dirty="0" smtClean="0"/>
                  <a:t>)”</a:t>
                </a:r>
              </a:p>
              <a:p>
                <a:pPr lvl="1">
                  <a:spcAft>
                    <a:spcPts val="400"/>
                  </a:spcAft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(of finite size) with operations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2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group under +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 (id.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respectively)</a:t>
                </a:r>
              </a:p>
              <a:p>
                <a:pPr lvl="2">
                  <a:spcAft>
                    <a:spcPts val="200"/>
                  </a:spcAft>
                </a:pPr>
                <a:r>
                  <a:rPr lang="en-US" dirty="0" smtClean="0"/>
                  <a:t>No inverse required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+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commutative</a:t>
                </a:r>
                <a:r>
                  <a:rPr lang="en-US" dirty="0" smtClean="0"/>
                  <a:t>:</a:t>
                </a:r>
              </a:p>
              <a:p>
                <a:pPr marL="731520" lvl="2" indent="0"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; 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lvl="2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distributive</a:t>
                </a:r>
                <a:r>
                  <a:rPr lang="en-US" dirty="0" smtClean="0"/>
                  <a:t> w.r.t. +:</a:t>
                </a: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731520" lvl="2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731520" lvl="2" indent="0"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r>
                  <a:rPr lang="en-US" dirty="0" smtClean="0"/>
                  <a:t>The operations +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 are called “addition”/ “</a:t>
                </a:r>
                <a:r>
                  <a:rPr lang="en-US" dirty="0" err="1" smtClean="0"/>
                  <a:t>multipli</a:t>
                </a:r>
                <a:r>
                  <a:rPr lang="en-US" dirty="0" smtClean="0"/>
                  <a:t>-cation”, but you can define them in any way you want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715200" cy="4873752"/>
              </a:xfrm>
              <a:blipFill rotWithShape="1">
                <a:blip r:embed="rId2"/>
                <a:stretch>
                  <a:fillRect l="-316" t="-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01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35500</TotalTime>
  <Words>5308</Words>
  <Application>Microsoft Office PowerPoint</Application>
  <PresentationFormat>On-screen Show (4:3)</PresentationFormat>
  <Paragraphs>585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Oriel</vt:lpstr>
      <vt:lpstr>Elliptic Curve Cryptography </vt:lpstr>
      <vt:lpstr>Elliptic Curves</vt:lpstr>
      <vt:lpstr>Part 1 Sets, Groups, Rings, Fields </vt:lpstr>
      <vt:lpstr>Sets and Groups</vt:lpstr>
      <vt:lpstr>Examples</vt:lpstr>
      <vt:lpstr>A group we like to use</vt:lpstr>
      <vt:lpstr>Rings</vt:lpstr>
      <vt:lpstr>Rings</vt:lpstr>
      <vt:lpstr>Sets, Rings, Fields</vt:lpstr>
      <vt:lpstr>Some Fields</vt:lpstr>
      <vt:lpstr>Some fields we like to use</vt:lpstr>
      <vt:lpstr>Part 2 Back to Elliptic Curves </vt:lpstr>
      <vt:lpstr>Elliptic Curves</vt:lpstr>
      <vt:lpstr>Group Structures</vt:lpstr>
      <vt:lpstr>Recall: Groups</vt:lpstr>
      <vt:lpstr>Point Addition</vt:lpstr>
      <vt:lpstr>Case 1: 3 different intersections</vt:lpstr>
      <vt:lpstr>Case 1: 3 different intersections</vt:lpstr>
      <vt:lpstr>Case 1: 3 different intersections</vt:lpstr>
      <vt:lpstr>Case 1: 3 different intersections</vt:lpstr>
      <vt:lpstr>Case 2: Add point with tangent point</vt:lpstr>
      <vt:lpstr>Case 3: Add points with same x-coord.</vt:lpstr>
      <vt:lpstr>Case 4: Point Doubling</vt:lpstr>
      <vt:lpstr>Case 4: Point Doubling</vt:lpstr>
      <vt:lpstr>Groups on Elliptic Curves</vt:lpstr>
      <vt:lpstr>Part 3 Basic Elliptic Curve Crypto </vt:lpstr>
      <vt:lpstr>Hard Problems in ECC</vt:lpstr>
      <vt:lpstr>Hint: Why the Problem is Hard</vt:lpstr>
      <vt:lpstr>Hard Problems in ECC</vt:lpstr>
      <vt:lpstr>Hard Problems in ECC</vt:lpstr>
      <vt:lpstr>Hardness of ECDlog/ECCDH/ECDDH</vt:lpstr>
      <vt:lpstr>Part 3.1 EC Key Exchange </vt:lpstr>
      <vt:lpstr>Diffie-Hellman: finite fields and ECs</vt:lpstr>
      <vt:lpstr>Security of Diffie-Hellman</vt:lpstr>
      <vt:lpstr>Part 3.2 EC Digital Signatures </vt:lpstr>
      <vt:lpstr>Digital Signatures (EC) DSA</vt:lpstr>
      <vt:lpstr>Digital Signatures (EC) DSA</vt:lpstr>
      <vt:lpstr>Part 3.3 EC Encryption Schemes </vt:lpstr>
      <vt:lpstr>Integrated Encryption Scheme (IES)</vt:lpstr>
      <vt:lpstr>Public-Key Encryption (EC) IES</vt:lpstr>
      <vt:lpstr>Public-Key Encryption (EC) IES</vt:lpstr>
      <vt:lpstr>Part 3.4 From Theory to Practice </vt:lpstr>
      <vt:lpstr>Fast curves, Fast Implementations…</vt:lpstr>
      <vt:lpstr>Part 4 Pairings </vt:lpstr>
      <vt:lpstr>Abstract Pairings</vt:lpstr>
      <vt:lpstr>Pairings on Elliptic Curves</vt:lpstr>
      <vt:lpstr>Choosing G_1, G_2</vt:lpstr>
      <vt:lpstr>Three-Party KE with Pairings</vt:lpstr>
      <vt:lpstr>Three-Party KE with Pairings</vt:lpstr>
      <vt:lpstr>More uses for Pairings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Cristina Onete</dc:creator>
  <cp:lastModifiedBy>Maria Cristina Onete</cp:lastModifiedBy>
  <cp:revision>991</cp:revision>
  <dcterms:created xsi:type="dcterms:W3CDTF">2015-09-01T10:29:13Z</dcterms:created>
  <dcterms:modified xsi:type="dcterms:W3CDTF">2015-11-12T09:12:37Z</dcterms:modified>
</cp:coreProperties>
</file>