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0" r:id="rId3"/>
    <p:sldId id="334" r:id="rId4"/>
    <p:sldId id="351" r:id="rId5"/>
    <p:sldId id="337" r:id="rId6"/>
    <p:sldId id="349" r:id="rId7"/>
    <p:sldId id="352" r:id="rId8"/>
    <p:sldId id="336" r:id="rId9"/>
    <p:sldId id="353" r:id="rId10"/>
    <p:sldId id="354" r:id="rId11"/>
    <p:sldId id="355" r:id="rId12"/>
    <p:sldId id="356" r:id="rId13"/>
    <p:sldId id="382" r:id="rId14"/>
    <p:sldId id="357" r:id="rId15"/>
    <p:sldId id="338" r:id="rId16"/>
    <p:sldId id="333" r:id="rId17"/>
    <p:sldId id="339" r:id="rId18"/>
    <p:sldId id="340" r:id="rId19"/>
    <p:sldId id="341" r:id="rId20"/>
    <p:sldId id="358" r:id="rId21"/>
    <p:sldId id="342" r:id="rId22"/>
    <p:sldId id="347" r:id="rId23"/>
    <p:sldId id="348" r:id="rId24"/>
    <p:sldId id="359" r:id="rId25"/>
    <p:sldId id="360" r:id="rId26"/>
    <p:sldId id="361" r:id="rId27"/>
    <p:sldId id="362" r:id="rId28"/>
    <p:sldId id="364" r:id="rId29"/>
    <p:sldId id="344" r:id="rId30"/>
    <p:sldId id="345" r:id="rId31"/>
    <p:sldId id="346" r:id="rId32"/>
    <p:sldId id="343" r:id="rId33"/>
    <p:sldId id="366" r:id="rId34"/>
    <p:sldId id="368" r:id="rId35"/>
    <p:sldId id="369" r:id="rId36"/>
    <p:sldId id="371" r:id="rId37"/>
    <p:sldId id="370" r:id="rId38"/>
    <p:sldId id="372" r:id="rId39"/>
    <p:sldId id="373" r:id="rId40"/>
    <p:sldId id="374" r:id="rId41"/>
    <p:sldId id="375" r:id="rId42"/>
    <p:sldId id="365" r:id="rId43"/>
    <p:sldId id="376" r:id="rId44"/>
    <p:sldId id="378" r:id="rId45"/>
    <p:sldId id="379" r:id="rId46"/>
    <p:sldId id="380" r:id="rId47"/>
    <p:sldId id="363" r:id="rId48"/>
    <p:sldId id="381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2E"/>
    <a:srgbClr val="FE7212"/>
    <a:srgbClr val="CAE8AA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5" autoAdjust="0"/>
    <p:restoredTop sz="94660"/>
  </p:normalViewPr>
  <p:slideViewPr>
    <p:cSldViewPr>
      <p:cViewPr varScale="1">
        <p:scale>
          <a:sx n="66" d="100"/>
          <a:sy n="66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600" dirty="0" smtClean="0"/>
            <a:t>Constancy of transmission times </a:t>
          </a:r>
          <a:endParaRPr lang="fr-FR" sz="2600" dirty="0"/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928" custLinFactNeighborX="-1087" custLinFactNeighborY="-2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23872C65-7041-41E0-88AE-1A5130C95D1B}" type="presOf" srcId="{21F7DD37-5B0C-4926-A95A-62A6CA093EA8}" destId="{D35817D7-2F05-4ACC-BFF1-2BB099595D27}" srcOrd="0" destOrd="0" presId="urn:microsoft.com/office/officeart/2005/8/layout/vList2"/>
    <dgm:cxn modelId="{1E12F679-F492-42AE-A7C6-F3D5C8244D5D}" type="presOf" srcId="{3F802FEF-2EFB-4A96-A72F-B024B7B136D2}" destId="{AEA4BF5B-FD53-44C7-8C9A-9D6A69DBBA63}" srcOrd="0" destOrd="0" presId="urn:microsoft.com/office/officeart/2005/8/layout/vList2"/>
    <dgm:cxn modelId="{44874F08-DBD1-4103-A7B8-F1F36BC55C93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600" dirty="0" smtClean="0"/>
            <a:t>Constancy of processing times per round</a:t>
          </a:r>
          <a:endParaRPr lang="fr-FR" sz="2600" dirty="0"/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928" custLinFactNeighborY="-15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19E80B72-1AD5-4959-8A31-CAB12BC8F92A}" type="presOf" srcId="{3F802FEF-2EFB-4A96-A72F-B024B7B136D2}" destId="{AEA4BF5B-FD53-44C7-8C9A-9D6A69DBBA63}" srcOrd="0" destOrd="0" presId="urn:microsoft.com/office/officeart/2005/8/layout/vList2"/>
    <dgm:cxn modelId="{37B95A44-6BAF-491B-9B6F-AE806BF50012}" type="presOf" srcId="{21F7DD37-5B0C-4926-A95A-62A6CA093EA8}" destId="{D35817D7-2F05-4ACC-BFF1-2BB099595D27}" srcOrd="0" destOrd="0" presId="urn:microsoft.com/office/officeart/2005/8/layout/vList2"/>
    <dgm:cxn modelId="{7A83B60E-3DA1-4FE9-9AD5-7496AC04D0BC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02FEF-2EFB-4A96-A72F-B024B7B13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F7DD37-5B0C-4926-A95A-62A6CA093EA8}">
      <dgm:prSet custT="1"/>
      <dgm:spPr/>
      <dgm:t>
        <a:bodyPr/>
        <a:lstStyle/>
        <a:p>
          <a:pPr algn="ctr" rtl="0"/>
          <a:r>
            <a:rPr lang="en-US" sz="2600" dirty="0" smtClean="0"/>
            <a:t>Constancy of processing times per device</a:t>
          </a:r>
          <a:endParaRPr lang="fr-FR" sz="2600" dirty="0"/>
        </a:p>
      </dgm:t>
    </dgm:pt>
    <dgm:pt modelId="{EA6FAB67-7943-42CD-80A7-206385389A02}" type="parTrans" cxnId="{AD6EF258-4C37-4823-AA0D-48D80615B0F6}">
      <dgm:prSet/>
      <dgm:spPr/>
      <dgm:t>
        <a:bodyPr/>
        <a:lstStyle/>
        <a:p>
          <a:endParaRPr lang="fr-FR"/>
        </a:p>
      </dgm:t>
    </dgm:pt>
    <dgm:pt modelId="{6F40122D-8AD6-4C80-A0A7-1CABC9728830}" type="sibTrans" cxnId="{AD6EF258-4C37-4823-AA0D-48D80615B0F6}">
      <dgm:prSet/>
      <dgm:spPr/>
      <dgm:t>
        <a:bodyPr/>
        <a:lstStyle/>
        <a:p>
          <a:endParaRPr lang="fr-FR"/>
        </a:p>
      </dgm:t>
    </dgm:pt>
    <dgm:pt modelId="{AEA4BF5B-FD53-44C7-8C9A-9D6A69DBBA63}" type="pres">
      <dgm:prSet presAssocID="{3F802FEF-2EFB-4A96-A72F-B024B7B13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5817D7-2F05-4ACC-BFF1-2BB099595D27}" type="pres">
      <dgm:prSet presAssocID="{21F7DD37-5B0C-4926-A95A-62A6CA093EA8}" presName="parentText" presStyleLbl="node1" presStyleIdx="0" presStyleCnt="1" custScaleY="55928" custLinFactNeighborX="-1087" custLinFactNeighborY="-2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EF258-4C37-4823-AA0D-48D80615B0F6}" srcId="{3F802FEF-2EFB-4A96-A72F-B024B7B136D2}" destId="{21F7DD37-5B0C-4926-A95A-62A6CA093EA8}" srcOrd="0" destOrd="0" parTransId="{EA6FAB67-7943-42CD-80A7-206385389A02}" sibTransId="{6F40122D-8AD6-4C80-A0A7-1CABC9728830}"/>
    <dgm:cxn modelId="{6DB65AEE-2812-4123-BAA2-71606A96002B}" type="presOf" srcId="{21F7DD37-5B0C-4926-A95A-62A6CA093EA8}" destId="{D35817D7-2F05-4ACC-BFF1-2BB099595D27}" srcOrd="0" destOrd="0" presId="urn:microsoft.com/office/officeart/2005/8/layout/vList2"/>
    <dgm:cxn modelId="{4AE4EA08-AA2D-47C5-A5B9-AB0A40F20478}" type="presOf" srcId="{3F802FEF-2EFB-4A96-A72F-B024B7B136D2}" destId="{AEA4BF5B-FD53-44C7-8C9A-9D6A69DBBA63}" srcOrd="0" destOrd="0" presId="urn:microsoft.com/office/officeart/2005/8/layout/vList2"/>
    <dgm:cxn modelId="{CC64CCBB-1B1F-405D-8507-E23D238A9376}" type="presParOf" srcId="{AEA4BF5B-FD53-44C7-8C9A-9D6A69DBBA63}" destId="{D35817D7-2F05-4ACC-BFF1-2BB09959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138727"/>
          <a:ext cx="6624736" cy="680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Constancy of transmission times </a:t>
          </a:r>
          <a:endParaRPr lang="fr-FR" sz="2600" kern="1200" dirty="0"/>
        </a:p>
      </dsp:txBody>
      <dsp:txXfrm>
        <a:off x="33221" y="171948"/>
        <a:ext cx="6558294" cy="61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140151"/>
          <a:ext cx="6624736" cy="680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Constancy of processing times per round</a:t>
          </a:r>
          <a:endParaRPr lang="fr-FR" sz="2600" kern="1200" dirty="0"/>
        </a:p>
      </dsp:txBody>
      <dsp:txXfrm>
        <a:off x="33221" y="173372"/>
        <a:ext cx="6558294" cy="61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817D7-2F05-4ACC-BFF1-2BB099595D27}">
      <dsp:nvSpPr>
        <dsp:cNvPr id="0" name=""/>
        <dsp:cNvSpPr/>
      </dsp:nvSpPr>
      <dsp:spPr>
        <a:xfrm>
          <a:off x="0" y="138727"/>
          <a:ext cx="6624736" cy="680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Constancy of processing times per device</a:t>
          </a:r>
          <a:endParaRPr lang="fr-FR" sz="2600" kern="1200" dirty="0"/>
        </a:p>
      </dsp:txBody>
      <dsp:txXfrm>
        <a:off x="33221" y="171948"/>
        <a:ext cx="6558294" cy="61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Introduction to Provable Security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What it is and how we do things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324206" y="1733682"/>
            <a:ext cx="1166829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624"/>
            <a:ext cx="2627784" cy="74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404792" cy="5609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 marL="274320" indent="-274320">
              <a:buFont typeface="Wingdings" panose="05000000000000000000" pitchFamily="2" charset="2"/>
              <a:buChar char="Ø"/>
              <a:defRPr/>
            </a:lvl1pPr>
            <a:lvl2pPr marL="640080" indent="-274320">
              <a:buFont typeface="Wingdings" panose="05000000000000000000" pitchFamily="2" charset="2"/>
              <a:buChar char="§"/>
              <a:defRPr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|| cristina.onete@gmail.com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2270760" y="1988840"/>
            <a:ext cx="6261680" cy="1894362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en-US" dirty="0" smtClean="0"/>
              <a:t>Intermezzo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dirty="0" smtClean="0"/>
              <a:t>Cristina </a:t>
            </a:r>
            <a:r>
              <a:rPr lang="en-US" dirty="0" err="1" smtClean="0"/>
              <a:t>Onete</a:t>
            </a:r>
            <a:r>
              <a:rPr lang="en-US" dirty="0" smtClean="0"/>
              <a:t>       ||     cristina.onete@gmail.com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7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8DAE99-76A9-42D7-BD0A-561F7BA0466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7508A7-C7F4-465C-89F7-5A5763B9007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12" Type="http://schemas.openxmlformats.org/officeDocument/2006/relationships/image" Target="../media/image1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7" Type="http://schemas.openxmlformats.org/officeDocument/2006/relationships/image" Target="../media/image1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6.gif"/><Relationship Id="rId7" Type="http://schemas.openxmlformats.org/officeDocument/2006/relationships/image" Target="../media/image14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.jpg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.jpg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5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8.jpg"/><Relationship Id="rId17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1.png"/><Relationship Id="rId5" Type="http://schemas.openxmlformats.org/officeDocument/2006/relationships/image" Target="../media/image53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Distance-Bounding and its Applications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Relay attacks, distance-bounding, </a:t>
            </a:r>
            <a:r>
              <a:rPr lang="en-US" dirty="0" err="1" smtClean="0"/>
              <a:t>mafiosi</a:t>
            </a:r>
            <a:r>
              <a:rPr lang="en-US" dirty="0" smtClean="0"/>
              <a:t> &amp; terrorists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6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3032956"/>
            <a:ext cx="576064" cy="64807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4788024" y="2852936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>
            <a:endCxn id="4" idx="5"/>
          </p:cNvCxnSpPr>
          <p:nvPr/>
        </p:nvCxnSpPr>
        <p:spPr>
          <a:xfrm flipH="1" flipV="1">
            <a:off x="1679325" y="3586120"/>
            <a:ext cx="356675" cy="742980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355812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Prover</a:t>
            </a:r>
            <a:endParaRPr lang="fr-FR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3501008"/>
            <a:ext cx="2520280" cy="1039470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941168"/>
            <a:ext cx="7776864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Prover – different types, usually ISO 14443 compliant</a:t>
            </a:r>
          </a:p>
          <a:p>
            <a:pPr lvl="1"/>
            <a:r>
              <a:rPr lang="en-US" sz="1900" dirty="0" smtClean="0"/>
              <a:t>Identity card, passport</a:t>
            </a:r>
          </a:p>
          <a:p>
            <a:pPr lvl="1"/>
            <a:r>
              <a:rPr lang="en-US" sz="1900" dirty="0" smtClean="0"/>
              <a:t>Public transport card, access card (to a building), car lock keys</a:t>
            </a:r>
          </a:p>
          <a:p>
            <a:pPr lvl="1"/>
            <a:r>
              <a:rPr lang="en-US" sz="1900" dirty="0" smtClean="0"/>
              <a:t>Contactless payment cards</a:t>
            </a:r>
          </a:p>
        </p:txBody>
      </p:sp>
    </p:spTree>
    <p:extLst>
      <p:ext uri="{BB962C8B-B14F-4D97-AF65-F5344CB8AC3E}">
        <p14:creationId xmlns:p14="http://schemas.microsoft.com/office/powerpoint/2010/main" val="10350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20212618">
            <a:off x="1395559" y="3266454"/>
            <a:ext cx="432048" cy="78063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 rot="1853025">
            <a:off x="4777393" y="3222107"/>
            <a:ext cx="726009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>
            <a:endCxn id="4" idx="4"/>
          </p:cNvCxnSpPr>
          <p:nvPr/>
        </p:nvCxnSpPr>
        <p:spPr>
          <a:xfrm flipH="1" flipV="1">
            <a:off x="1764864" y="4015735"/>
            <a:ext cx="335057" cy="402848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355812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Leech</a:t>
            </a:r>
            <a:endParaRPr lang="fr-FR" b="1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3656977"/>
            <a:ext cx="2464497" cy="883501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4941168"/>
            <a:ext cx="7638020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Attacker which poses as reader to the prover, forwarding information to prover and waiting for it to answer</a:t>
            </a:r>
          </a:p>
          <a:p>
            <a:pPr lvl="1"/>
            <a:r>
              <a:rPr lang="en-US" sz="1900" dirty="0" smtClean="0"/>
              <a:t>Remember: provers answer automatically, without consent</a:t>
            </a:r>
          </a:p>
        </p:txBody>
      </p:sp>
    </p:spTree>
    <p:extLst>
      <p:ext uri="{BB962C8B-B14F-4D97-AF65-F5344CB8AC3E}">
        <p14:creationId xmlns:p14="http://schemas.microsoft.com/office/powerpoint/2010/main" val="413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15849072">
            <a:off x="2225458" y="3156573"/>
            <a:ext cx="432048" cy="704621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 rot="710636">
            <a:off x="5872239" y="3445678"/>
            <a:ext cx="621060" cy="413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>
            <a:stCxn id="9" idx="0"/>
            <a:endCxn id="4" idx="2"/>
          </p:cNvCxnSpPr>
          <p:nvPr/>
        </p:nvCxnSpPr>
        <p:spPr>
          <a:xfrm flipV="1">
            <a:off x="2087724" y="3723783"/>
            <a:ext cx="375772" cy="632029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355812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Ghost</a:t>
            </a:r>
            <a:endParaRPr lang="fr-FR" b="1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3855207"/>
            <a:ext cx="3584514" cy="685271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4941168"/>
            <a:ext cx="7638020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Attacker which poses as prover: main attacker which succeeds to authenticate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5484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Without Delays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Attacker has to process and forward information</a:t>
            </a:r>
          </a:p>
          <a:p>
            <a:r>
              <a:rPr lang="en-US" dirty="0" smtClean="0"/>
              <a:t>This introduces delays</a:t>
            </a:r>
          </a:p>
          <a:p>
            <a:endParaRPr lang="en-US" dirty="0" smtClean="0"/>
          </a:p>
          <a:p>
            <a:r>
              <a:rPr lang="en-US" dirty="0" smtClean="0"/>
              <a:t>Off-the-shelf relay tools (e.g. </a:t>
            </a:r>
            <a:r>
              <a:rPr lang="en-US" dirty="0" err="1" smtClean="0"/>
              <a:t>Micropross</a:t>
            </a:r>
            <a:r>
              <a:rPr lang="en-US" dirty="0" smtClean="0"/>
              <a:t> tools)</a:t>
            </a:r>
          </a:p>
          <a:p>
            <a:pPr lvl="1"/>
            <a:r>
              <a:rPr lang="en-US" dirty="0" smtClean="0"/>
              <a:t>Attacks introduce between 20 and 50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Most protocol exchanges take up to 2-3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Even rudimentary distance-bounding detects relays</a:t>
            </a:r>
          </a:p>
          <a:p>
            <a:endParaRPr lang="en-US" dirty="0" smtClean="0"/>
          </a:p>
          <a:p>
            <a:r>
              <a:rPr lang="en-US" dirty="0" smtClean="0"/>
              <a:t>“Home-made” tools</a:t>
            </a:r>
          </a:p>
          <a:p>
            <a:pPr lvl="1"/>
            <a:r>
              <a:rPr lang="en-US" dirty="0" err="1" smtClean="0"/>
              <a:t>Hancke</a:t>
            </a:r>
            <a:r>
              <a:rPr lang="en-US" dirty="0" smtClean="0"/>
              <a:t> : 12 microseconds</a:t>
            </a:r>
          </a:p>
          <a:p>
            <a:pPr lvl="1"/>
            <a:r>
              <a:rPr lang="en-US" dirty="0" err="1" smtClean="0"/>
              <a:t>Thévenon</a:t>
            </a:r>
            <a:r>
              <a:rPr lang="en-US" dirty="0" smtClean="0"/>
              <a:t>: 2 microseconds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3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n-US" dirty="0" smtClean="0"/>
              <a:t>PKES: </a:t>
            </a:r>
          </a:p>
          <a:p>
            <a:pPr lvl="1"/>
            <a:r>
              <a:rPr lang="en-US" dirty="0" smtClean="0"/>
              <a:t>Prover = token, to be held in your pocket</a:t>
            </a:r>
          </a:p>
          <a:p>
            <a:pPr lvl="1"/>
            <a:r>
              <a:rPr lang="en-US" dirty="0" smtClean="0"/>
              <a:t>Verifier = the car itself</a:t>
            </a:r>
          </a:p>
          <a:p>
            <a:pPr lvl="1"/>
            <a:r>
              <a:rPr lang="en-US" dirty="0" smtClean="0"/>
              <a:t>Authentication: if prover is close, car unlocks, then starts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Attack: someone else gets your car and drives away</a:t>
            </a:r>
          </a:p>
          <a:p>
            <a:r>
              <a:rPr lang="en-US" dirty="0" smtClean="0"/>
              <a:t>Contactless payments:</a:t>
            </a:r>
          </a:p>
          <a:p>
            <a:pPr lvl="1"/>
            <a:r>
              <a:rPr lang="en-US" dirty="0" smtClean="0"/>
              <a:t>Prover = payment card</a:t>
            </a:r>
          </a:p>
          <a:p>
            <a:pPr lvl="1"/>
            <a:r>
              <a:rPr lang="en-US" dirty="0" smtClean="0"/>
              <a:t>Verifier = contactless card reader</a:t>
            </a:r>
          </a:p>
          <a:p>
            <a:pPr lvl="1"/>
            <a:r>
              <a:rPr lang="en-US" dirty="0" smtClean="0"/>
              <a:t>Authentication: you authenticate, you agree to pay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Attack: someone makes you pay for what they got</a:t>
            </a:r>
          </a:p>
          <a:p>
            <a:r>
              <a:rPr lang="en-US" dirty="0" smtClean="0"/>
              <a:t> Passport fraud, public transport fraud,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7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Clocks and Distance Bounding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45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of </a:t>
            </a:r>
            <a:r>
              <a:rPr lang="en-US" dirty="0"/>
              <a:t>R</a:t>
            </a:r>
            <a:r>
              <a:rPr lang="en-US" dirty="0" smtClean="0"/>
              <a:t>elay Attack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648072" cy="7324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763688" y="342900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63688" y="400506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72000" y="450912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408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5121188"/>
            <a:ext cx="7638020" cy="82809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this attack, Alice is the source of the responses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2372" y="5553236"/>
            <a:ext cx="7638020" cy="8280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Alice is far away from the verifier (Bob)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6057292"/>
            <a:ext cx="7638020" cy="5400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Idea: what if we knew how far the response originated?!</a:t>
            </a:r>
          </a:p>
        </p:txBody>
      </p:sp>
    </p:spTree>
    <p:extLst>
      <p:ext uri="{BB962C8B-B14F-4D97-AF65-F5344CB8AC3E}">
        <p14:creationId xmlns:p14="http://schemas.microsoft.com/office/powerpoint/2010/main" val="21491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10" y="1556792"/>
            <a:ext cx="843998" cy="9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Distance bounding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37849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37849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3501008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648072" cy="7324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763688" y="370774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63688" y="414908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44008" y="450912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3477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37797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41490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5193196"/>
            <a:ext cx="7638020" cy="50405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Give Bob a clock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67544" y="5625244"/>
                <a:ext cx="7638020" cy="5400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Bob measures roundtrip times (RTT)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rsp</m:t>
                    </m:r>
                  </m:oMath>
                </a14:m>
                <a:r>
                  <a:rPr lang="en-US" sz="2200" dirty="0" smtClean="0"/>
                  <a:t> rounds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25244"/>
                <a:ext cx="7638020" cy="540060"/>
              </a:xfrm>
              <a:prstGeom prst="rect">
                <a:avLst/>
              </a:prstGeom>
              <a:blipFill rotWithShape="1">
                <a:blip r:embed="rId11"/>
                <a:stretch>
                  <a:fillRect l="-319" t="-5682" b="-3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444208" y="30689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44208" y="428380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83804"/>
                <a:ext cx="1800200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2712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1" grpId="0" build="p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34" y="1844824"/>
            <a:ext cx="843998" cy="9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Bound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772816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35896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635896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4644008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44208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645024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712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2555776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55776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861048"/>
                <a:ext cx="7502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2372" y="4725144"/>
                <a:ext cx="7638020" cy="504056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Proximity bound :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200" dirty="0" smtClean="0"/>
                  <a:t> equivalent to short distance</a:t>
                </a:r>
              </a:p>
            </p:txBody>
          </p:sp>
        </mc:Choice>
        <mc:Fallback xmlns="">
          <p:sp>
            <p:nvSpPr>
              <p:cNvPr id="2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2372" y="4725144"/>
                <a:ext cx="7638020" cy="504056"/>
              </a:xfrm>
              <a:blipFill rotWithShape="1">
                <a:blip r:embed="rId8"/>
                <a:stretch>
                  <a:fillRect l="-319" t="-6024" b="-9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467544" y="5193196"/>
                <a:ext cx="7638020" cy="13321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Bob accepts legitimacy of Alice if and only if: </a:t>
                </a:r>
              </a:p>
              <a:p>
                <a:pPr lvl="1"/>
                <a:r>
                  <a:rPr lang="en-US" sz="1900" dirty="0" smtClean="0"/>
                  <a:t>Response </a:t>
                </a:r>
                <a:r>
                  <a:rPr lang="en-US" sz="1900" dirty="0" err="1" smtClean="0"/>
                  <a:t>rsp</a:t>
                </a:r>
                <a:r>
                  <a:rPr lang="en-US" sz="1900" dirty="0" smtClean="0"/>
                  <a:t> verifies</a:t>
                </a:r>
              </a:p>
              <a:p>
                <a:pPr lvl="1"/>
                <a:r>
                  <a:rPr lang="en-US" sz="1900" dirty="0" smtClean="0"/>
                  <a:t>Measured time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 ≤ 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en-US" sz="1900" dirty="0" smtClean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93196"/>
                <a:ext cx="7638020" cy="1332148"/>
              </a:xfrm>
              <a:prstGeom prst="rect">
                <a:avLst/>
              </a:prstGeom>
              <a:blipFill rotWithShape="1">
                <a:blip r:embed="rId9"/>
                <a:stretch>
                  <a:fillRect l="-319" t="-22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build="p"/>
      <p:bldP spid="3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44824"/>
            <a:ext cx="843998" cy="9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Relay Attacks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1700808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3212976"/>
            <a:ext cx="18002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69718"/>
            <a:ext cx="792088" cy="89518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763688" y="342900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63688" y="387034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644008" y="414908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37890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6596608" y="2924944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44208" y="392376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923764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712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533763" y="1909281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33763" y="4211796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63" y="4211796"/>
                <a:ext cx="7502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67544" y="5013176"/>
                <a:ext cx="7638020" cy="133214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Bob accepts legitimacy of Alice if and only if: </a:t>
                </a:r>
              </a:p>
              <a:p>
                <a:pPr lvl="1"/>
                <a:r>
                  <a:rPr lang="en-US" sz="1900" dirty="0" smtClean="0"/>
                  <a:t>Response </a:t>
                </a:r>
                <a:r>
                  <a:rPr lang="en-US" sz="1900" dirty="0" err="1" smtClean="0"/>
                  <a:t>rsp</a:t>
                </a:r>
                <a:r>
                  <a:rPr lang="en-US" sz="1900" dirty="0" smtClean="0"/>
                  <a:t> verifies</a:t>
                </a:r>
              </a:p>
              <a:p>
                <a:pPr lvl="1"/>
                <a:r>
                  <a:rPr lang="en-US" sz="1900" dirty="0" smtClean="0"/>
                  <a:t>Measured time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 ≤ 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en-US" sz="1900" dirty="0" smtClean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13176"/>
                <a:ext cx="7638020" cy="1332148"/>
              </a:xfrm>
              <a:prstGeom prst="rect">
                <a:avLst/>
              </a:prstGeom>
              <a:blipFill rotWithShape="1">
                <a:blip r:embed="rId8"/>
                <a:stretch>
                  <a:fillRect l="-319" t="-22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Multiply 24"/>
          <p:cNvSpPr/>
          <p:nvPr/>
        </p:nvSpPr>
        <p:spPr>
          <a:xfrm>
            <a:off x="4139952" y="5764614"/>
            <a:ext cx="684076" cy="328682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3" grpId="0" uiExpand="1" build="p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Authentication</a:t>
            </a:r>
            <a:endParaRPr lang="fr-FR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715200" cy="1252736"/>
          </a:xfrm>
        </p:spPr>
        <p:txBody>
          <a:bodyPr>
            <a:normAutofit/>
          </a:bodyPr>
          <a:lstStyle/>
          <a:p>
            <a:r>
              <a:rPr lang="en-US" dirty="0" smtClean="0"/>
              <a:t>Logging in to your computer</a:t>
            </a:r>
          </a:p>
          <a:p>
            <a:pPr lvl="1"/>
            <a:r>
              <a:rPr lang="en-US" sz="2000" dirty="0" smtClean="0"/>
              <a:t>Account is associated with particular privileges</a:t>
            </a:r>
          </a:p>
          <a:p>
            <a:pPr lvl="1"/>
            <a:r>
              <a:rPr lang="en-US" sz="2000" dirty="0" smtClean="0"/>
              <a:t>Think admin vs. user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899592" y="1844824"/>
            <a:ext cx="1314146" cy="873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9"/>
          <p:cNvCxnSpPr>
            <a:stCxn id="8" idx="1"/>
            <a:endCxn id="8" idx="3"/>
          </p:cNvCxnSpPr>
          <p:nvPr/>
        </p:nvCxnSpPr>
        <p:spPr>
          <a:xfrm>
            <a:off x="899592" y="2281518"/>
            <a:ext cx="13141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92" y="19075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Name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2339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Password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195736" y="1844824"/>
            <a:ext cx="1584176" cy="87338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Connector 15"/>
          <p:cNvCxnSpPr>
            <a:endCxn id="15" idx="3"/>
          </p:cNvCxnSpPr>
          <p:nvPr/>
        </p:nvCxnSpPr>
        <p:spPr>
          <a:xfrm>
            <a:off x="2195736" y="2276872"/>
            <a:ext cx="1584176" cy="4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39752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Anonymous</a:t>
            </a:r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*******</a:t>
            </a:r>
            <a:endParaRPr lang="fr-FR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67544" y="4365104"/>
            <a:ext cx="7715200" cy="1252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Logging in to web account</a:t>
            </a:r>
          </a:p>
          <a:p>
            <a:pPr lvl="1"/>
            <a:r>
              <a:rPr lang="en-US" sz="2000" dirty="0" smtClean="0"/>
              <a:t>Usually occurs within https://</a:t>
            </a:r>
          </a:p>
          <a:p>
            <a:pPr lvl="1"/>
            <a:r>
              <a:rPr lang="en-US" sz="2000" dirty="0" smtClean="0"/>
              <a:t>Usually allows a user to order “on his account”</a:t>
            </a:r>
            <a:endParaRPr lang="fr-FR" sz="2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5805264"/>
            <a:ext cx="77152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going to talk much about it here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84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 build="p"/>
      <p:bldP spid="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Proximity Bound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20280"/>
            <a:ext cx="7467600" cy="2908920"/>
          </a:xfrm>
        </p:spPr>
        <p:txBody>
          <a:bodyPr/>
          <a:lstStyle/>
          <a:p>
            <a:r>
              <a:rPr lang="en-US" dirty="0" smtClean="0"/>
              <a:t>Contactless payment cards: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few centimeters: 2-5cm</a:t>
            </a:r>
          </a:p>
          <a:p>
            <a:r>
              <a:rPr lang="en-US" dirty="0" smtClean="0"/>
              <a:t>Access control cards: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 few tens of centimeters: 10-20 cm</a:t>
            </a:r>
          </a:p>
          <a:p>
            <a:r>
              <a:rPr lang="en-US" dirty="0" smtClean="0"/>
              <a:t>Logistics:</a:t>
            </a:r>
          </a:p>
          <a:p>
            <a:pPr lvl="1"/>
            <a:r>
              <a:rPr lang="en-US" dirty="0" smtClean="0"/>
              <a:t>Many tens of centimeters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0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2895291"/>
            <a:ext cx="664706" cy="74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96" y="3275046"/>
            <a:ext cx="1329412" cy="14924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727412" y="2261615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35796" y="2535251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35796" y="3111315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35796" y="3399347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35796" y="3903403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35796" y="4191435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2375756" y="2031195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1448036" y="2104364"/>
            <a:ext cx="107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round</a:t>
            </a:r>
            <a:endParaRPr lang="fr-FR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82" y="1988840"/>
            <a:ext cx="664706" cy="746227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5616116" y="2247219"/>
            <a:ext cx="684076" cy="328682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82" y="3733240"/>
            <a:ext cx="664706" cy="74622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735796" y="5199547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35796" y="5487579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82" y="5029384"/>
            <a:ext cx="664706" cy="746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9852" y="455263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………………</a:t>
            </a:r>
            <a:endParaRPr lang="fr-FR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36268" y="217521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slow</a:t>
            </a:r>
            <a:endParaRPr lang="fr-FR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536268" y="3040468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fast</a:t>
            </a:r>
            <a:endParaRPr lang="fr-FR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3471391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88224" y="3471391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82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“Secure” Distance Bounding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68760"/>
          </a:xfrm>
        </p:spPr>
        <p:txBody>
          <a:bodyPr/>
          <a:lstStyle/>
          <a:p>
            <a:r>
              <a:rPr lang="en-US" dirty="0" smtClean="0"/>
              <a:t>Two parties:</a:t>
            </a:r>
          </a:p>
          <a:p>
            <a:pPr lvl="1"/>
            <a:r>
              <a:rPr lang="en-US" dirty="0" smtClean="0"/>
              <a:t>Prover (Alice) : wants to prove her legitimacy</a:t>
            </a:r>
          </a:p>
          <a:p>
            <a:pPr lvl="1"/>
            <a:r>
              <a:rPr lang="en-US" dirty="0" smtClean="0"/>
              <a:t>Verifier (Bob) : verifies Alice’s legitimacy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3068960"/>
                <a:ext cx="7467600" cy="187220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Symmetric-key setting: 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uple of algorithms: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KGen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P</m:t>
                    </m:r>
                    <m:r>
                      <a:rPr lang="en-US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V</m:t>
                    </m:r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such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that</a:t>
                </a:r>
                <a:r>
                  <a:rPr lang="fr-FR" dirty="0" smtClean="0"/>
                  <a:t>:</a:t>
                </a:r>
              </a:p>
              <a:p>
                <a:pPr lvl="1"/>
                <a:r>
                  <a:rPr lang="en-US" dirty="0" err="1" smtClean="0"/>
                  <a:t>KGen</a:t>
                </a:r>
                <a:r>
                  <a:rPr lang="en-US" dirty="0" smtClean="0"/>
                  <a:t> outputs a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dirty="0" smtClean="0"/>
                  <a:t> (to prover and verifier)</a:t>
                </a:r>
              </a:p>
              <a:p>
                <a:pPr lvl="1"/>
                <a:r>
                  <a:rPr lang="en-US" dirty="0" smtClean="0"/>
                  <a:t>P, V are the prover/verifier algorithms</a:t>
                </a:r>
                <a:endParaRPr lang="fr-FR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68960"/>
                <a:ext cx="7467600" cy="1872208"/>
              </a:xfrm>
              <a:prstGeom prst="rect">
                <a:avLst/>
              </a:prstGeom>
              <a:blipFill rotWithShape="1">
                <a:blip r:embed="rId2"/>
                <a:stretch>
                  <a:fillRect l="-408" t="-2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5013176"/>
            <a:ext cx="7467600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Public-key setting: </a:t>
            </a:r>
            <a:endParaRPr lang="fr-FR" dirty="0" smtClean="0"/>
          </a:p>
          <a:p>
            <a:pPr lvl="1"/>
            <a:r>
              <a:rPr lang="en-US" dirty="0" err="1" smtClean="0"/>
              <a:t>KGen</a:t>
            </a:r>
            <a:r>
              <a:rPr lang="en-US" dirty="0" smtClean="0"/>
              <a:t> outputs secret/public key-pairs to P and V</a:t>
            </a:r>
          </a:p>
        </p:txBody>
      </p:sp>
    </p:spTree>
    <p:extLst>
      <p:ext uri="{BB962C8B-B14F-4D97-AF65-F5344CB8AC3E}">
        <p14:creationId xmlns:p14="http://schemas.microsoft.com/office/powerpoint/2010/main" val="12063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0" name="Oval 9"/>
          <p:cNvSpPr/>
          <p:nvPr/>
        </p:nvSpPr>
        <p:spPr>
          <a:xfrm>
            <a:off x="4189101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067944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653136"/>
            <a:ext cx="7715200" cy="1800200"/>
          </a:xfrm>
        </p:spPr>
        <p:txBody>
          <a:bodyPr>
            <a:normAutofit/>
          </a:bodyPr>
          <a:lstStyle/>
          <a:p>
            <a:r>
              <a:rPr lang="en-US" dirty="0" smtClean="0"/>
              <a:t>Mafia-fraud resistance:</a:t>
            </a:r>
          </a:p>
          <a:p>
            <a:pPr lvl="1"/>
            <a:r>
              <a:rPr lang="en-US" dirty="0" smtClean="0"/>
              <a:t>Attacker A: wants to authenticate to V</a:t>
            </a:r>
          </a:p>
          <a:p>
            <a:pPr lvl="1"/>
            <a:r>
              <a:rPr lang="en-US" dirty="0" smtClean="0"/>
              <a:t>Can use P, but we assume clock detects </a:t>
            </a:r>
            <a:r>
              <a:rPr lang="en-US" dirty="0" smtClean="0">
                <a:solidFill>
                  <a:srgbClr val="FF0000"/>
                </a:solidFill>
              </a:rPr>
              <a:t>fast round</a:t>
            </a:r>
            <a:r>
              <a:rPr lang="en-US" dirty="0" smtClean="0"/>
              <a:t> relays</a:t>
            </a:r>
            <a:endParaRPr lang="en-US" dirty="0" smtClean="0"/>
          </a:p>
          <a:p>
            <a:pPr lvl="1"/>
            <a:r>
              <a:rPr lang="en-US" dirty="0" smtClean="0"/>
              <a:t>Neither P, nor V is aware of attack</a:t>
            </a:r>
          </a:p>
        </p:txBody>
      </p:sp>
    </p:spTree>
    <p:extLst>
      <p:ext uri="{BB962C8B-B14F-4D97-AF65-F5344CB8AC3E}">
        <p14:creationId xmlns:p14="http://schemas.microsoft.com/office/powerpoint/2010/main" val="38023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0" name="Oval 9"/>
          <p:cNvSpPr/>
          <p:nvPr/>
        </p:nvSpPr>
        <p:spPr>
          <a:xfrm>
            <a:off x="4189101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067944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365104"/>
            <a:ext cx="7715200" cy="2088232"/>
          </a:xfrm>
        </p:spPr>
        <p:txBody>
          <a:bodyPr>
            <a:normAutofit/>
          </a:bodyPr>
          <a:lstStyle/>
          <a:p>
            <a:r>
              <a:rPr lang="en-US" dirty="0" smtClean="0"/>
              <a:t>Terrorist-fraud resistance:</a:t>
            </a:r>
          </a:p>
          <a:p>
            <a:pPr lvl="1"/>
            <a:r>
              <a:rPr lang="en-US" dirty="0" smtClean="0"/>
              <a:t>Attacker A is now friends with prover P</a:t>
            </a:r>
          </a:p>
          <a:p>
            <a:pPr lvl="1"/>
            <a:r>
              <a:rPr lang="en-US" dirty="0" smtClean="0"/>
              <a:t>They both want A to be able to authenticate</a:t>
            </a:r>
          </a:p>
          <a:p>
            <a:pPr lvl="1"/>
            <a:r>
              <a:rPr lang="en-US" dirty="0" smtClean="0"/>
              <a:t>Assume: P not willing to </a:t>
            </a:r>
            <a:r>
              <a:rPr lang="en-US" dirty="0" smtClean="0"/>
              <a:t>allow A to then authenticate alone</a:t>
            </a:r>
            <a:endParaRPr lang="en-US" dirty="0" smtClean="0"/>
          </a:p>
          <a:p>
            <a:pPr lvl="1"/>
            <a:r>
              <a:rPr lang="en-US" dirty="0" smtClean="0"/>
              <a:t>P could want A to park in their spot, or open their office</a:t>
            </a:r>
          </a:p>
        </p:txBody>
      </p:sp>
    </p:spTree>
    <p:extLst>
      <p:ext uri="{BB962C8B-B14F-4D97-AF65-F5344CB8AC3E}">
        <p14:creationId xmlns:p14="http://schemas.microsoft.com/office/powerpoint/2010/main" val="420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7715200" cy="1872208"/>
          </a:xfrm>
        </p:spPr>
        <p:txBody>
          <a:bodyPr>
            <a:normAutofit/>
          </a:bodyPr>
          <a:lstStyle/>
          <a:p>
            <a:r>
              <a:rPr lang="en-US" dirty="0" smtClean="0"/>
              <a:t>Distance-fraud resistance:</a:t>
            </a:r>
          </a:p>
          <a:p>
            <a:pPr lvl="1"/>
            <a:r>
              <a:rPr lang="en-US" dirty="0" smtClean="0"/>
              <a:t>Attacker is in fact a legitimate prover P, outside proximity</a:t>
            </a:r>
          </a:p>
          <a:p>
            <a:pPr lvl="1"/>
            <a:r>
              <a:rPr lang="en-US" dirty="0" smtClean="0"/>
              <a:t>He wants to authenticate from outside proximity</a:t>
            </a:r>
          </a:p>
          <a:p>
            <a:pPr lvl="1"/>
            <a:r>
              <a:rPr lang="en-US" dirty="0" smtClean="0"/>
              <a:t>P could want to prove he was at work when he was sick</a:t>
            </a:r>
          </a:p>
        </p:txBody>
      </p:sp>
    </p:spTree>
    <p:extLst>
      <p:ext uri="{BB962C8B-B14F-4D97-AF65-F5344CB8AC3E}">
        <p14:creationId xmlns:p14="http://schemas.microsoft.com/office/powerpoint/2010/main" val="24312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/>
      <p:bldP spid="9" grpId="0"/>
      <p:bldP spid="1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39109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405" y="2780928"/>
                <a:ext cx="876907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3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304082" y="2924944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5135253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966901" y="25556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9269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09120"/>
            <a:ext cx="7715200" cy="1872208"/>
          </a:xfrm>
        </p:spPr>
        <p:txBody>
          <a:bodyPr>
            <a:normAutofit/>
          </a:bodyPr>
          <a:lstStyle/>
          <a:p>
            <a:r>
              <a:rPr lang="en-US" dirty="0" smtClean="0"/>
              <a:t>Distance hijacking resistance:</a:t>
            </a:r>
          </a:p>
          <a:p>
            <a:pPr lvl="1"/>
            <a:r>
              <a:rPr lang="en-US" dirty="0" smtClean="0"/>
              <a:t>Attacker is in fact a legitimate prover P, outside proximity</a:t>
            </a:r>
          </a:p>
          <a:p>
            <a:pPr lvl="1"/>
            <a:r>
              <a:rPr lang="en-US" dirty="0" smtClean="0"/>
              <a:t>He can use legitimate, honest P’ within proximity for attack</a:t>
            </a:r>
          </a:p>
          <a:p>
            <a:pPr lvl="1"/>
            <a:r>
              <a:rPr lang="en-US" dirty="0" smtClean="0"/>
              <a:t>P’s intentions are the same as for distance-fraud</a:t>
            </a:r>
          </a:p>
        </p:txBody>
      </p:sp>
      <p:sp>
        <p:nvSpPr>
          <p:cNvPr id="10" name="Oval 9"/>
          <p:cNvSpPr/>
          <p:nvPr/>
        </p:nvSpPr>
        <p:spPr>
          <a:xfrm>
            <a:off x="4333117" y="3527297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995936" y="315796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P’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448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Good, The Bad, The Ugly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0691"/>
              </p:ext>
            </p:extLst>
          </p:nvPr>
        </p:nvGraphicFramePr>
        <p:xfrm>
          <a:off x="539552" y="2060848"/>
          <a:ext cx="7536160" cy="352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4040"/>
                <a:gridCol w="1884040"/>
                <a:gridCol w="1884040"/>
                <a:gridCol w="1884040"/>
              </a:tblGrid>
              <a:tr h="705678">
                <a:tc>
                  <a:txBody>
                    <a:bodyPr/>
                    <a:lstStyle/>
                    <a:p>
                      <a:r>
                        <a:rPr lang="en-US" dirty="0" smtClean="0"/>
                        <a:t>Attack  \</a:t>
                      </a:r>
                      <a:r>
                        <a:rPr lang="en-US" baseline="0" dirty="0" smtClean="0"/>
                        <a:t>    Party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Prover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Verifier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MIM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Mafia</a:t>
                      </a:r>
                      <a:r>
                        <a:rPr lang="en-US" baseline="0" dirty="0" smtClean="0"/>
                        <a:t> Fraud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Terrorist</a:t>
                      </a:r>
                      <a:r>
                        <a:rPr lang="en-US" baseline="0" dirty="0" smtClean="0"/>
                        <a:t> Fraud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Fraud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Dist.</a:t>
                      </a:r>
                      <a:r>
                        <a:rPr lang="en-US" baseline="0" dirty="0" smtClean="0"/>
                        <a:t> Hijacking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13855"/>
            <a:ext cx="790781" cy="79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12" y="2713856"/>
            <a:ext cx="787152" cy="787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790781" cy="790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33936"/>
            <a:ext cx="787152" cy="787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30307"/>
            <a:ext cx="790781" cy="790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15" y="3430307"/>
            <a:ext cx="790781" cy="790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33936"/>
            <a:ext cx="787152" cy="787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8" y="4154016"/>
            <a:ext cx="787152" cy="787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8" y="4797152"/>
            <a:ext cx="787152" cy="7871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50387"/>
            <a:ext cx="790781" cy="790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70467"/>
            <a:ext cx="790781" cy="7907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47" y="4870467"/>
            <a:ext cx="790781" cy="7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Distance-Bounding Protocols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3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goes into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8" y="1844824"/>
            <a:ext cx="843998" cy="94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411760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411760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786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703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31640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797152"/>
            <a:ext cx="763802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Ideally: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chg</a:t>
            </a:r>
            <a:r>
              <a:rPr lang="en-US" sz="1900" dirty="0" smtClean="0"/>
              <a:t> +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rsp</a:t>
            </a:r>
            <a:r>
              <a:rPr lang="en-US" sz="1900" dirty="0" smtClean="0"/>
              <a:t> </a:t>
            </a:r>
          </a:p>
          <a:p>
            <a:pPr lvl="1"/>
            <a:r>
              <a:rPr lang="en-US" sz="1900" dirty="0" smtClean="0"/>
              <a:t>Total: 2 x transmission times = 2 x time separating Alice/Bob</a:t>
            </a:r>
          </a:p>
        </p:txBody>
      </p:sp>
    </p:spTree>
    <p:extLst>
      <p:ext uri="{BB962C8B-B14F-4D97-AF65-F5344CB8AC3E}">
        <p14:creationId xmlns:p14="http://schemas.microsoft.com/office/powerpoint/2010/main" val="34034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Authentication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9869"/>
            <a:ext cx="2403227" cy="24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7" y="4725144"/>
            <a:ext cx="2676198" cy="148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33917" cy="1252736"/>
          </a:xfrm>
        </p:spPr>
        <p:txBody>
          <a:bodyPr>
            <a:normAutofit/>
          </a:bodyPr>
          <a:lstStyle/>
          <a:p>
            <a:r>
              <a:rPr lang="en-US" dirty="0" smtClean="0"/>
              <a:t>Public transport</a:t>
            </a:r>
          </a:p>
          <a:p>
            <a:pPr lvl="1"/>
            <a:r>
              <a:rPr lang="en-US" sz="2000" dirty="0" err="1" smtClean="0"/>
              <a:t>KorriGo</a:t>
            </a:r>
            <a:r>
              <a:rPr lang="en-US" sz="2000" dirty="0" smtClean="0"/>
              <a:t>/</a:t>
            </a:r>
            <a:r>
              <a:rPr lang="en-US" sz="2000" dirty="0" err="1" smtClean="0"/>
              <a:t>NaviGo</a:t>
            </a:r>
            <a:endParaRPr lang="en-US" sz="2000" dirty="0" smtClean="0"/>
          </a:p>
          <a:p>
            <a:pPr lvl="1"/>
            <a:r>
              <a:rPr lang="en-US" sz="2000" dirty="0" smtClean="0"/>
              <a:t>Dutch OV card</a:t>
            </a:r>
            <a:endParaRPr lang="fr-FR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7544" y="2780928"/>
            <a:ext cx="4633917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Personal identification</a:t>
            </a:r>
          </a:p>
          <a:p>
            <a:pPr lvl="1"/>
            <a:r>
              <a:rPr lang="en-US" sz="2000" dirty="0" smtClean="0"/>
              <a:t>Passports/ID cards</a:t>
            </a:r>
          </a:p>
          <a:p>
            <a:pPr lvl="1"/>
            <a:r>
              <a:rPr lang="en-US" sz="2000" dirty="0" smtClean="0"/>
              <a:t>Employee badge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4005064"/>
            <a:ext cx="4633917" cy="5283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Contactless payments</a:t>
            </a:r>
            <a:endParaRPr lang="fr-FR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67544" y="4509120"/>
            <a:ext cx="4633917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Car locking mechanisms</a:t>
            </a:r>
          </a:p>
          <a:p>
            <a:pPr lvl="1"/>
            <a:r>
              <a:rPr lang="en-US" sz="2000" dirty="0" err="1" smtClean="0"/>
              <a:t>KeeLoq</a:t>
            </a:r>
            <a:endParaRPr lang="en-US" sz="2000" dirty="0" smtClean="0"/>
          </a:p>
          <a:p>
            <a:pPr lvl="1"/>
            <a:r>
              <a:rPr lang="en-US" sz="2000" dirty="0" smtClean="0"/>
              <a:t>PKES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67544" y="5805264"/>
            <a:ext cx="4633917" cy="5283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Very relevant to this talk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6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  <p:bldP spid="21" grpId="0" build="p"/>
      <p:bldP spid="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goes into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8" y="1844824"/>
            <a:ext cx="843998" cy="947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411760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411760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786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703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31640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581128"/>
            <a:ext cx="763802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 </a:t>
            </a:r>
            <a:r>
              <a:rPr lang="en-US" sz="2200" dirty="0" smtClean="0"/>
              <a:t>fact</a:t>
            </a:r>
            <a:r>
              <a:rPr lang="en-US" sz="2200" dirty="0" smtClean="0"/>
              <a:t>:</a:t>
            </a:r>
            <a:endParaRPr lang="en-US" sz="2200" dirty="0" smtClean="0"/>
          </a:p>
          <a:p>
            <a:pPr lvl="1"/>
            <a:r>
              <a:rPr lang="en-US" sz="1900" dirty="0" smtClean="0"/>
              <a:t>Bob: </a:t>
            </a:r>
            <a:r>
              <a:rPr lang="en-US" sz="1900" dirty="0" smtClean="0"/>
              <a:t>transmission </a:t>
            </a:r>
            <a:r>
              <a:rPr lang="en-US" sz="1900" dirty="0" smtClean="0"/>
              <a:t>time </a:t>
            </a:r>
            <a:r>
              <a:rPr lang="en-US" sz="1900" dirty="0" smtClean="0"/>
              <a:t>of </a:t>
            </a:r>
            <a:r>
              <a:rPr lang="en-US" sz="1900" dirty="0" err="1" smtClean="0"/>
              <a:t>chg</a:t>
            </a:r>
            <a:endParaRPr lang="en-US" sz="1900" dirty="0" smtClean="0"/>
          </a:p>
          <a:p>
            <a:pPr lvl="1"/>
            <a:r>
              <a:rPr lang="en-US" sz="1900" dirty="0" smtClean="0"/>
              <a:t>Alice: </a:t>
            </a:r>
            <a:r>
              <a:rPr lang="en-US" sz="1900" dirty="0" smtClean="0">
                <a:solidFill>
                  <a:srgbClr val="FF0000"/>
                </a:solidFill>
              </a:rPr>
              <a:t>processing time</a:t>
            </a:r>
            <a:r>
              <a:rPr lang="en-US" sz="1900" dirty="0" smtClean="0"/>
              <a:t> </a:t>
            </a:r>
            <a:r>
              <a:rPr lang="en-US" sz="1900" dirty="0" smtClean="0"/>
              <a:t>(to output </a:t>
            </a:r>
            <a:r>
              <a:rPr lang="en-US" sz="1900" dirty="0" err="1" smtClean="0"/>
              <a:t>rsp</a:t>
            </a:r>
            <a:r>
              <a:rPr lang="en-US" sz="1900" dirty="0" smtClean="0"/>
              <a:t>)</a:t>
            </a:r>
            <a:endParaRPr lang="en-US" sz="1900" dirty="0" smtClean="0"/>
          </a:p>
          <a:p>
            <a:pPr lvl="1"/>
            <a:r>
              <a:rPr lang="en-US" sz="1900" dirty="0" smtClean="0"/>
              <a:t>Alice: transmission time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7544" y="6093296"/>
            <a:ext cx="763802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Total : 2 x transmission times </a:t>
            </a:r>
            <a:r>
              <a:rPr lang="en-US" sz="2200" dirty="0" smtClean="0">
                <a:solidFill>
                  <a:srgbClr val="FF0000"/>
                </a:solidFill>
              </a:rPr>
              <a:t>+ processing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956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Requirements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78" b="-164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5790975"/>
              </p:ext>
            </p:extLst>
          </p:nvPr>
        </p:nvGraphicFramePr>
        <p:xfrm>
          <a:off x="1043608" y="1628800"/>
          <a:ext cx="6624736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9331530"/>
              </p:ext>
            </p:extLst>
          </p:nvPr>
        </p:nvGraphicFramePr>
        <p:xfrm>
          <a:off x="1043608" y="3068960"/>
          <a:ext cx="6624736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9463559"/>
              </p:ext>
            </p:extLst>
          </p:nvPr>
        </p:nvGraphicFramePr>
        <p:xfrm>
          <a:off x="1043608" y="5013176"/>
          <a:ext cx="6624736" cy="96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263865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despite changing conditions/environment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4078813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despite challenge value</a:t>
            </a:r>
          </a:p>
          <a:p>
            <a:r>
              <a:rPr lang="en-US" dirty="0" smtClean="0"/>
              <a:t>… despite response value</a:t>
            </a:r>
          </a:p>
          <a:p>
            <a:r>
              <a:rPr lang="en-US" dirty="0" smtClean="0"/>
              <a:t>… across different sessions 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0840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despite manufacturer/model/chip type</a:t>
            </a:r>
          </a:p>
        </p:txBody>
      </p:sp>
    </p:spTree>
    <p:extLst>
      <p:ext uri="{BB962C8B-B14F-4D97-AF65-F5344CB8AC3E}">
        <p14:creationId xmlns:p14="http://schemas.microsoft.com/office/powerpoint/2010/main" val="2766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Design Principles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1700808"/>
                <a:ext cx="7638020" cy="12961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the 1-bit challenges/responses</a:t>
                </a:r>
              </a:p>
              <a:p>
                <a:pPr lvl="1"/>
                <a:r>
                  <a:rPr lang="en-US" sz="1900" dirty="0" smtClean="0"/>
                  <a:t>Should minimize processing and transmission times</a:t>
                </a:r>
              </a:p>
              <a:p>
                <a:pPr lvl="1"/>
                <a:r>
                  <a:rPr lang="en-US" sz="1900" dirty="0" smtClean="0"/>
                  <a:t>Should reduce absolute value of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1900" dirty="0" smtClean="0"/>
                  <a:t>, thus also potential errors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7638020" cy="1296144"/>
              </a:xfrm>
              <a:prstGeom prst="rect">
                <a:avLst/>
              </a:prstGeom>
              <a:blipFill rotWithShape="1">
                <a:blip r:embed="rId2"/>
                <a:stretch>
                  <a:fillRect l="-319" t="-23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67544" y="3356992"/>
                <a:ext cx="7638020" cy="16561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minimal processing: table look-up, XOR</a:t>
                </a:r>
              </a:p>
              <a:p>
                <a:pPr lvl="1"/>
                <a:r>
                  <a:rPr lang="en-US" sz="1900" dirty="0" smtClean="0"/>
                  <a:t>Should minimize Alice’s processing time…</a:t>
                </a:r>
              </a:p>
              <a:p>
                <a:pPr lvl="1"/>
                <a:r>
                  <a:rPr lang="en-US" sz="1900" dirty="0" smtClean="0"/>
                  <a:t>… Thus reducing influence of processing time in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… And also reducing variations in processing time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56992"/>
                <a:ext cx="7638020" cy="1656184"/>
              </a:xfrm>
              <a:prstGeom prst="rect">
                <a:avLst/>
              </a:prstGeom>
              <a:blipFill rotWithShape="1">
                <a:blip r:embed="rId4"/>
                <a:stretch>
                  <a:fillRect l="-319" t="-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5445224"/>
            <a:ext cx="7638020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Error handling</a:t>
            </a:r>
          </a:p>
          <a:p>
            <a:pPr lvl="1"/>
            <a:r>
              <a:rPr lang="en-US" sz="1900" dirty="0" smtClean="0"/>
              <a:t>Allows for possible errors or delays in transmissions</a:t>
            </a:r>
          </a:p>
        </p:txBody>
      </p:sp>
    </p:spTree>
    <p:extLst>
      <p:ext uri="{BB962C8B-B14F-4D97-AF65-F5344CB8AC3E}">
        <p14:creationId xmlns:p14="http://schemas.microsoft.com/office/powerpoint/2010/main" val="27701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67544" y="5661248"/>
            <a:ext cx="7848872" cy="841449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ounded Rectangle 47"/>
          <p:cNvSpPr/>
          <p:nvPr/>
        </p:nvSpPr>
        <p:spPr>
          <a:xfrm>
            <a:off x="467544" y="4149080"/>
            <a:ext cx="7848872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467544" y="2348880"/>
            <a:ext cx="7848872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Attempt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125947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47" y="1794302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788024" y="2348880"/>
                <a:ext cx="35283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rand</m:t>
                      </m:r>
                      <m:r>
                        <a:rPr lang="en-US" sz="2200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0" smtClean="0">
                          <a:latin typeface="Cambria Math"/>
                        </a:rPr>
                        <m:t>}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348880"/>
                <a:ext cx="352839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45" t="-4724" b="-9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156176" y="1794302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794302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38" r="-1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3131840" y="286222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584611" y="2492896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11" y="2492896"/>
                <a:ext cx="771365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32232" y="3019599"/>
                <a:ext cx="260930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rand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3019599"/>
                <a:ext cx="2609304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076056" y="5733256"/>
                <a:ext cx="35283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rsp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PRF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 smtClean="0"/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200" b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733256"/>
                <a:ext cx="3528392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519" t="-4724" b="-15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042405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405" y="1794302"/>
                <a:ext cx="49372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3275856" y="5013177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728627" y="4643845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7" y="4643845"/>
                <a:ext cx="74757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3347864" y="552652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843808" y="4293096"/>
                <a:ext cx="27363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1, …, </m:t>
                    </m:r>
                    <m:r>
                      <a:rPr lang="en-US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fr-FR" sz="2200" dirty="0" smtClean="0"/>
                  <a:t> </a:t>
                </a:r>
                <a:r>
                  <a:rPr lang="en-US" sz="2200" dirty="0" smtClean="0">
                    <a:latin typeface="Cambria Math"/>
                  </a:rPr>
                  <a:t>do:</a:t>
                </a:r>
                <a:endParaRPr lang="fr-FR" sz="22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93096"/>
                <a:ext cx="273630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670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752415" y="5157192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15" y="5157192"/>
                <a:ext cx="747577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37" y="1405994"/>
            <a:ext cx="843998" cy="947507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H="1">
            <a:off x="3275856" y="365431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779912" y="3284984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84984"/>
                <a:ext cx="61427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932040" y="3595663"/>
            <a:ext cx="1470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 smtClean="0">
                <a:latin typeface="Cambria Math"/>
              </a:rPr>
              <a:t> Store </a:t>
            </a:r>
            <a:r>
              <a:rPr lang="en-US" sz="2200" b="0" dirty="0" err="1" smtClean="0">
                <a:latin typeface="Cambria Math"/>
              </a:rPr>
              <a:t>rsp</a:t>
            </a:r>
            <a:endParaRPr lang="en-US" sz="2200" b="0" dirty="0" smtClean="0">
              <a:latin typeface="Cambria Math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08104" y="5229200"/>
            <a:ext cx="4937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012160" y="5014337"/>
                <a:ext cx="14709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Store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b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b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14337"/>
                <a:ext cx="1470998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826" t="-857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sp>
        <p:nvSpPr>
          <p:cNvPr id="9" name="Right Brace 8"/>
          <p:cNvSpPr/>
          <p:nvPr/>
        </p:nvSpPr>
        <p:spPr>
          <a:xfrm>
            <a:off x="5220072" y="4869160"/>
            <a:ext cx="72008" cy="6893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7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Distance-Fraud Resistance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6012160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701269" y="221415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7308304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4653136"/>
                <a:ext cx="7638020" cy="15121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Prover wants to authenticate from outside proximity</a:t>
                </a:r>
                <a:endParaRPr lang="en-US" sz="2200" dirty="0" smtClean="0"/>
              </a:p>
              <a:p>
                <a:pPr lvl="1"/>
                <a:r>
                  <a:rPr lang="en-US" sz="1900" dirty="0" smtClean="0"/>
                  <a:t>For slow rounds – no problem (prover knows K)</a:t>
                </a:r>
                <a:endParaRPr lang="en-US" sz="1900" dirty="0" smtClean="0"/>
              </a:p>
              <a:p>
                <a:pPr lvl="1"/>
                <a:r>
                  <a:rPr lang="en-US" sz="1900" dirty="0" smtClean="0"/>
                  <a:t>For fast rounds: P can only try to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chg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 smtClean="0"/>
                  <a:t> (which is PR!)</a:t>
                </a:r>
              </a:p>
              <a:p>
                <a:pPr lvl="2"/>
                <a:r>
                  <a:rPr lang="en-US" sz="2000" dirty="0" smtClean="0">
                    <a:solidFill>
                      <a:srgbClr val="FF0000"/>
                    </a:solidFill>
                  </a:rPr>
                  <a:t>Probability ½ per round: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(1/2)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53136"/>
                <a:ext cx="7638020" cy="1512168"/>
              </a:xfrm>
              <a:prstGeom prst="rect">
                <a:avLst/>
              </a:prstGeom>
              <a:blipFill rotWithShape="1">
                <a:blip r:embed="rId2"/>
                <a:stretch>
                  <a:fillRect l="-319" t="-2016" b="-60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67544" y="6165304"/>
                <a:ext cx="7638020" cy="64807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the 1-bit challenges: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(1/2)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200" dirty="0" smtClean="0"/>
                  <a:t> is optimal!</a:t>
                </a:r>
                <a:endParaRPr lang="en-US" sz="2200" dirty="0" smtClean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65304"/>
                <a:ext cx="7638020" cy="648072"/>
              </a:xfrm>
              <a:prstGeom prst="rect">
                <a:avLst/>
              </a:prstGeom>
              <a:blipFill rotWithShape="1">
                <a:blip r:embed="rId3"/>
                <a:stretch>
                  <a:fillRect l="-319" t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1187624" y="224609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1259632" y="382097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1331640" y="433432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1259632" y="267814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076056" y="1628800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8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67544" y="6237312"/>
                <a:ext cx="7638020" cy="648072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The law of the 1-bit challenges/responses: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(1/2)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200" dirty="0" smtClean="0"/>
                  <a:t> is optimal!</a:t>
                </a:r>
                <a:endParaRPr lang="en-US" sz="2200" dirty="0" smtClean="0"/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37312"/>
                <a:ext cx="7638020" cy="648072"/>
              </a:xfrm>
              <a:prstGeom prst="rect">
                <a:avLst/>
              </a:prstGeom>
              <a:blipFill rotWithShape="1">
                <a:blip r:embed="rId2"/>
                <a:stretch>
                  <a:fillRect l="-160" t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869160"/>
                <a:ext cx="7715200" cy="15841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must authenticate, but no relay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fast rounds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Fast rounds: A is close and can just echo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chg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back!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winning: 1</a:t>
                </a:r>
                <a:endParaRPr lang="en-US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4869160"/>
                <a:ext cx="7715200" cy="1584176"/>
              </a:xfrm>
              <a:blipFill rotWithShape="1">
                <a:blip r:embed="rId3"/>
                <a:stretch>
                  <a:fillRect l="-316" t="-2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1187624" y="224609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259632" y="382097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3432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7814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373216"/>
            <a:ext cx="7638020" cy="5040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Conclusion: need to make responses depend on secret key!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224609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rand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395" y="1876762"/>
                <a:ext cx="77136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259632" y="382097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03" y="3451647"/>
                <a:ext cx="747577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3432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64994"/>
                <a:ext cx="74757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7814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08810"/>
                <a:ext cx="61427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854097"/>
                <a:ext cx="2448272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640395" y="3964994"/>
            <a:ext cx="843373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5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39552" y="5971928"/>
            <a:ext cx="7848872" cy="681122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ounded Rectangle 33"/>
          <p:cNvSpPr/>
          <p:nvPr/>
        </p:nvSpPr>
        <p:spPr>
          <a:xfrm>
            <a:off x="467544" y="4149080"/>
            <a:ext cx="8023726" cy="182284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ounded Rectangle 34"/>
          <p:cNvSpPr/>
          <p:nvPr/>
        </p:nvSpPr>
        <p:spPr>
          <a:xfrm>
            <a:off x="467544" y="2348880"/>
            <a:ext cx="802372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Hancke</a:t>
            </a:r>
            <a:r>
              <a:rPr lang="en-US" dirty="0" smtClean="0"/>
              <a:t> &amp; Kuhn Protocol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55576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94302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48064" y="2348880"/>
                <a:ext cx="35283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0" smtClean="0">
                          <a:latin typeface="Cambria Math"/>
                        </a:rPr>
                        <m:t>}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48880"/>
                <a:ext cx="352839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45" t="-4724" b="-9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516216" y="1794302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794302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38" r="-15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491880" y="3012580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009988" y="2643248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988" y="2643248"/>
                <a:ext cx="56201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55576" y="3651360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51360"/>
                <a:ext cx="3138039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96136" y="5883608"/>
                <a:ext cx="2376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rsp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fr-FR" sz="2200" dirty="0" smtClean="0"/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200" b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883608"/>
                <a:ext cx="2376264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769" t="-4762" b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402445" y="179430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445" y="1794302"/>
                <a:ext cx="49372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635896" y="5163529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088667" y="4794197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67" y="4794197"/>
                <a:ext cx="74757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3707904" y="567687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03848" y="4443448"/>
                <a:ext cx="27363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1, …, </m:t>
                    </m:r>
                    <m:r>
                      <a:rPr lang="en-US" sz="22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fr-FR" sz="2200" dirty="0" smtClean="0"/>
                  <a:t> </a:t>
                </a:r>
                <a:r>
                  <a:rPr lang="en-US" sz="2200" dirty="0" smtClean="0">
                    <a:latin typeface="Cambria Math"/>
                  </a:rPr>
                  <a:t>do:</a:t>
                </a:r>
                <a:endParaRPr lang="fr-FR" sz="2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43448"/>
                <a:ext cx="273630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670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12455" y="5307544"/>
                <a:ext cx="697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rsp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55" y="5307544"/>
                <a:ext cx="69705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21" y="1401373"/>
            <a:ext cx="843998" cy="94750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3635896" y="3412690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6136" y="5379552"/>
            <a:ext cx="4937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300192" y="5164689"/>
                <a:ext cx="14709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Store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200" b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b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164689"/>
                <a:ext cx="1470998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826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51977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9194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081996" y="3075296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96" y="3075296"/>
                <a:ext cx="562012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43608" y="2564904"/>
                <a:ext cx="2448272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seed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64904"/>
                <a:ext cx="2448272" cy="798424"/>
              </a:xfrm>
              <a:prstGeom prst="rect">
                <a:avLst/>
              </a:prstGeom>
              <a:blipFill rotWithShape="1">
                <a:blip r:embed="rId15"/>
                <a:stretch>
                  <a:fillRect l="-498" t="-4580" b="-6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361477" y="1803347"/>
                <a:ext cx="92577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seed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77" y="1803347"/>
                <a:ext cx="925773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466409" y="3651360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09" y="3651360"/>
                <a:ext cx="3138039" cy="430887"/>
              </a:xfrm>
              <a:prstGeom prst="rect">
                <a:avLst/>
              </a:prstGeom>
              <a:blipFill rotWithShape="1">
                <a:blip r:embed="rId1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95536" y="5216178"/>
                <a:ext cx="3528392" cy="81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chg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200" b="0" dirty="0" smtClean="0">
                    <a:latin typeface="Cambria Math"/>
                  </a:rPr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rsp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endParaRPr lang="en-US" sz="2200" b="0" dirty="0" smtClean="0">
                  <a:latin typeface="Cambria Math"/>
                </a:endParaRPr>
              </a:p>
              <a:p>
                <a:r>
                  <a:rPr lang="en-US" sz="2200" dirty="0" smtClean="0">
                    <a:latin typeface="Cambria Math"/>
                  </a:rPr>
                  <a:t>             Else, </a:t>
                </a:r>
                <a:r>
                  <a:rPr lang="en-US" sz="2200" dirty="0">
                    <a:latin typeface="Cambria Math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rsp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en-US" sz="2200" b="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16178"/>
                <a:ext cx="3528392" cy="810478"/>
              </a:xfrm>
              <a:prstGeom prst="rect">
                <a:avLst/>
              </a:prstGeom>
              <a:blipFill rotWithShape="1">
                <a:blip r:embed="rId18"/>
                <a:stretch>
                  <a:fillRect l="-518" t="-3008" b="-127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>
          <a:xfrm>
            <a:off x="5508104" y="5043955"/>
            <a:ext cx="72008" cy="6893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0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1331640" y="390227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1331640" y="436510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chg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blipFill rotWithShape="1">
                <a:blip r:embed="rId5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5013176"/>
                <a:ext cx="7715200" cy="172819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Mafia-fraud resistance: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fast round: A first sends 0 to P, receives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A waits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chg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sends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Probability of winning: ¾ per round,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(3/4)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5013176"/>
                <a:ext cx="7715200" cy="1728192"/>
              </a:xfrm>
              <a:blipFill rotWithShape="1">
                <a:blip r:embed="rId8"/>
                <a:stretch>
                  <a:fillRect l="-316" t="-2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Mafia-Fraud Resistance</a:t>
            </a:r>
            <a:endParaRPr lang="fr-FR" dirty="0"/>
          </a:p>
        </p:txBody>
      </p:sp>
      <p:sp>
        <p:nvSpPr>
          <p:cNvPr id="20" name="Oval 19"/>
          <p:cNvSpPr/>
          <p:nvPr/>
        </p:nvSpPr>
        <p:spPr>
          <a:xfrm>
            <a:off x="5940152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/>
          <p:cNvSpPr/>
          <p:nvPr/>
        </p:nvSpPr>
        <p:spPr>
          <a:xfrm>
            <a:off x="5557253" y="2159145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7236296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220072" y="17898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endParaRPr lang="fr-F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80312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p:sp>
        <p:nvSpPr>
          <p:cNvPr id="26" name="Oval 25"/>
          <p:cNvSpPr/>
          <p:nvPr/>
        </p:nvSpPr>
        <p:spPr>
          <a:xfrm>
            <a:off x="6290144" y="293423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6168987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1772816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2267744" y="5495765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339752" y="5126433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126433"/>
                <a:ext cx="74757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2339752" y="5958591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903512" y="3717032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331640" y="4446404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509839" y="4077072"/>
                <a:ext cx="3978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839" y="4077072"/>
                <a:ext cx="39786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331640" y="491039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475656" y="4455714"/>
                <a:ext cx="528863" cy="418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55714"/>
                <a:ext cx="528863" cy="4187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411760" y="5602584"/>
                <a:ext cx="528863" cy="418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602584"/>
                <a:ext cx="528863" cy="4187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3203848" y="5301208"/>
                <a:ext cx="3456384" cy="1114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chg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b="0" i="0" dirty="0" smtClean="0">
                    <a:latin typeface="Cambria Math"/>
                  </a:rPr>
                  <a:t> then succeed</a:t>
                </a:r>
              </a:p>
              <a:p>
                <a:endParaRPr lang="en-US" sz="2200" dirty="0" smtClean="0">
                  <a:latin typeface="Cambria Math"/>
                </a:endParaRPr>
              </a:p>
              <a:p>
                <a:r>
                  <a:rPr lang="en-US" sz="2200" dirty="0" smtClean="0">
                    <a:latin typeface="Cambria Math"/>
                  </a:rPr>
                  <a:t>Else, succeed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sz="22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1208"/>
                <a:ext cx="3456384" cy="1114023"/>
              </a:xfrm>
              <a:prstGeom prst="rect">
                <a:avLst/>
              </a:prstGeom>
              <a:blipFill rotWithShape="1">
                <a:blip r:embed="rId10"/>
                <a:stretch>
                  <a:fillRect l="-2293" t="-3297" b="-10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3563888" y="5662409"/>
                <a:ext cx="3168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chg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=1/2</m:t>
                    </m:r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662409"/>
                <a:ext cx="316835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3635896" y="6407880"/>
                <a:ext cx="3168352" cy="405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Prob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=1/2</m:t>
                    </m:r>
                  </m:oMath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407880"/>
                <a:ext cx="3168352" cy="405496"/>
              </a:xfrm>
              <a:prstGeom prst="rect">
                <a:avLst/>
              </a:prstGeom>
              <a:blipFill rotWithShape="1">
                <a:blip r:embed="rId12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76256" y="5229200"/>
                <a:ext cx="1080120" cy="6109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∗   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229200"/>
                <a:ext cx="1080120" cy="6109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876256" y="6165304"/>
                <a:ext cx="1080120" cy="6109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∗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6165304"/>
                <a:ext cx="1080120" cy="61093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6876256" y="5805264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805264"/>
                <a:ext cx="108012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3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1" grpId="0"/>
      <p:bldP spid="43" grpId="0"/>
      <p:bldP spid="47" grpId="0"/>
      <p:bldP spid="48" grpId="0"/>
      <p:bldP spid="31" grpId="0" animBg="1"/>
      <p:bldP spid="33" grpId="0"/>
      <p:bldP spid="36" grpId="0"/>
      <p:bldP spid="50" grpId="0"/>
      <p:bldP spid="51" grpId="0"/>
      <p:bldP spid="52" grpId="0"/>
      <p:bldP spid="53" grpId="0"/>
      <p:bldP spid="7" grpId="0" animBg="1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RFID/NFC Authentication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95608"/>
            <a:ext cx="7643192" cy="45857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Radio Frequency Identification: RFID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Provers: Smart cards with RFID chip and antenna</a:t>
            </a:r>
          </a:p>
          <a:p>
            <a:pPr lvl="2"/>
            <a:r>
              <a:rPr lang="en-US" dirty="0" smtClean="0"/>
              <a:t>Mostly passive: do not have batteries or own power</a:t>
            </a:r>
          </a:p>
          <a:p>
            <a:pPr lvl="2"/>
            <a:r>
              <a:rPr lang="en-US" dirty="0" smtClean="0"/>
              <a:t>Antenna receives radio waves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Chip processes messages and answers automatically</a:t>
            </a:r>
          </a:p>
          <a:p>
            <a:pPr lvl="1">
              <a:spcBef>
                <a:spcPts val="24"/>
              </a:spcBef>
              <a:spcAft>
                <a:spcPts val="600"/>
              </a:spcAft>
            </a:pPr>
            <a:r>
              <a:rPr lang="en-US" dirty="0" smtClean="0"/>
              <a:t>Verifiers: RFID readers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Active: have power of their own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Card activation: reader generates electromagnetic fields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Transmission over radio waves</a:t>
            </a:r>
          </a:p>
          <a:p>
            <a:pPr lvl="1"/>
            <a:r>
              <a:rPr lang="en-US" dirty="0" smtClean="0"/>
              <a:t>RFID are resource constrained: little processing possible</a:t>
            </a:r>
            <a:endParaRPr lang="en-US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5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Distance-Fraud Resistance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6012160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701269" y="221415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7308304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Distance-Fraud Resistance</a:t>
                </a:r>
                <a:endParaRPr lang="en-US" sz="2200" dirty="0" smtClean="0"/>
              </a:p>
              <a:p>
                <a:pPr lvl="1"/>
                <a:r>
                  <a:rPr lang="en-US" sz="1900" dirty="0" smtClean="0"/>
                  <a:t>P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|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P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900" dirty="0" smtClean="0"/>
                  <a:t> normally. Then always send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endParaRPr lang="en-US" sz="19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900" dirty="0" smtClean="0"/>
                  <a:t>, then always win; else win with probability 1/2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Probability ¾ per round: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(3/4)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319" t="-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076056" y="1628800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331640" y="390227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6510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chg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blipFill rotWithShape="1">
                <a:blip r:embed="rId6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8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Distance-Fraud Resistance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6012160" y="1700808"/>
            <a:ext cx="2664296" cy="2592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701269" y="2214156"/>
            <a:ext cx="94867" cy="1177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7308304" y="2951233"/>
            <a:ext cx="94867" cy="11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5364088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6996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Ø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" panose="05000000000000000000" pitchFamily="2" charset="2"/>
                  <a:buChar char="§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dirty="0" smtClean="0"/>
                  <a:t>Distance-Fraud Resistance: Problem</a:t>
                </a:r>
                <a:endParaRPr lang="en-US" sz="2200" dirty="0" smtClean="0"/>
              </a:p>
              <a:p>
                <a:pPr lvl="1"/>
                <a:r>
                  <a:rPr lang="en-US" sz="1900" dirty="0" smtClean="0"/>
                  <a:t>P has the key K to the PRF: he can choose “convenient”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en-US" sz="1900" dirty="0" smtClean="0"/>
              </a:p>
              <a:p>
                <a:pPr lvl="1">
                  <a:spcAft>
                    <a:spcPts val="600"/>
                  </a:spcAft>
                </a:pPr>
                <a:r>
                  <a:rPr lang="en-US" sz="1900" dirty="0" smtClean="0"/>
                  <a:t>Need a PRF with a stronger assumption (luckily most H-MAC functions have that property)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160"/>
                <a:ext cx="7638020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319" t="-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076056" y="1628800"/>
            <a:ext cx="0" cy="29523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chg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PRG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seed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fr-FR" sz="22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84984"/>
                <a:ext cx="2448272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03548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87624" y="228616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1916832"/>
                <a:ext cx="56201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1331640" y="390227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chg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1" y="3532946"/>
                <a:ext cx="74757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1331640" y="436510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chg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191" y="3942347"/>
                <a:ext cx="812081" cy="485454"/>
              </a:xfrm>
              <a:prstGeom prst="rect">
                <a:avLst/>
              </a:prstGeom>
              <a:blipFill rotWithShape="1">
                <a:blip r:embed="rId6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1259632" y="2686274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32" y="2348880"/>
                <a:ext cx="5620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|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854097"/>
                <a:ext cx="3138039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8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Implementing Distance Bounding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429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 protocols in Practice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9869"/>
            <a:ext cx="2403227" cy="240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7" y="4725144"/>
            <a:ext cx="2676198" cy="148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04256"/>
            <a:ext cx="4906888" cy="1252736"/>
          </a:xfrm>
        </p:spPr>
        <p:txBody>
          <a:bodyPr>
            <a:normAutofit/>
          </a:bodyPr>
          <a:lstStyle/>
          <a:p>
            <a:r>
              <a:rPr lang="en-US" dirty="0" smtClean="0"/>
              <a:t>Do they do distance bounding?</a:t>
            </a:r>
            <a:endParaRPr lang="en-US" dirty="0" smtClean="0"/>
          </a:p>
          <a:p>
            <a:pPr lvl="1"/>
            <a:r>
              <a:rPr lang="en-US" sz="2000" dirty="0" err="1" smtClean="0"/>
              <a:t>KorriGo</a:t>
            </a:r>
            <a:r>
              <a:rPr lang="en-US" sz="2000" dirty="0" smtClean="0"/>
              <a:t>/</a:t>
            </a:r>
            <a:r>
              <a:rPr lang="en-US" sz="2000" dirty="0" err="1" smtClean="0"/>
              <a:t>NaviGo</a:t>
            </a:r>
            <a:endParaRPr lang="en-US" sz="2000" dirty="0" smtClean="0"/>
          </a:p>
          <a:p>
            <a:pPr lvl="1"/>
            <a:r>
              <a:rPr lang="en-US" sz="2000" dirty="0" smtClean="0"/>
              <a:t>Dutch OV card</a:t>
            </a:r>
            <a:endParaRPr lang="fr-FR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7544" y="3284984"/>
            <a:ext cx="4633917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Passports/ID </a:t>
            </a:r>
            <a:r>
              <a:rPr lang="en-US" sz="2000" dirty="0" smtClean="0"/>
              <a:t>cards</a:t>
            </a:r>
          </a:p>
          <a:p>
            <a:pPr lvl="1"/>
            <a:r>
              <a:rPr lang="en-US" sz="2000" dirty="0" smtClean="0"/>
              <a:t>Employee </a:t>
            </a:r>
            <a:r>
              <a:rPr lang="en-US" sz="2000" dirty="0" smtClean="0"/>
              <a:t>badge</a:t>
            </a:r>
          </a:p>
          <a:p>
            <a:pPr lvl="1"/>
            <a:r>
              <a:rPr lang="en-US" sz="2000" dirty="0" smtClean="0"/>
              <a:t>Contactless payment cards</a:t>
            </a:r>
          </a:p>
          <a:p>
            <a:pPr lvl="1"/>
            <a:r>
              <a:rPr lang="en-US" sz="2000" dirty="0" err="1" smtClean="0"/>
              <a:t>KeeLoq</a:t>
            </a:r>
            <a:endParaRPr lang="en-US" sz="2000" dirty="0" smtClean="0"/>
          </a:p>
          <a:p>
            <a:pPr lvl="1"/>
            <a:r>
              <a:rPr lang="en-US" sz="2000" dirty="0" smtClean="0"/>
              <a:t>PKES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11960" y="25649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32756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0677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44278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47878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5589240"/>
            <a:ext cx="20882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Why not???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uiExpand="1" build="p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ISO 14443 standard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Standard operating frequency: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=13.56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Can request endless postponements </a:t>
                </a:r>
              </a:p>
              <a:p>
                <a:r>
                  <a:rPr lang="en-US" dirty="0" smtClean="0"/>
                  <a:t>Fast challenge/response rounds problematic:</a:t>
                </a:r>
              </a:p>
              <a:p>
                <a:pPr lvl="1"/>
                <a:r>
                  <a:rPr lang="en-US" dirty="0" smtClean="0"/>
                  <a:t>Bits encapsulated as byes</a:t>
                </a:r>
              </a:p>
              <a:p>
                <a:pPr lvl="1"/>
                <a:r>
                  <a:rPr lang="en-US" dirty="0" smtClean="0"/>
                  <a:t>Compute and send CRC at the end of each message </a:t>
                </a:r>
              </a:p>
              <a:p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Attack by acceleration: make card operate 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.56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3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Implementations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n-US" dirty="0" err="1" smtClean="0"/>
              <a:t>Mifare</a:t>
            </a:r>
            <a:r>
              <a:rPr lang="en-US" dirty="0" smtClean="0"/>
              <a:t> Plus card:</a:t>
            </a:r>
          </a:p>
          <a:p>
            <a:pPr lvl="1"/>
            <a:r>
              <a:rPr lang="en-US" dirty="0" smtClean="0"/>
              <a:t>Distance bounding is an option at authentication</a:t>
            </a:r>
          </a:p>
          <a:p>
            <a:pPr lvl="1"/>
            <a:r>
              <a:rPr lang="en-US" dirty="0" smtClean="0"/>
              <a:t>Proprietary protocol and implementation</a:t>
            </a:r>
          </a:p>
          <a:p>
            <a:pPr lvl="2"/>
            <a:r>
              <a:rPr lang="en-US" dirty="0" smtClean="0"/>
              <a:t>Protocol looks nothing like those in the literature</a:t>
            </a:r>
          </a:p>
          <a:p>
            <a:pPr lvl="2"/>
            <a:r>
              <a:rPr lang="en-US" dirty="0" smtClean="0"/>
              <a:t>Not fully ISO 14443 compliant either</a:t>
            </a:r>
          </a:p>
          <a:p>
            <a:pPr lvl="2"/>
            <a:r>
              <a:rPr lang="en-US" dirty="0" smtClean="0"/>
              <a:t>Implementation is very consistent (near-constant times), but subject to acceleration attacks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3DB Technologies:</a:t>
            </a:r>
          </a:p>
          <a:p>
            <a:pPr lvl="1"/>
            <a:r>
              <a:rPr lang="en-US" dirty="0" smtClean="0"/>
              <a:t>Announced distance-bounding countermeasures</a:t>
            </a:r>
          </a:p>
          <a:p>
            <a:pPr lvl="1"/>
            <a:r>
              <a:rPr lang="en-US" dirty="0" smtClean="0"/>
              <a:t>Owners are crypto specialists who also implemented fast exchanges over analogue link (bypassing ISO 14443)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6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Mobile Phones?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98" y="1844824"/>
            <a:ext cx="843998" cy="94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692" y="1772816"/>
            <a:ext cx="4680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</a:t>
            </a:r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1904" y="1772816"/>
            <a:ext cx="5082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</a:t>
            </a:r>
            <a:endParaRPr lang="fr-F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91271"/>
                <a:ext cx="4937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2411760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19" y="239127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89" y="2391271"/>
                <a:ext cx="78175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2411760" y="371703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786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33569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2987660"/>
            <a:ext cx="128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 clock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Stop clock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Store: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645024"/>
                <a:ext cx="18002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703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331640" y="1558533"/>
            <a:ext cx="0" cy="2590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61048"/>
                <a:ext cx="7502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467544" y="4797152"/>
            <a:ext cx="763802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Ideally: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chg</a:t>
            </a:r>
            <a:r>
              <a:rPr lang="en-US" sz="1900" dirty="0" smtClean="0"/>
              <a:t> + </a:t>
            </a:r>
          </a:p>
          <a:p>
            <a:pPr lvl="1"/>
            <a:r>
              <a:rPr lang="en-US" sz="1900" dirty="0" smtClean="0"/>
              <a:t>Transmission time of </a:t>
            </a:r>
            <a:r>
              <a:rPr lang="en-US" sz="1900" dirty="0" err="1" smtClean="0"/>
              <a:t>rsp</a:t>
            </a:r>
            <a:r>
              <a:rPr lang="en-US" sz="1900" dirty="0" smtClean="0"/>
              <a:t> </a:t>
            </a:r>
          </a:p>
          <a:p>
            <a:pPr lvl="1"/>
            <a:r>
              <a:rPr lang="en-US" sz="1900" dirty="0" smtClean="0"/>
              <a:t>Total: 2 x transmission times = 2 x time separating Alice/Bob</a:t>
            </a:r>
          </a:p>
        </p:txBody>
      </p:sp>
    </p:spTree>
    <p:extLst>
      <p:ext uri="{BB962C8B-B14F-4D97-AF65-F5344CB8AC3E}">
        <p14:creationId xmlns:p14="http://schemas.microsoft.com/office/powerpoint/2010/main" val="7465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Phone Reality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9" y="1988840"/>
            <a:ext cx="7453243" cy="18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09120"/>
            <a:ext cx="7638020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Phones have NFC chips, which do the computations</a:t>
            </a:r>
          </a:p>
          <a:p>
            <a:r>
              <a:rPr lang="en-US" sz="2200" dirty="0" smtClean="0"/>
              <a:t>But: </a:t>
            </a:r>
            <a:endParaRPr lang="en-US" sz="2200" dirty="0" smtClean="0"/>
          </a:p>
          <a:p>
            <a:pPr lvl="1"/>
            <a:r>
              <a:rPr lang="en-US" sz="1900" dirty="0" smtClean="0"/>
              <a:t>Smartphones have many applications running at the same time</a:t>
            </a:r>
          </a:p>
          <a:p>
            <a:pPr lvl="1"/>
            <a:r>
              <a:rPr lang="en-US" sz="1900" dirty="0" smtClean="0"/>
              <a:t>NFC chip data is processed at application layer</a:t>
            </a:r>
          </a:p>
          <a:p>
            <a:pPr lvl="1"/>
            <a:r>
              <a:rPr lang="en-US" sz="1900" dirty="0" smtClean="0"/>
              <a:t>Some layers can be by-passed, but only by rooting the phone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210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Recent Tests Show…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en-US" dirty="0" smtClean="0"/>
              <a:t>Mobile phone case: not hopeless either</a:t>
            </a:r>
          </a:p>
          <a:p>
            <a:pPr lvl="1"/>
            <a:r>
              <a:rPr lang="en-US" dirty="0" smtClean="0"/>
              <a:t>Variations are important, but below a few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Can detect off-the-shelf attacks (not home-made)</a:t>
            </a:r>
          </a:p>
          <a:p>
            <a:pPr lvl="1"/>
            <a:r>
              <a:rPr lang="en-US" dirty="0" smtClean="0"/>
              <a:t>The lower the protocol is implemented, the better</a:t>
            </a:r>
          </a:p>
          <a:p>
            <a:pPr lvl="1"/>
            <a:r>
              <a:rPr lang="en-US" dirty="0" smtClean="0"/>
              <a:t>Relay attackers also get some of the same delays (prover side)</a:t>
            </a:r>
          </a:p>
          <a:p>
            <a:endParaRPr lang="en-US" dirty="0" smtClean="0"/>
          </a:p>
          <a:p>
            <a:r>
              <a:rPr lang="en-US" dirty="0" smtClean="0"/>
              <a:t>Relay attacks (finally) acknowledged by industry</a:t>
            </a:r>
            <a:endParaRPr lang="en-US" dirty="0"/>
          </a:p>
          <a:p>
            <a:pPr lvl="1"/>
            <a:r>
              <a:rPr lang="en-US" dirty="0" smtClean="0"/>
              <a:t>Hopefully we will have solutions soon!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0</a:t>
            </a:r>
            <a:br>
              <a:rPr lang="en-US" dirty="0" smtClean="0"/>
            </a:br>
            <a:r>
              <a:rPr lang="en-US" dirty="0" smtClean="0"/>
              <a:t>previous </a:t>
            </a:r>
            <a:r>
              <a:rPr lang="en-US" dirty="0" smtClean="0"/>
              <a:t>Lecture…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Symmetric-key Authentication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51520"/>
          </a:xfrm>
        </p:spPr>
        <p:txBody>
          <a:bodyPr/>
          <a:lstStyle/>
          <a:p>
            <a:r>
              <a:rPr lang="en-US" dirty="0" smtClean="0"/>
              <a:t>Alice wants to authenticate to Bob, with whom she shares a secret key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110190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3110190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2648525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48525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3830270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Choose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PRG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seed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830270"/>
                <a:ext cx="2736304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668" t="-4724" b="-9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0563" y="3110190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563" y="3110190"/>
                <a:ext cx="78175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69" r="-2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987824" y="469436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91880" y="4325034"/>
                <a:ext cx="6367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chg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25034"/>
                <a:ext cx="63671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2232" y="4725144"/>
                <a:ext cx="24207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  <a:ea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2" y="4725144"/>
                <a:ext cx="2420791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987824" y="559853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91880" y="5229200"/>
                <a:ext cx="614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rsp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229200"/>
                <a:ext cx="614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4008" y="5157192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latin typeface="Cambria Math"/>
                  </a:rPr>
                  <a:t> Verify: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rsp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PRF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chg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157192"/>
                <a:ext cx="2736304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668" t="-4762" b="-10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8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 Authentication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7467600" cy="2540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Correctness: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Alice must always authenticate </a:t>
            </a:r>
          </a:p>
          <a:p>
            <a:r>
              <a:rPr lang="en-US" dirty="0" smtClean="0"/>
              <a:t>Security: </a:t>
            </a:r>
          </a:p>
          <a:p>
            <a:pPr lvl="1"/>
            <a:r>
              <a:rPr lang="en-US" dirty="0" smtClean="0"/>
              <a:t>Nobody but Alice should authenticate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1880" y="1556792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556792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27718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59832" y="256730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69" y="2984119"/>
            <a:ext cx="648072" cy="7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Attacks: Relay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Alice</a:t>
            </a:r>
            <a:endParaRPr lang="fr-F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2018457"/>
            <a:ext cx="9361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4699" y="203123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99" y="2031231"/>
                <a:ext cx="49372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4572000" y="292494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648072" cy="73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528" y="2031231"/>
                <a:ext cx="493725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31231"/>
                <a:ext cx="4937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84368" y="2607295"/>
                <a:ext cx="7817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seed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607295"/>
                <a:ext cx="78175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63" r="-15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1763688" y="342900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63688" y="4005064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72000" y="4509120"/>
            <a:ext cx="2232248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4088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262778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chg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2627784" y="36357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6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rsp</a:t>
            </a:r>
            <a:endParaRPr lang="fr-FR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4905164"/>
            <a:ext cx="7638020" cy="82809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Relay attacks bypass any kind of cryptography: </a:t>
            </a:r>
            <a:r>
              <a:rPr lang="en-US" sz="2200" dirty="0" err="1" smtClean="0"/>
              <a:t>encryp-tion</a:t>
            </a:r>
            <a:r>
              <a:rPr lang="en-US" sz="2200" dirty="0" smtClean="0"/>
              <a:t>, hashing, signatures, etc.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67544" y="5805264"/>
            <a:ext cx="76380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Countermeasure: distance bounding</a:t>
            </a:r>
          </a:p>
        </p:txBody>
      </p:sp>
    </p:spTree>
    <p:extLst>
      <p:ext uri="{BB962C8B-B14F-4D97-AF65-F5344CB8AC3E}">
        <p14:creationId xmlns:p14="http://schemas.microsoft.com/office/powerpoint/2010/main" val="30022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 in Practice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1700808"/>
            <a:ext cx="70280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51720" y="3032956"/>
            <a:ext cx="576064" cy="64807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/>
          <p:cNvSpPr/>
          <p:nvPr/>
        </p:nvSpPr>
        <p:spPr>
          <a:xfrm>
            <a:off x="5508104" y="3356992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35999" y="3681028"/>
            <a:ext cx="216024" cy="648072"/>
          </a:xfrm>
          <a:prstGeom prst="straightConnector1">
            <a:avLst/>
          </a:prstGeom>
          <a:ln w="222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9672" y="4355812"/>
            <a:ext cx="9361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Reader</a:t>
            </a:r>
            <a:endParaRPr lang="fr-FR" dirty="0"/>
          </a:p>
        </p:txBody>
      </p:sp>
      <p:cxnSp>
        <p:nvCxnSpPr>
          <p:cNvPr id="13" name="Elbow Connector 12"/>
          <p:cNvCxnSpPr>
            <a:stCxn id="9" idx="3"/>
            <a:endCxn id="6" idx="4"/>
          </p:cNvCxnSpPr>
          <p:nvPr/>
        </p:nvCxnSpPr>
        <p:spPr>
          <a:xfrm flipV="1">
            <a:off x="2555776" y="4005064"/>
            <a:ext cx="3240360" cy="535414"/>
          </a:xfrm>
          <a:prstGeom prst="bentConnector2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67544" y="4941168"/>
            <a:ext cx="7638020" cy="1368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Reader – different types, each with different specifications</a:t>
            </a:r>
          </a:p>
          <a:p>
            <a:pPr lvl="1"/>
            <a:r>
              <a:rPr lang="en-US" sz="1900" dirty="0" smtClean="0"/>
              <a:t>Most readers (like Touch-a-tag) equipped to deal with cards that follow a specific standard (ISO 14443)</a:t>
            </a:r>
          </a:p>
        </p:txBody>
      </p:sp>
    </p:spTree>
    <p:extLst>
      <p:ext uri="{BB962C8B-B14F-4D97-AF65-F5344CB8AC3E}">
        <p14:creationId xmlns:p14="http://schemas.microsoft.com/office/powerpoint/2010/main" val="33975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33646</TotalTime>
  <Words>2458</Words>
  <Application>Microsoft Office PowerPoint</Application>
  <PresentationFormat>On-screen Show (4:3)</PresentationFormat>
  <Paragraphs>507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Oriel</vt:lpstr>
      <vt:lpstr>Distance-Bounding and its Applications </vt:lpstr>
      <vt:lpstr>User Authentication</vt:lpstr>
      <vt:lpstr>Secure Authentication</vt:lpstr>
      <vt:lpstr>RFID/NFC Authentication</vt:lpstr>
      <vt:lpstr>Part 0 previous Lecture… </vt:lpstr>
      <vt:lpstr>Secure Symmetric-key Authentication</vt:lpstr>
      <vt:lpstr>Security in Authentication</vt:lpstr>
      <vt:lpstr>Trivial Attacks: Relay</vt:lpstr>
      <vt:lpstr>Relay Attacks in Practice</vt:lpstr>
      <vt:lpstr>Relay Attacks in Practice</vt:lpstr>
      <vt:lpstr>Relay Attacks in Practice</vt:lpstr>
      <vt:lpstr>Relay Attacks in Practice</vt:lpstr>
      <vt:lpstr>Not Without Delays</vt:lpstr>
      <vt:lpstr>Consequences</vt:lpstr>
      <vt:lpstr>Part 1 Clocks and Distance Bounding </vt:lpstr>
      <vt:lpstr>Essence of Relay Attack</vt:lpstr>
      <vt:lpstr>Idea of Distance bounding</vt:lpstr>
      <vt:lpstr>Proximity Bound</vt:lpstr>
      <vt:lpstr>Detecting Relay Attacks</vt:lpstr>
      <vt:lpstr>Typical Proximity Bound</vt:lpstr>
      <vt:lpstr>Distance-Bounding Protocols</vt:lpstr>
      <vt:lpstr>“Secure” Distance Bounding</vt:lpstr>
      <vt:lpstr>Security Properties</vt:lpstr>
      <vt:lpstr>Security Properties</vt:lpstr>
      <vt:lpstr>Security Properties</vt:lpstr>
      <vt:lpstr>Security Properties</vt:lpstr>
      <vt:lpstr>The Good, The Bad, The Ugly</vt:lpstr>
      <vt:lpstr>Part 2 Distance-Bounding Protocols </vt:lpstr>
      <vt:lpstr>What goes into ∆T?</vt:lpstr>
      <vt:lpstr>What goes into ∆T?</vt:lpstr>
      <vt:lpstr>Requirements for ∆T</vt:lpstr>
      <vt:lpstr>Some Design Principles</vt:lpstr>
      <vt:lpstr>A first Attempt</vt:lpstr>
      <vt:lpstr>Security: Distance-Fraud Resistance</vt:lpstr>
      <vt:lpstr>Security: Mafia-Fraud Resistance</vt:lpstr>
      <vt:lpstr>Security: Mafia-Fraud Resistance</vt:lpstr>
      <vt:lpstr>The Hancke &amp; Kuhn Protocol</vt:lpstr>
      <vt:lpstr>Security: Mafia-Fraud Resistance</vt:lpstr>
      <vt:lpstr>Security: Mafia-Fraud Resistance</vt:lpstr>
      <vt:lpstr>Security: Distance-Fraud Resistance</vt:lpstr>
      <vt:lpstr>Security: Distance-Fraud Resistance</vt:lpstr>
      <vt:lpstr>Part 3 Implementing Distance Bounding </vt:lpstr>
      <vt:lpstr>DB protocols in Practice</vt:lpstr>
      <vt:lpstr>The ISO 14443 standard</vt:lpstr>
      <vt:lpstr>Industrial Implementations</vt:lpstr>
      <vt:lpstr>What about Mobile Phones?</vt:lpstr>
      <vt:lpstr>The Mobile Phone Reality</vt:lpstr>
      <vt:lpstr>Some Recent Tests Show…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Cristina Onete</dc:creator>
  <cp:lastModifiedBy>Maria Cristina Onete</cp:lastModifiedBy>
  <cp:revision>679</cp:revision>
  <dcterms:created xsi:type="dcterms:W3CDTF">2015-09-01T10:29:13Z</dcterms:created>
  <dcterms:modified xsi:type="dcterms:W3CDTF">2015-11-05T17:21:50Z</dcterms:modified>
</cp:coreProperties>
</file>