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  <Override PartName="/ppt/diagrams/data1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90" r:id="rId31"/>
    <p:sldId id="291" r:id="rId32"/>
    <p:sldId id="292" r:id="rId33"/>
    <p:sldId id="286" r:id="rId34"/>
    <p:sldId id="293" r:id="rId35"/>
    <p:sldId id="294" r:id="rId36"/>
    <p:sldId id="295" r:id="rId37"/>
    <p:sldId id="296" r:id="rId38"/>
    <p:sldId id="302" r:id="rId39"/>
    <p:sldId id="303" r:id="rId40"/>
    <p:sldId id="301" r:id="rId41"/>
    <p:sldId id="304" r:id="rId42"/>
    <p:sldId id="305" r:id="rId43"/>
    <p:sldId id="306" r:id="rId44"/>
    <p:sldId id="307" r:id="rId45"/>
    <p:sldId id="297" r:id="rId46"/>
    <p:sldId id="298" r:id="rId47"/>
    <p:sldId id="299" r:id="rId48"/>
    <p:sldId id="300" r:id="rId49"/>
    <p:sldId id="308" r:id="rId50"/>
    <p:sldId id="309" r:id="rId51"/>
    <p:sldId id="310" r:id="rId52"/>
    <p:sldId id="311" r:id="rId53"/>
    <p:sldId id="312" r:id="rId54"/>
    <p:sldId id="316" r:id="rId55"/>
    <p:sldId id="313" r:id="rId56"/>
    <p:sldId id="319" r:id="rId57"/>
    <p:sldId id="314" r:id="rId58"/>
    <p:sldId id="318" r:id="rId59"/>
    <p:sldId id="320" r:id="rId60"/>
    <p:sldId id="321" r:id="rId61"/>
    <p:sldId id="322" r:id="rId62"/>
    <p:sldId id="315" r:id="rId63"/>
    <p:sldId id="317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2E"/>
    <a:srgbClr val="FE7212"/>
    <a:srgbClr val="CAE8AA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5" autoAdjust="0"/>
    <p:restoredTop sz="94660"/>
  </p:normalViewPr>
  <p:slideViewPr>
    <p:cSldViewPr>
      <p:cViewPr varScale="1">
        <p:scale>
          <a:sx n="66" d="100"/>
          <a:sy n="66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/>
      <dgm:spPr/>
      <dgm:t>
        <a:bodyPr/>
        <a:lstStyle/>
        <a:p>
          <a:pPr algn="ctr" rtl="0"/>
          <a:r>
            <a:rPr lang="en-US" dirty="0" smtClean="0"/>
            <a:t>No unauthorized party can learn anything about contents.</a:t>
          </a:r>
          <a:endParaRPr lang="fr-FR" dirty="0"/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LinFactNeighborY="205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AB134CF7-F778-4164-9132-E33CE38D8CC7}" type="presOf" srcId="{21F7DD37-5B0C-4926-A95A-62A6CA093EA8}" destId="{D35817D7-2F05-4ACC-BFF1-2BB099595D27}" srcOrd="0" destOrd="0" presId="urn:microsoft.com/office/officeart/2005/8/layout/vList2"/>
    <dgm:cxn modelId="{597A4602-2E00-4DBB-8EFF-79980804A00B}" type="presOf" srcId="{3F802FEF-2EFB-4A96-A72F-B024B7B136D2}" destId="{AEA4BF5B-FD53-44C7-8C9A-9D6A69DBBA63}" srcOrd="0" destOrd="0" presId="urn:microsoft.com/office/officeart/2005/8/layout/vList2"/>
    <dgm:cxn modelId="{5E16821F-C1E5-4749-AE50-63BF98D965A3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>
        <a:blipFill rotWithShape="1">
          <a:blip xmlns:r="http://schemas.openxmlformats.org/officeDocument/2006/relationships" r:embed="rId1"/>
          <a:stretch>
            <a:fillRect t="-2299" b="-14943"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X="93878" custScaleY="42453" custLinFactNeighborY="-101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B942CFC9-4BE4-4E1B-AD15-B9D8E147C724}" type="presOf" srcId="{21F7DD37-5B0C-4926-A95A-62A6CA093EA8}" destId="{D35817D7-2F05-4ACC-BFF1-2BB099595D27}" srcOrd="0" destOrd="0" presId="urn:microsoft.com/office/officeart/2005/8/layout/vList2"/>
    <dgm:cxn modelId="{C2BC014B-35B2-4A23-A683-6F9F14F33948}" type="presOf" srcId="{3F802FEF-2EFB-4A96-A72F-B024B7B136D2}" destId="{AEA4BF5B-FD53-44C7-8C9A-9D6A69DBBA63}" srcOrd="0" destOrd="0" presId="urn:microsoft.com/office/officeart/2005/8/layout/vList2"/>
    <dgm:cxn modelId="{7F5D569E-7AAA-4241-8722-09B22D8FA210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400" dirty="0" smtClean="0"/>
            <a:t>No unauthorized party can impersonate a user</a:t>
          </a:r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454" custLinFactNeighborY="-101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7696AFB5-58A9-47C7-9E20-F04B4AB78481}" type="presOf" srcId="{3F802FEF-2EFB-4A96-A72F-B024B7B136D2}" destId="{AEA4BF5B-FD53-44C7-8C9A-9D6A69DBBA63}" srcOrd="0" destOrd="0" presId="urn:microsoft.com/office/officeart/2005/8/layout/vList2"/>
    <dgm:cxn modelId="{771E2D43-E27A-4B75-9DAC-BCA3F620CCD4}" type="presOf" srcId="{21F7DD37-5B0C-4926-A95A-62A6CA093EA8}" destId="{D35817D7-2F05-4ACC-BFF1-2BB099595D27}" srcOrd="0" destOrd="0" presId="urn:microsoft.com/office/officeart/2005/8/layout/vList2"/>
    <dgm:cxn modelId="{AD6A0822-C911-43DD-9C51-5A0B619C6EEC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400" dirty="0" smtClean="0"/>
            <a:t>No unauthorized party can forge the proof</a:t>
          </a:r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454" custLinFactNeighborY="-101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04133E83-E55B-404F-8D17-3C6BA87FC7F0}" type="presOf" srcId="{3F802FEF-2EFB-4A96-A72F-B024B7B136D2}" destId="{AEA4BF5B-FD53-44C7-8C9A-9D6A69DBBA63}" srcOrd="0" destOrd="0" presId="urn:microsoft.com/office/officeart/2005/8/layout/vList2"/>
    <dgm:cxn modelId="{ADBD13E2-30F9-4C87-99C4-78C6872EFE35}" type="presOf" srcId="{21F7DD37-5B0C-4926-A95A-62A6CA093EA8}" destId="{D35817D7-2F05-4ACC-BFF1-2BB099595D27}" srcOrd="0" destOrd="0" presId="urn:microsoft.com/office/officeart/2005/8/layout/vList2"/>
    <dgm:cxn modelId="{92FA8F3F-DF7B-4E21-A392-274AA58A3865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400" dirty="0" smtClean="0"/>
            <a:t>No modification to content of message(s)</a:t>
          </a:r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454" custLinFactNeighborY="-101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DCFFF13C-2F37-495E-8878-DBC0D11EC2E8}" type="presOf" srcId="{21F7DD37-5B0C-4926-A95A-62A6CA093EA8}" destId="{D35817D7-2F05-4ACC-BFF1-2BB099595D27}" srcOrd="0" destOrd="0" presId="urn:microsoft.com/office/officeart/2005/8/layout/vList2"/>
    <dgm:cxn modelId="{0E77B955-40F9-4481-826F-816D3DA3683A}" type="presOf" srcId="{3F802FEF-2EFB-4A96-A72F-B024B7B136D2}" destId="{AEA4BF5B-FD53-44C7-8C9A-9D6A69DBBA63}" srcOrd="0" destOrd="0" presId="urn:microsoft.com/office/officeart/2005/8/layout/vList2"/>
    <dgm:cxn modelId="{A17538F2-6CCB-421E-99DF-8180B5E54D9F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21F7DD37-5B0C-4926-A95A-62A6CA093EA8}">
          <dgm:prSet custT="1"/>
          <dgm:spPr/>
          <dgm:t>
            <a:bodyPr/>
            <a:lstStyle/>
            <a:p>
              <a:pPr algn="ctr" rtl="0"/>
              <a:r>
                <a:rPr lang="en-US" sz="2400" dirty="0" smtClean="0"/>
                <a:t>DLog: you can’t compute </a:t>
              </a:r>
              <a14:m>
                <m:oMath xmlns:m="http://schemas.openxmlformats.org/officeDocument/2006/math">
                  <m:r>
                    <a:rPr lang="en-US" sz="2400" b="0" i="1" smtClean="0">
                      <a:latin typeface="Cambria Math"/>
                    </a:rPr>
                    <m:t>𝑠𝑘</m:t>
                  </m:r>
                </m:oMath>
              </a14:m>
              <a:r>
                <a:rPr lang="en-US" sz="2400" dirty="0" smtClean="0"/>
                <a:t> from </a:t>
              </a:r>
              <a14:m>
                <m:oMath xmlns:m="http://schemas.openxmlformats.org/officeDocument/2006/math">
                  <m:r>
                    <a:rPr lang="en-US" sz="2400" b="0" i="1" smtClean="0">
                      <a:latin typeface="Cambria Math"/>
                    </a:rPr>
                    <m:t>𝑝𝑘</m:t>
                  </m:r>
                </m:oMath>
              </a14:m>
              <a:r>
                <a:rPr lang="en-US" sz="2400" dirty="0" smtClean="0"/>
                <a:t> </a:t>
              </a:r>
            </a:p>
          </dgm:t>
        </dgm:pt>
      </mc:Choice>
      <mc:Fallback xmlns="">
        <dgm:pt modelId="{21F7DD37-5B0C-4926-A95A-62A6CA093EA8}">
          <dgm:prSet custT="1"/>
          <dgm:spPr/>
          <dgm:t>
            <a:bodyPr/>
            <a:lstStyle/>
            <a:p>
              <a:pPr algn="ctr" rtl="0"/>
              <a:r>
                <a:rPr lang="en-US" sz="2400" dirty="0" smtClean="0"/>
                <a:t>DLog: you can’t compute </a:t>
              </a:r>
              <a:r>
                <a:rPr lang="en-US" sz="2400" b="0" i="0" smtClean="0">
                  <a:latin typeface="Cambria Math"/>
                </a:rPr>
                <a:t>𝑠𝑘</a:t>
              </a:r>
              <a:r>
                <a:rPr lang="en-US" sz="2400" dirty="0" smtClean="0"/>
                <a:t> from </a:t>
              </a:r>
              <a:r>
                <a:rPr lang="en-US" sz="2400" b="0" i="0" smtClean="0">
                  <a:latin typeface="Cambria Math"/>
                </a:rPr>
                <a:t>𝑝𝑘</a:t>
              </a:r>
              <a:r>
                <a:rPr lang="en-US" sz="2400" dirty="0" smtClean="0"/>
                <a:t> </a:t>
              </a:r>
            </a:p>
          </dgm:t>
        </dgm:pt>
      </mc:Fallback>
    </mc:AlternateConten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X="79592" custScaleY="42453" custLinFactNeighborY="-101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5CC6E550-2B4A-4708-B29E-911D4E071E9A}" type="presOf" srcId="{21F7DD37-5B0C-4926-A95A-62A6CA093EA8}" destId="{D35817D7-2F05-4ACC-BFF1-2BB099595D27}" srcOrd="0" destOrd="0" presId="urn:microsoft.com/office/officeart/2005/8/layout/vList2"/>
    <dgm:cxn modelId="{BD392891-C8C2-450B-84BA-382954EFA114}" type="presOf" srcId="{3F802FEF-2EFB-4A96-A72F-B024B7B136D2}" destId="{AEA4BF5B-FD53-44C7-8C9A-9D6A69DBBA63}" srcOrd="0" destOrd="0" presId="urn:microsoft.com/office/officeart/2005/8/layout/vList2"/>
    <dgm:cxn modelId="{0CAA88C0-213C-40B3-86C7-D74459362596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>
        <a:blipFill rotWithShape="1">
          <a:blip xmlns:r="http://schemas.openxmlformats.org/officeDocument/2006/relationships" r:embed="rId1"/>
          <a:stretch>
            <a:fillRect t="-2273" b="-13636"/>
          </a:stretch>
        </a:blipFill>
      </dgm:spPr>
      <dgm:t>
        <a:bodyPr/>
        <a:lstStyle/>
        <a:p>
          <a:r>
            <a:rPr lang="fr-FR">
              <a:noFill/>
            </a:rPr>
            <a:t> </a:t>
          </a:r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X="79592" custScaleY="42453" custLinFactNeighborY="-101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5CC6E550-2B4A-4708-B29E-911D4E071E9A}" type="presOf" srcId="{21F7DD37-5B0C-4926-A95A-62A6CA093EA8}" destId="{D35817D7-2F05-4ACC-BFF1-2BB099595D27}" srcOrd="0" destOrd="0" presId="urn:microsoft.com/office/officeart/2005/8/layout/vList2"/>
    <dgm:cxn modelId="{BD392891-C8C2-450B-84BA-382954EFA114}" type="presOf" srcId="{3F802FEF-2EFB-4A96-A72F-B024B7B136D2}" destId="{AEA4BF5B-FD53-44C7-8C9A-9D6A69DBBA63}" srcOrd="0" destOrd="0" presId="urn:microsoft.com/office/officeart/2005/8/layout/vList2"/>
    <dgm:cxn modelId="{0CAA88C0-213C-40B3-86C7-D74459362596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mc:AlternateContent xmlns:mc="http://schemas.openxmlformats.org/markup-compatibility/2006" xmlns:a14="http://schemas.microsoft.com/office/drawing/2010/main">
      <mc:Choice Requires="a14">
        <dgm:pt modelId="{21F7DD37-5B0C-4926-A95A-62A6CA093EA8}">
          <dgm:prSet custT="1"/>
          <dgm:spPr/>
          <dgm:t>
            <a:bodyPr/>
            <a:lstStyle/>
            <a:p>
              <a:pPr algn="ctr" rtl="0"/>
              <a:r>
                <a:rPr lang="en-US" sz="2400" dirty="0" smtClean="0"/>
                <a:t>CDH: can’t compute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240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</m:e>
                    <m:sup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𝑠𝑘</m:t>
                      </m:r>
                    </m:sup>
                  </m:sSup>
                </m:oMath>
              </a14:m>
              <a:r>
                <a:rPr lang="en-US" sz="2400" dirty="0" smtClean="0"/>
                <a:t> from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240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</m:e>
                    <m:sup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</m:sup>
                  </m:sSup>
                </m:oMath>
              </a14:m>
              <a:r>
                <a:rPr lang="en-US" sz="2400" dirty="0" smtClean="0"/>
                <a:t>,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2400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dirty="0" smtClean="0">
                          <a:latin typeface="Cambria Math"/>
                        </a:rPr>
                        <m:t>𝑔</m:t>
                      </m:r>
                    </m:e>
                    <m:sup>
                      <m:r>
                        <a:rPr lang="en-US" sz="2400" b="0" i="1" dirty="0" smtClean="0">
                          <a:latin typeface="Cambria Math"/>
                        </a:rPr>
                        <m:t>𝑠𝑘</m:t>
                      </m:r>
                    </m:sup>
                  </m:sSup>
                </m:oMath>
              </a14:m>
              <a:endParaRPr lang="en-US" sz="2400" dirty="0" smtClean="0"/>
            </a:p>
          </dgm:t>
        </dgm:pt>
      </mc:Choice>
      <mc:Fallback xmlns="">
        <dgm:pt modelId="{21F7DD37-5B0C-4926-A95A-62A6CA093EA8}">
          <dgm:prSet custT="1"/>
          <dgm:spPr/>
          <dgm:t>
            <a:bodyPr/>
            <a:lstStyle/>
            <a:p>
              <a:pPr algn="ctr" rtl="0"/>
              <a:r>
                <a:rPr lang="en-US" sz="2400" dirty="0" smtClean="0"/>
                <a:t>CDH: can’t compute </a:t>
              </a:r>
              <a:r>
                <a:rPr lang="en-US" sz="2400" b="0" i="0" smtClean="0">
                  <a:latin typeface="Cambria Math"/>
                </a:rPr>
                <a:t>𝑔^(𝑟</a:t>
              </a:r>
              <a:r>
                <a:rPr lang="en-US" sz="2400" b="0" i="0" smtClean="0">
                  <a:latin typeface="Cambria Math"/>
                  <a:ea typeface="Cambria Math"/>
                </a:rPr>
                <a:t>∙𝑠𝑘)</a:t>
              </a:r>
              <a:r>
                <a:rPr lang="en-US" sz="2400" dirty="0" smtClean="0"/>
                <a:t> from </a:t>
              </a:r>
              <a:r>
                <a:rPr lang="en-US" sz="2400" b="0" i="0" smtClean="0">
                  <a:latin typeface="Cambria Math"/>
                </a:rPr>
                <a:t>𝑔^𝑟</a:t>
              </a:r>
              <a:r>
                <a:rPr lang="en-US" sz="2400" dirty="0" smtClean="0"/>
                <a:t>, </a:t>
              </a:r>
              <a:r>
                <a:rPr lang="en-US" sz="2400" b="0" i="0" dirty="0" smtClean="0">
                  <a:latin typeface="Cambria Math"/>
                </a:rPr>
                <a:t>𝑔^𝑠𝑘</a:t>
              </a:r>
              <a:endParaRPr lang="en-US" sz="2400" dirty="0" smtClean="0"/>
            </a:p>
          </dgm:t>
        </dgm:pt>
      </mc:Fallback>
    </mc:AlternateConten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X="93878" custScaleY="42453" custLinFactNeighborY="-1014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B942CFC9-4BE4-4E1B-AD15-B9D8E147C724}" type="presOf" srcId="{21F7DD37-5B0C-4926-A95A-62A6CA093EA8}" destId="{D35817D7-2F05-4ACC-BFF1-2BB099595D27}" srcOrd="0" destOrd="0" presId="urn:microsoft.com/office/officeart/2005/8/layout/vList2"/>
    <dgm:cxn modelId="{C2BC014B-35B2-4A23-A683-6F9F14F33948}" type="presOf" srcId="{3F802FEF-2EFB-4A96-A72F-B024B7B136D2}" destId="{AEA4BF5B-FD53-44C7-8C9A-9D6A69DBBA63}" srcOrd="0" destOrd="0" presId="urn:microsoft.com/office/officeart/2005/8/layout/vList2"/>
    <dgm:cxn modelId="{7F5D569E-7AAA-4241-8722-09B22D8FA210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38064"/>
          <a:ext cx="6624736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 unauthorized party can learn anything about contents.</a:t>
          </a:r>
          <a:endParaRPr lang="fr-FR" sz="2400" kern="1200" dirty="0"/>
        </a:p>
      </dsp:txBody>
      <dsp:txXfrm>
        <a:off x="45235" y="83299"/>
        <a:ext cx="6534266" cy="83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93521"/>
          <a:ext cx="7056784" cy="674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 unauthorized party can impersonate a user</a:t>
          </a:r>
        </a:p>
      </dsp:txBody>
      <dsp:txXfrm>
        <a:off x="32939" y="126460"/>
        <a:ext cx="6990906" cy="608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93521"/>
          <a:ext cx="7056784" cy="674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 unauthorized party can forge the proof</a:t>
          </a:r>
        </a:p>
      </dsp:txBody>
      <dsp:txXfrm>
        <a:off x="32939" y="126460"/>
        <a:ext cx="6990906" cy="608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93521"/>
          <a:ext cx="7056784" cy="674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 modification to content of message(s)</a:t>
          </a:r>
        </a:p>
      </dsp:txBody>
      <dsp:txXfrm>
        <a:off x="32939" y="126460"/>
        <a:ext cx="6990906" cy="608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720074" y="178492"/>
          <a:ext cx="5616635" cy="508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DLog: you can’t compute </a:t>
          </a: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/>
                </a:rPr>
                <m:t>𝑠𝑘</m:t>
              </m:r>
            </m:oMath>
          </a14:m>
          <a:r>
            <a:rPr lang="en-US" sz="2400" kern="1200" dirty="0" smtClean="0"/>
            <a:t> from </a:t>
          </a: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/>
                </a:rPr>
                <m:t>𝑝𝑘</m:t>
              </m:r>
            </m:oMath>
          </a14:m>
          <a:r>
            <a:rPr lang="en-US" sz="2400" kern="1200" dirty="0" smtClean="0"/>
            <a:t> </a:t>
          </a:r>
        </a:p>
      </dsp:txBody>
      <dsp:txXfrm>
        <a:off x="744903" y="203321"/>
        <a:ext cx="5566977" cy="458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216008" y="178492"/>
          <a:ext cx="6624767" cy="508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CDH: can’t compute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400" i="1" kern="1200" smtClean="0">
                      <a:latin typeface="Cambria Math"/>
                    </a:rPr>
                  </m:ctrlPr>
                </m:sSupPr>
                <m:e>
                  <m:r>
                    <a:rPr lang="en-US" sz="2400" b="0" i="1" kern="1200" smtClean="0">
                      <a:latin typeface="Cambria Math"/>
                    </a:rPr>
                    <m:t>𝑔</m:t>
                  </m:r>
                </m:e>
                <m:sup>
                  <m:r>
                    <a:rPr lang="en-US" sz="2400" b="0" i="1" kern="1200" smtClean="0">
                      <a:latin typeface="Cambria Math"/>
                    </a:rPr>
                    <m:t>𝑟</m:t>
                  </m:r>
                  <m:r>
                    <a:rPr lang="en-US" sz="2400" b="0" i="1" kern="1200" smtClean="0">
                      <a:latin typeface="Cambria Math"/>
                      <a:ea typeface="Cambria Math"/>
                    </a:rPr>
                    <m:t>∙</m:t>
                  </m:r>
                  <m:r>
                    <a:rPr lang="en-US" sz="2400" b="0" i="1" kern="1200" smtClean="0">
                      <a:latin typeface="Cambria Math"/>
                      <a:ea typeface="Cambria Math"/>
                    </a:rPr>
                    <m:t>𝑠𝑘</m:t>
                  </m:r>
                </m:sup>
              </m:sSup>
            </m:oMath>
          </a14:m>
          <a:r>
            <a:rPr lang="en-US" sz="2400" kern="1200" dirty="0" smtClean="0"/>
            <a:t> from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400" i="1" kern="1200" smtClean="0">
                      <a:latin typeface="Cambria Math"/>
                    </a:rPr>
                  </m:ctrlPr>
                </m:sSupPr>
                <m:e>
                  <m:r>
                    <a:rPr lang="en-US" sz="2400" b="0" i="1" kern="1200" smtClean="0">
                      <a:latin typeface="Cambria Math"/>
                    </a:rPr>
                    <m:t>𝑔</m:t>
                  </m:r>
                </m:e>
                <m:sup>
                  <m:r>
                    <a:rPr lang="en-US" sz="2400" b="0" i="1" kern="1200" smtClean="0">
                      <a:latin typeface="Cambria Math"/>
                    </a:rPr>
                    <m:t>𝑟</m:t>
                  </m:r>
                </m:sup>
              </m:sSup>
            </m:oMath>
          </a14:m>
          <a:r>
            <a:rPr lang="en-US" sz="2400" kern="1200" dirty="0" smtClean="0"/>
            <a:t>,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400" i="1" kern="1200" dirty="0" smtClean="0">
                      <a:latin typeface="Cambria Math"/>
                    </a:rPr>
                  </m:ctrlPr>
                </m:sSupPr>
                <m:e>
                  <m:r>
                    <a:rPr lang="en-US" sz="2400" b="0" i="1" kern="1200" dirty="0" smtClean="0">
                      <a:latin typeface="Cambria Math"/>
                    </a:rPr>
                    <m:t>𝑔</m:t>
                  </m:r>
                </m:e>
                <m:sup>
                  <m:r>
                    <a:rPr lang="en-US" sz="2400" b="0" i="1" kern="1200" dirty="0" smtClean="0">
                      <a:latin typeface="Cambria Math"/>
                    </a:rPr>
                    <m:t>𝑠𝑘</m:t>
                  </m:r>
                </m:sup>
              </m:sSup>
            </m:oMath>
          </a14:m>
          <a:endParaRPr lang="en-US" sz="2400" kern="1200" dirty="0" smtClean="0"/>
        </a:p>
      </dsp:txBody>
      <dsp:txXfrm>
        <a:off x="240837" y="203321"/>
        <a:ext cx="6575109" cy="4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Introduction to Provable Security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What it is and how we do things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324206" y="1733682"/>
            <a:ext cx="1166829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624"/>
            <a:ext cx="2627784" cy="74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404792" cy="5609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|| cristina.onete@gmail.com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70760" y="1988840"/>
            <a:ext cx="6261680" cy="1894362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en-US" dirty="0" smtClean="0"/>
              <a:t>Intermezzo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7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dversary_(cryptography)" TargetMode="External"/><Relationship Id="rId3" Type="http://schemas.openxmlformats.org/officeDocument/2006/relationships/hyperlink" Target="https://en.wiktionary.org/wiki/en:%CE%BA%CF%81%CF%85%CF%80%CF%84%CF%8C%CF%82" TargetMode="External"/><Relationship Id="rId7" Type="http://schemas.openxmlformats.org/officeDocument/2006/relationships/hyperlink" Target="https://en.wikipedia.org/wiki/Secure_communication" TargetMode="External"/><Relationship Id="rId2" Type="http://schemas.openxmlformats.org/officeDocument/2006/relationships/hyperlink" Target="https://en.wikipedia.org/wiki/Ancient_Gre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-logy" TargetMode="External"/><Relationship Id="rId5" Type="http://schemas.openxmlformats.org/officeDocument/2006/relationships/hyperlink" Target="https://en.wiktionary.org/wiki/en:-%CE%BB%CE%BF%CE%B3%CE%AF%CE%B1#Greek" TargetMode="External"/><Relationship Id="rId4" Type="http://schemas.openxmlformats.org/officeDocument/2006/relationships/hyperlink" Target="https://en.wiktionary.org/wiki/en:%CE%B3%CF%81%CE%AC%CF%86%CF%89#Ancient_Greek" TargetMode="Externa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4.png"/><Relationship Id="rId7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2.png"/><Relationship Id="rId7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0" Type="http://schemas.openxmlformats.org/officeDocument/2006/relationships/image" Target="../media/image920.png"/><Relationship Id="rId4" Type="http://schemas.openxmlformats.org/officeDocument/2006/relationships/image" Target="../media/image95.png"/><Relationship Id="rId9" Type="http://schemas.openxmlformats.org/officeDocument/2006/relationships/image" Target="../media/image910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2" Type="http://schemas.openxmlformats.org/officeDocument/2006/relationships/image" Target="../media/image9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5.png"/><Relationship Id="rId15" Type="http://schemas.openxmlformats.org/officeDocument/2006/relationships/image" Target="../media/image99.png"/><Relationship Id="rId10" Type="http://schemas.openxmlformats.org/officeDocument/2006/relationships/image" Target="../media/image940.png"/><Relationship Id="rId9" Type="http://schemas.openxmlformats.org/officeDocument/2006/relationships/image" Target="../media/image930.png"/><Relationship Id="rId1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0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4.png"/><Relationship Id="rId7" Type="http://schemas.openxmlformats.org/officeDocument/2006/relationships/image" Target="../media/image10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03.png"/><Relationship Id="rId4" Type="http://schemas.openxmlformats.org/officeDocument/2006/relationships/image" Target="../media/image95.png"/><Relationship Id="rId9" Type="http://schemas.openxmlformats.org/officeDocument/2006/relationships/image" Target="../media/image10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0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5.png"/><Relationship Id="rId7" Type="http://schemas.openxmlformats.org/officeDocument/2006/relationships/image" Target="../media/image1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0.png"/><Relationship Id="rId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5.png"/><Relationship Id="rId7" Type="http://schemas.openxmlformats.org/officeDocument/2006/relationships/image" Target="../media/image1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0.png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Provable Security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Models, Adversaries, Reductions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6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by trial-and-error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32656"/>
          </a:xfrm>
        </p:spPr>
        <p:txBody>
          <a:bodyPr/>
          <a:lstStyle/>
          <a:p>
            <a:r>
              <a:rPr lang="en-US" dirty="0" smtClean="0"/>
              <a:t>Identify goal (e.g. confidentiality in P2P networks)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060848"/>
            <a:ext cx="7467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/>
              <a:t>Design solution – the strategy:</a:t>
            </a:r>
          </a:p>
          <a:p>
            <a:pPr lvl="1"/>
            <a:r>
              <a:rPr lang="en-US" dirty="0" smtClean="0"/>
              <a:t>Propose protocol</a:t>
            </a:r>
          </a:p>
          <a:p>
            <a:pPr lvl="1"/>
            <a:r>
              <a:rPr lang="en-US" dirty="0" smtClean="0"/>
              <a:t>Search for an attack</a:t>
            </a:r>
          </a:p>
          <a:p>
            <a:pPr lvl="1"/>
            <a:r>
              <a:rPr lang="en-US" dirty="0" smtClean="0"/>
              <a:t>If attack found, fix (go to first step)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After many iterations or some time, halt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293096"/>
            <a:ext cx="74676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Output: resulting scheme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4653136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What is “many” iterations/ “some” time?</a:t>
            </a:r>
          </a:p>
          <a:p>
            <a:pPr lvl="1"/>
            <a:r>
              <a:rPr lang="en-US" dirty="0" smtClean="0"/>
              <a:t>Some schemes take time to break: MD5, RC4…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2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security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628800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Identify goal. Define security:</a:t>
            </a:r>
          </a:p>
          <a:p>
            <a:pPr lvl="1"/>
            <a:r>
              <a:rPr lang="en-US" dirty="0" smtClean="0"/>
              <a:t>Syntax of the primitive: e.g. algorithms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Adversary (e.g. can get signatures for arbitrary </a:t>
            </a:r>
            <a:r>
              <a:rPr lang="en-US" dirty="0" err="1" smtClean="0"/>
              <a:t>msgs</a:t>
            </a:r>
            <a:r>
              <a:rPr lang="en-US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Security conditions (e.g. adv. can’t sign fresh message)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284984"/>
            <a:ext cx="74676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/>
              <a:t>Propose a scheme (instantiate syntax)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Define/choose security assumptions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Properties of primitives / number theoretical problems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869160"/>
            <a:ext cx="746760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Prove security – 2 step algorithm:</a:t>
            </a:r>
          </a:p>
          <a:p>
            <a:pPr lvl="1"/>
            <a:r>
              <a:rPr lang="en-US" dirty="0" smtClean="0"/>
              <a:t>Assume we can break security of scheme (adv. </a:t>
            </a:r>
            <a:r>
              <a:rPr lang="en-US" dirty="0" smtClean="0">
                <a:latin typeface="Harlow Solid Italic" panose="04030604020F02020D02" pitchFamily="82" charset="0"/>
              </a:rPr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Then build “Reduction” (adv. </a:t>
            </a:r>
            <a:r>
              <a:rPr lang="en-US" dirty="0" smtClean="0">
                <a:latin typeface="Harlow Solid Italic" panose="04030604020F02020D02" pitchFamily="82" charset="0"/>
              </a:rPr>
              <a:t>B</a:t>
            </a:r>
            <a:r>
              <a:rPr lang="en-US" dirty="0" smtClean="0"/>
              <a:t>) breaking assumption</a:t>
            </a:r>
          </a:p>
        </p:txBody>
      </p:sp>
    </p:spTree>
    <p:extLst>
      <p:ext uri="{BB962C8B-B14F-4D97-AF65-F5344CB8AC3E}">
        <p14:creationId xmlns:p14="http://schemas.microsoft.com/office/powerpoint/2010/main" val="7159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n-US" dirty="0" smtClean="0"/>
              <a:t>Core question: what does “secure” mean?</a:t>
            </a:r>
          </a:p>
          <a:p>
            <a:pPr lvl="1"/>
            <a:r>
              <a:rPr lang="en-US" dirty="0" smtClean="0"/>
              <a:t>“Secure encryption” vs. “Secure signature scheme”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1: Define your primitive (syntax)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71600" y="4437112"/>
                <a:ext cx="6984776" cy="1728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:r>
                  <a:rPr lang="en-US" sz="2200" dirty="0" smtClean="0"/>
                  <a:t>Signature Scheme: algorithms (</a:t>
                </a:r>
                <a:r>
                  <a:rPr lang="en-US" sz="2200" dirty="0" err="1" smtClean="0"/>
                  <a:t>KGen</a:t>
                </a:r>
                <a:r>
                  <a:rPr lang="en-US" sz="2200" dirty="0" smtClean="0"/>
                  <a:t>, Sign, </a:t>
                </a:r>
                <a:r>
                  <a:rPr lang="en-US" sz="2200" dirty="0" err="1" smtClean="0"/>
                  <a:t>Vf</a:t>
                </a:r>
                <a:r>
                  <a:rPr lang="en-US" sz="2200" dirty="0" smtClean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/>
                  <a:t>		</a:t>
                </a:r>
                <a:r>
                  <a:rPr lang="en-US" sz="2200" dirty="0" smtClean="0"/>
                  <a:t>        * </a:t>
                </a:r>
                <a:r>
                  <a:rPr lang="en-US" sz="2200" dirty="0" err="1" smtClean="0"/>
                  <a:t>KGen</a:t>
                </a:r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200" dirty="0" smtClean="0"/>
                  <a:t>)  outputs (</a:t>
                </a:r>
                <a:r>
                  <a:rPr lang="en-US" sz="2200" dirty="0" err="1" smtClean="0"/>
                  <a:t>sk</a:t>
                </a:r>
                <a:r>
                  <a:rPr lang="en-US" sz="2200" dirty="0" smtClean="0"/>
                  <a:t>, </a:t>
                </a:r>
                <a:r>
                  <a:rPr lang="en-US" sz="2200" dirty="0" err="1" smtClean="0"/>
                  <a:t>pk</a:t>
                </a:r>
                <a:r>
                  <a:rPr lang="en-US" sz="2200" dirty="0" smtClean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	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     * Sign(</a:t>
                </a:r>
                <a:r>
                  <a:rPr lang="en-US" sz="2200" dirty="0" err="1"/>
                  <a:t>s</a:t>
                </a:r>
                <a:r>
                  <a:rPr lang="en-US" sz="2200" dirty="0" err="1" smtClean="0"/>
                  <a:t>k,m</a:t>
                </a:r>
                <a:r>
                  <a:rPr lang="en-US" sz="2200" dirty="0" smtClean="0"/>
                  <a:t>) outputs S (prob.)</a:t>
                </a:r>
              </a:p>
              <a:p>
                <a:r>
                  <a:rPr lang="en-US" sz="2200" dirty="0"/>
                  <a:t>	</a:t>
                </a:r>
                <a:r>
                  <a:rPr lang="en-US" sz="2200" dirty="0" smtClean="0"/>
                  <a:t>	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     * </a:t>
                </a:r>
                <a:r>
                  <a:rPr lang="en-US" sz="2200" dirty="0" err="1" smtClean="0"/>
                  <a:t>Vf</a:t>
                </a:r>
                <a:r>
                  <a:rPr lang="en-US" sz="2200" dirty="0" smtClean="0"/>
                  <a:t>(</a:t>
                </a:r>
                <a:r>
                  <a:rPr lang="en-US" sz="2200" dirty="0" err="1" smtClean="0"/>
                  <a:t>pk,m,S</a:t>
                </a:r>
                <a:r>
                  <a:rPr lang="en-US" sz="2200" dirty="0" smtClean="0"/>
                  <a:t>) outputs 0 or 1 (det.)</a:t>
                </a:r>
                <a:endParaRPr lang="fr-FR" sz="22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37112"/>
                <a:ext cx="6984776" cy="1728192"/>
              </a:xfrm>
              <a:prstGeom prst="roundRect">
                <a:avLst/>
              </a:prstGeom>
              <a:blipFill rotWithShape="1">
                <a:blip r:embed="rId2"/>
                <a:stretch>
                  <a:fillRect t="-1394" b="-69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564904"/>
            <a:ext cx="7467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a scheme is secure against all known attacks</a:t>
            </a:r>
          </a:p>
          <a:p>
            <a:pPr lvl="1"/>
            <a:r>
              <a:rPr lang="en-US" dirty="0" smtClean="0"/>
              <a:t>… will it be secure against a new, yet unknown attack?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9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n-US" dirty="0" smtClean="0"/>
              <a:t>Core question: what does “secure” mean?</a:t>
            </a:r>
          </a:p>
          <a:p>
            <a:pPr lvl="1"/>
            <a:r>
              <a:rPr lang="en-US" dirty="0" smtClean="0"/>
              <a:t>“Secure encryption” vs. “Secure signature scheme”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2: Define your adversary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827584" y="4437112"/>
                <a:ext cx="7128792" cy="1728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US" sz="2200" dirty="0" smtClean="0"/>
                  <a:t>Adversaries </a:t>
                </a:r>
                <a:r>
                  <a:rPr lang="en-US" sz="22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200" dirty="0" smtClean="0"/>
                  <a:t> can: know public information: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200" dirty="0" smtClean="0"/>
                  <a:t>, </a:t>
                </a:r>
                <a:r>
                  <a:rPr lang="en-US" sz="2200" dirty="0" err="1" smtClean="0"/>
                  <a:t>pk</a:t>
                </a:r>
                <a:endParaRPr lang="en-US" sz="22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200" dirty="0" smtClean="0"/>
                  <a:t>		         get no message/signature pair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	         get list of message/signature pairs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	         submit arbitrary message to sign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7128792" cy="1728192"/>
              </a:xfrm>
              <a:prstGeom prst="roundRect">
                <a:avLst/>
              </a:prstGeom>
              <a:blipFill rotWithShape="1">
                <a:blip r:embed="rId2"/>
                <a:stretch>
                  <a:fillRect t="-1045" b="-45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564904"/>
            <a:ext cx="7467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a scheme is secure against all known attacks</a:t>
            </a:r>
          </a:p>
          <a:p>
            <a:pPr lvl="1"/>
            <a:r>
              <a:rPr lang="en-US" dirty="0" smtClean="0"/>
              <a:t>… will it be secure against a new, yet unknown attack?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52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n-US" dirty="0" smtClean="0"/>
              <a:t>Core question: what does “secure” mean?</a:t>
            </a:r>
          </a:p>
          <a:p>
            <a:pPr lvl="1"/>
            <a:r>
              <a:rPr lang="en-US" dirty="0" smtClean="0"/>
              <a:t>“Secure encryption” vs. “Secure signature scheme”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3: Define the security condition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71600" y="4365104"/>
                <a:ext cx="7128792" cy="12241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US" sz="2200" dirty="0" smtClean="0"/>
                  <a:t>Adversary </a:t>
                </a:r>
                <a:r>
                  <a:rPr lang="en-US" sz="22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200" dirty="0" smtClean="0"/>
                  <a:t> can output fresh (</a:t>
                </a:r>
                <a:r>
                  <a:rPr lang="en-US" sz="2200" dirty="0" err="1" smtClean="0"/>
                  <a:t>m,S</a:t>
                </a:r>
                <a:r>
                  <a:rPr lang="en-US" sz="2200" dirty="0" smtClean="0"/>
                  <a:t>) which verifies, with non-negligible probability (as a function of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200" dirty="0" smtClean="0"/>
                  <a:t>)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65104"/>
                <a:ext cx="7128792" cy="122413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564904"/>
            <a:ext cx="7467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a scheme is secure against all known attacks</a:t>
            </a:r>
          </a:p>
          <a:p>
            <a:pPr lvl="1"/>
            <a:r>
              <a:rPr lang="en-US" dirty="0" smtClean="0"/>
              <a:t>… will it be secure against a new, yet unknown attack?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6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n-US" dirty="0" smtClean="0"/>
              <a:t>Core question: what does “secure” mean?</a:t>
            </a:r>
          </a:p>
          <a:p>
            <a:pPr lvl="1"/>
            <a:r>
              <a:rPr lang="en-US" dirty="0" smtClean="0"/>
              <a:t>“Secure encryption” vs. “Secure signature scheme”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4: Propose a protocol</a:t>
            </a:r>
            <a:endParaRPr lang="fr-FR" dirty="0"/>
          </a:p>
        </p:txBody>
      </p:sp>
      <p:sp>
        <p:nvSpPr>
          <p:cNvPr id="8" name="Rounded Rectangle 7"/>
          <p:cNvSpPr/>
          <p:nvPr/>
        </p:nvSpPr>
        <p:spPr>
          <a:xfrm>
            <a:off x="971600" y="4365104"/>
            <a:ext cx="71287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dirty="0" smtClean="0"/>
              <a:t>Instantiate the syntax given in Step 1.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E.g. give specific algorithms for </a:t>
            </a:r>
            <a:r>
              <a:rPr lang="en-US" sz="2200" dirty="0" err="1" smtClean="0"/>
              <a:t>KGen</a:t>
            </a:r>
            <a:r>
              <a:rPr lang="en-US" sz="2200" dirty="0" smtClean="0"/>
              <a:t>, Sign, </a:t>
            </a:r>
            <a:r>
              <a:rPr lang="en-US" sz="2200" dirty="0" err="1" smtClean="0"/>
              <a:t>Vf</a:t>
            </a:r>
            <a:r>
              <a:rPr lang="en-US" sz="2200" dirty="0" smtClean="0"/>
              <a:t>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564904"/>
            <a:ext cx="7467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a scheme is secure against all known attacks</a:t>
            </a:r>
          </a:p>
          <a:p>
            <a:pPr lvl="1"/>
            <a:r>
              <a:rPr lang="en-US" dirty="0" smtClean="0"/>
              <a:t>… will it be secure against a new, yet unknown attack?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5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n-US" dirty="0" smtClean="0"/>
              <a:t>Core question: what does “secure” mean?</a:t>
            </a:r>
          </a:p>
          <a:p>
            <a:pPr lvl="1"/>
            <a:r>
              <a:rPr lang="en-US" dirty="0" smtClean="0"/>
              <a:t>“Secure encryption” vs. “Secure signature scheme”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5: Choose security assumptions</a:t>
            </a:r>
            <a:endParaRPr lang="fr-FR" dirty="0"/>
          </a:p>
        </p:txBody>
      </p:sp>
      <p:sp>
        <p:nvSpPr>
          <p:cNvPr id="8" name="Rounded Rectangle 7"/>
          <p:cNvSpPr/>
          <p:nvPr/>
        </p:nvSpPr>
        <p:spPr>
          <a:xfrm>
            <a:off x="971600" y="4365104"/>
            <a:ext cx="712879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200" dirty="0" smtClean="0"/>
              <a:t>For each primitive in the protocol, choose assumptions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Security Assumptions (e.g. IND-CCA encryption)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Number Theoretical Assumptions (e.g. DDH, RSA)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564904"/>
            <a:ext cx="7467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a scheme is secure against all known attacks</a:t>
            </a:r>
          </a:p>
          <a:p>
            <a:pPr lvl="1"/>
            <a:r>
              <a:rPr lang="en-US" dirty="0" smtClean="0"/>
              <a:t>… will it be secure against a new, yet unknown attack?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8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n-US" dirty="0" smtClean="0"/>
              <a:t>Core question: what does “secure” mean?</a:t>
            </a:r>
          </a:p>
          <a:p>
            <a:pPr lvl="1"/>
            <a:r>
              <a:rPr lang="en-US" dirty="0" smtClean="0"/>
              <a:t>“Secure encryption” vs. “Secure signature scheme”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789040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</a:t>
            </a:r>
            <a:r>
              <a:rPr lang="en-US" dirty="0"/>
              <a:t>6</a:t>
            </a:r>
            <a:r>
              <a:rPr lang="en-US" dirty="0" smtClean="0"/>
              <a:t>: Prove security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71600" y="4365104"/>
                <a:ext cx="7128792" cy="20882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:r>
                  <a:rPr lang="en-US" sz="2200" dirty="0" smtClean="0"/>
                  <a:t>For each property you defined in steps 1-3:</a:t>
                </a:r>
                <a:endParaRPr lang="en-US" sz="22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Assume there exists an adversary </a:t>
                </a:r>
                <a:r>
                  <a:rPr lang="en-US" sz="22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200" dirty="0" smtClean="0"/>
                  <a:t> breaking that security property with some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Construct reduction </a:t>
                </a:r>
                <a:r>
                  <a:rPr lang="en-US" sz="2200" dirty="0" smtClean="0">
                    <a:latin typeface="Harlow Solid Italic" panose="04030604020F02020D02" pitchFamily="82" charset="0"/>
                  </a:rPr>
                  <a:t>B</a:t>
                </a:r>
                <a:r>
                  <a:rPr lang="en-US" sz="2200" dirty="0" smtClean="0"/>
                  <a:t> breaking some assumption with probability f(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200" dirty="0" smtClean="0"/>
                  <a:t>)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65104"/>
                <a:ext cx="7128792" cy="2088232"/>
              </a:xfrm>
              <a:prstGeom prst="roundRect">
                <a:avLst/>
              </a:prstGeom>
              <a:blipFill rotWithShape="1">
                <a:blip r:embed="rId2"/>
                <a:stretch>
                  <a:fillRect b="-4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564904"/>
            <a:ext cx="7467600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a scheme is secure against all known attacks</a:t>
            </a:r>
          </a:p>
          <a:p>
            <a:pPr lvl="1"/>
            <a:r>
              <a:rPr lang="en-US" dirty="0" smtClean="0"/>
              <a:t>… will it be secure against a new, yet unknown attack?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4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reductions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48272"/>
            <a:ext cx="7467600" cy="2044824"/>
          </a:xfrm>
        </p:spPr>
        <p:txBody>
          <a:bodyPr/>
          <a:lstStyle/>
          <a:p>
            <a:r>
              <a:rPr lang="en-US" dirty="0" smtClean="0"/>
              <a:t>Reasoning:</a:t>
            </a:r>
          </a:p>
          <a:p>
            <a:pPr lvl="1"/>
            <a:r>
              <a:rPr lang="en-US" dirty="0" smtClean="0"/>
              <a:t>If our protocol/primitive is insecure, then the assumption is broken</a:t>
            </a:r>
          </a:p>
          <a:p>
            <a:pPr lvl="1"/>
            <a:r>
              <a:rPr lang="en-US" dirty="0" smtClean="0"/>
              <a:t>But the assumption holds (by definition)</a:t>
            </a:r>
          </a:p>
          <a:p>
            <a:r>
              <a:rPr lang="en-US" dirty="0" smtClean="0"/>
              <a:t>Conclusion: The protocol cannot be insecure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530824"/>
            <a:ext cx="7467600" cy="1346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Caveat:</a:t>
            </a:r>
          </a:p>
          <a:p>
            <a:pPr lvl="1"/>
            <a:r>
              <a:rPr lang="en-US" dirty="0" smtClean="0"/>
              <a:t>Say an assumption is broken (e.g. DDH easy to solve)</a:t>
            </a:r>
          </a:p>
          <a:p>
            <a:pPr lvl="1"/>
            <a:r>
              <a:rPr lang="en-US" dirty="0" smtClean="0"/>
              <a:t>What does that say about our protocol?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0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Security assumptions are baseline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59000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don’t know!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III</a:t>
            </a:r>
            <a:br>
              <a:rPr lang="en-US" dirty="0" smtClean="0"/>
            </a:br>
            <a:r>
              <a:rPr lang="en-US" dirty="0" smtClean="0"/>
              <a:t>Assumptions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4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/ Cryptology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8232"/>
            <a:ext cx="7467600" cy="2620888"/>
          </a:xfrm>
        </p:spPr>
        <p:txBody>
          <a:bodyPr/>
          <a:lstStyle/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“from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 tooltip="Ancient Greek"/>
              </a:rPr>
              <a:t>Greek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 tooltip="wikt:en:κρυπτός"/>
              </a:rPr>
              <a:t>κρυ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 tooltip="wikt:en:κρυπτός"/>
              </a:rPr>
              <a:t>πτός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kryptós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"hidden, secret"; and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wikt:en:γράφω"/>
              </a:rPr>
              <a:t>γράφειν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graphein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"writing", or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 tooltip="wikt:en:-λογία"/>
              </a:rPr>
              <a:t>-λογία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6" tooltip="-logy"/>
              </a:rPr>
              <a:t>-logia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"study",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respectively”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practice and study of techniques for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 tooltip="Secure communication"/>
              </a:rPr>
              <a:t>secure communication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in the presence of third parties (called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 tooltip="Adversary (cryptography)"/>
              </a:rPr>
              <a:t>adversaries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).”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725144"/>
            <a:ext cx="3312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: www.wikipedia.org</a:t>
            </a:r>
            <a:endParaRPr lang="fr-F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4" y="5079499"/>
            <a:ext cx="960754" cy="10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computational assumptions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41168"/>
            <a:ext cx="7467600" cy="986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Correctness: if parameters are well generated, well-signed signatures always verify.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our signature schemes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746" y="3068960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KGen</a:t>
            </a:r>
            <a:endParaRPr lang="fr-FR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1600" y="335699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85" y="2893045"/>
                <a:ext cx="493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5" y="2893045"/>
                <a:ext cx="4934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83968" y="2204864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</a:t>
            </a:r>
            <a:endParaRPr lang="fr-FR" b="1" dirty="0"/>
          </a:p>
        </p:txBody>
      </p:sp>
      <p:cxnSp>
        <p:nvCxnSpPr>
          <p:cNvPr id="14" name="Elbow Connector 13"/>
          <p:cNvCxnSpPr>
            <a:stCxn id="8" idx="0"/>
          </p:cNvCxnSpPr>
          <p:nvPr/>
        </p:nvCxnSpPr>
        <p:spPr>
          <a:xfrm rot="5400000" flipH="1" flipV="1">
            <a:off x="2195773" y="2420925"/>
            <a:ext cx="576064" cy="72000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</p:cNvCxnSpPr>
          <p:nvPr/>
        </p:nvCxnSpPr>
        <p:spPr>
          <a:xfrm rot="16200000" flipH="1">
            <a:off x="2411797" y="3357029"/>
            <a:ext cx="864096" cy="144008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2247255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sk</a:t>
            </a:r>
            <a:endParaRPr lang="fr-F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25280" y="4263479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63888" y="249289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3968" y="4509120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3430" y="3380519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fr-FR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0032" y="2855218"/>
            <a:ext cx="0" cy="573782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249289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29536" y="2247255"/>
                <a:ext cx="6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36" y="2247255"/>
                <a:ext cx="65868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652120" y="422108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Vf</a:t>
            </a:r>
            <a:endParaRPr lang="fr-FR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28184" y="2708920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5076056" y="3573016"/>
            <a:ext cx="1008112" cy="518865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60232" y="450912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69696" y="4263479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293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2" grpId="0" animBg="1"/>
      <p:bldP spid="17" grpId="0"/>
      <p:bldP spid="18" grpId="0"/>
      <p:bldP spid="21" grpId="0"/>
      <p:bldP spid="26" grpId="0"/>
      <p:bldP spid="29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computational assumptions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62872"/>
            <a:ext cx="7467600" cy="986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Unforgeability</a:t>
            </a:r>
            <a:r>
              <a:rPr lang="en-US" dirty="0" smtClean="0"/>
              <a:t>: no adversary can produce signature for a fresh message m*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our signature schemes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746" y="314096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KGen</a:t>
            </a:r>
            <a:endParaRPr lang="fr-FR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1600" y="342900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83968" y="2276872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</a:t>
            </a:r>
            <a:endParaRPr lang="fr-FR" b="1" dirty="0"/>
          </a:p>
        </p:txBody>
      </p:sp>
      <p:cxnSp>
        <p:nvCxnSpPr>
          <p:cNvPr id="14" name="Elbow Connector 13"/>
          <p:cNvCxnSpPr>
            <a:stCxn id="8" idx="0"/>
          </p:cNvCxnSpPr>
          <p:nvPr/>
        </p:nvCxnSpPr>
        <p:spPr>
          <a:xfrm rot="5400000" flipH="1" flipV="1">
            <a:off x="2195773" y="2492933"/>
            <a:ext cx="576064" cy="72000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</p:cNvCxnSpPr>
          <p:nvPr/>
        </p:nvCxnSpPr>
        <p:spPr>
          <a:xfrm rot="16200000" flipH="1">
            <a:off x="2411797" y="3429037"/>
            <a:ext cx="864096" cy="144008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2319263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sk</a:t>
            </a:r>
            <a:endParaRPr lang="fr-F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25280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63888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3968" y="4581128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3430" y="345252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fr-FR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0032" y="2927226"/>
            <a:ext cx="0" cy="573782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652120" y="429309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Vf</a:t>
            </a:r>
            <a:endParaRPr lang="fr-FR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28184" y="2780928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5076056" y="3645024"/>
            <a:ext cx="1008112" cy="518865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60232" y="458112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69696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56928" y="5805264"/>
                <a:ext cx="6655432" cy="517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But any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Harlow Solid Italic" panose="04030604020F02020D02" pitchFamily="82" charset="0"/>
                  </a:rPr>
                  <a:t>A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can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𝑠𝑘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28" y="5805264"/>
                <a:ext cx="6655432" cy="517899"/>
              </a:xfrm>
              <a:prstGeom prst="rect">
                <a:avLst/>
              </a:prstGeom>
              <a:blipFill rotWithShape="1">
                <a:blip r:embed="rId4"/>
                <a:stretch>
                  <a:fillRect l="-1465" t="-144706" r="-5311" b="-2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computational assumptions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62872"/>
            <a:ext cx="7467600" cy="9864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Unforgeability</a:t>
            </a:r>
            <a:r>
              <a:rPr lang="en-US" dirty="0" smtClean="0"/>
              <a:t>: no adversary can produce signature for a fresh message m*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7467600" cy="554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our signature schemes (</a:t>
            </a:r>
            <a:r>
              <a:rPr lang="en-US" dirty="0" err="1" smtClean="0"/>
              <a:t>KGen</a:t>
            </a:r>
            <a:r>
              <a:rPr lang="en-US" dirty="0" smtClean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746" y="314096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KGen</a:t>
            </a:r>
            <a:endParaRPr lang="fr-FR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1600" y="342900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5" y="2965053"/>
                <a:ext cx="4934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83968" y="2276872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Sign</a:t>
            </a:r>
            <a:endParaRPr lang="fr-FR" b="1" dirty="0"/>
          </a:p>
        </p:txBody>
      </p:sp>
      <p:cxnSp>
        <p:nvCxnSpPr>
          <p:cNvPr id="14" name="Elbow Connector 13"/>
          <p:cNvCxnSpPr>
            <a:stCxn id="8" idx="0"/>
          </p:cNvCxnSpPr>
          <p:nvPr/>
        </p:nvCxnSpPr>
        <p:spPr>
          <a:xfrm rot="5400000" flipH="1" flipV="1">
            <a:off x="2195773" y="2492933"/>
            <a:ext cx="576064" cy="72000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</p:cNvCxnSpPr>
          <p:nvPr/>
        </p:nvCxnSpPr>
        <p:spPr>
          <a:xfrm rot="16200000" flipH="1">
            <a:off x="2411797" y="3429037"/>
            <a:ext cx="864096" cy="144008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2319263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sk</a:t>
            </a:r>
            <a:endParaRPr lang="fr-F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25280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63888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3968" y="4581128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3430" y="345252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fr-FR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0032" y="2927226"/>
            <a:ext cx="0" cy="573782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25649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36" y="2319263"/>
                <a:ext cx="65868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652120" y="429309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Vf</a:t>
            </a:r>
            <a:endParaRPr lang="fr-FR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28184" y="2780928"/>
            <a:ext cx="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5076056" y="3645024"/>
            <a:ext cx="1008112" cy="518865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60232" y="458112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69696" y="4335487"/>
            <a:ext cx="6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0/1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56928" y="5805264"/>
                <a:ext cx="7015472" cy="50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And any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Harlow Solid Italic" panose="04030604020F02020D02" pitchFamily="82" charset="0"/>
                  </a:rPr>
                  <a:t>A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can guess valid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28" y="5805264"/>
                <a:ext cx="7015472" cy="504305"/>
              </a:xfrm>
              <a:prstGeom prst="rect">
                <a:avLst/>
              </a:prstGeom>
              <a:blipFill rotWithShape="1">
                <a:blip r:embed="rId4"/>
                <a:stretch>
                  <a:fillRect l="-1390" t="-148193" r="-9383" b="-2253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Computational Assumptions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532656"/>
              </a:xfrm>
            </p:spPr>
            <p:txBody>
              <a:bodyPr/>
              <a:lstStyle/>
              <a:p>
                <a:r>
                  <a:rPr lang="en-US" dirty="0" smtClean="0"/>
                  <a:t>Of the type: It is “hard”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starting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532656"/>
              </a:xfrm>
              <a:blipFill rotWithShape="1">
                <a:blip r:embed="rId2"/>
                <a:stretch>
                  <a:fillRect l="-327" t="-8046" r="-1061" b="-126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176264"/>
            <a:ext cx="7467600" cy="19008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hard? </a:t>
            </a:r>
          </a:p>
          <a:p>
            <a:pPr lvl="1"/>
            <a:r>
              <a:rPr lang="en-US" dirty="0" smtClean="0"/>
              <a:t>Usually no proof that the assumption holds</a:t>
            </a:r>
            <a:endParaRPr lang="fr-FR" dirty="0" smtClean="0"/>
          </a:p>
          <a:p>
            <a:pPr lvl="1"/>
            <a:r>
              <a:rPr lang="en-US" dirty="0" smtClean="0"/>
              <a:t>Mostly measured with respect to “best attack”</a:t>
            </a:r>
          </a:p>
          <a:p>
            <a:pPr lvl="1"/>
            <a:r>
              <a:rPr lang="en-US" dirty="0" smtClean="0"/>
              <a:t>Sometimes average-case, sometimes worst-case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293096"/>
                <a:ext cx="7467600" cy="204482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Relation to other assumptions: </a:t>
                </a:r>
              </a:p>
              <a:p>
                <a:pPr lvl="1"/>
                <a:r>
                  <a:rPr lang="en-US" dirty="0" smtClean="0"/>
                  <a:t>A 1 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” A 2:  break A 2 =&gt; break A 1</a:t>
                </a:r>
              </a:p>
              <a:p>
                <a:pPr lvl="1"/>
                <a:r>
                  <a:rPr lang="en-US" dirty="0" smtClean="0"/>
                  <a:t>A 1 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US" dirty="0" smtClean="0"/>
                  <a:t>” A 2: break A 1 =&gt; break A 2</a:t>
                </a:r>
              </a:p>
              <a:p>
                <a:pPr lvl="1"/>
                <a:r>
                  <a:rPr lang="en-US" dirty="0" smtClean="0"/>
                  <a:t>A 1 “</a:t>
                </a:r>
                <a:r>
                  <a:rPr lang="en-US" dirty="0" smtClean="0">
                    <a:sym typeface="Wingdings" panose="05000000000000000000" pitchFamily="2" charset="2"/>
                  </a:rPr>
                  <a:t></a:t>
                </a:r>
                <a:r>
                  <a:rPr lang="en-US" dirty="0" smtClean="0"/>
                  <a:t>” A 2: both conditions hold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93096"/>
                <a:ext cx="7467600" cy="2044824"/>
              </a:xfrm>
              <a:prstGeom prst="rect">
                <a:avLst/>
              </a:prstGeom>
              <a:blipFill rotWithShape="1">
                <a:blip r:embed="rId3"/>
                <a:stretch>
                  <a:fillRect l="-408" t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92180" y="4653136"/>
            <a:ext cx="1188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stronger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2180" y="5085184"/>
            <a:ext cx="11881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weaker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517232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equivalent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6208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Background:</a:t>
                </a:r>
              </a:p>
              <a:p>
                <a:pPr lvl="1"/>
                <a:r>
                  <a:rPr lang="en-US" dirty="0" smtClean="0"/>
                  <a:t>Finite field </a:t>
                </a:r>
                <a:r>
                  <a:rPr lang="en-US" dirty="0" smtClean="0">
                    <a:latin typeface="Algerian" panose="04020705040A02060702" pitchFamily="82" charset="0"/>
                  </a:rPr>
                  <a:t>F, </a:t>
                </a:r>
                <a:r>
                  <a:rPr lang="en-US" dirty="0" smtClean="0"/>
                  <a:t>e.g. </a:t>
                </a:r>
                <a:r>
                  <a:rPr lang="en-US" dirty="0" smtClean="0">
                    <a:latin typeface="Algerian" panose="04020705040A02060702" pitchFamily="82" charset="0"/>
                  </a:rPr>
                  <a:t>Z</a:t>
                </a:r>
                <a:r>
                  <a:rPr lang="en-US" baseline="30000" dirty="0"/>
                  <a:t>*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 = {1, 2, … , p-1} for prime p</a:t>
                </a:r>
              </a:p>
              <a:p>
                <a:pPr lvl="1"/>
                <a:r>
                  <a:rPr lang="en-US" dirty="0" smtClean="0"/>
                  <a:t>Multiplication, e.g. modulo 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−4=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−4</m:t>
                    </m:r>
                  </m:oMath>
                </a14:m>
                <a:endParaRPr lang="en-US" dirty="0" smtClean="0"/>
              </a:p>
              <a:p>
                <a:pPr lvl="1">
                  <a:spcAft>
                    <a:spcPts val="1200"/>
                  </a:spcAft>
                </a:pPr>
                <a:r>
                  <a:rPr lang="en-US" dirty="0" smtClean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of prime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| 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≠ 1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 ∀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Cyclic group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&gt; ={1,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620888"/>
              </a:xfrm>
              <a:blipFill rotWithShape="1">
                <a:blip r:embed="rId2"/>
                <a:stretch>
                  <a:fillRect l="-327" t="-1632" b="-3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Assumed hard.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7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Assumed hard.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2528"/>
                <a:ext cx="7467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6" y="1700808"/>
            <a:ext cx="2715072" cy="276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05" y="1700809"/>
            <a:ext cx="4493965" cy="2764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475656" y="1808820"/>
            <a:ext cx="1728192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4427984" y="4149080"/>
            <a:ext cx="347109" cy="1800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8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1816224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Assumed hard.</a:t>
                </a:r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6224"/>
                <a:ext cx="7467600" cy="1828800"/>
              </a:xfrm>
              <a:prstGeom prst="rect">
                <a:avLst/>
              </a:prstGeom>
              <a:blipFill rotWithShape="1">
                <a:blip r:embed="rId2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3544416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CDH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; 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36576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44416"/>
                <a:ext cx="7467600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3688" y="5229200"/>
                <a:ext cx="554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b="1" dirty="0" smtClean="0">
                    <a:solidFill>
                      <a:srgbClr val="FF0000"/>
                    </a:solidFill>
                  </a:rPr>
                  <a:t>Just to remind you: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𝒙𝒚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𝒀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𝑿𝒀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sup>
                    </m:sSup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229200"/>
                <a:ext cx="55446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79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67544" y="5704656"/>
                <a:ext cx="7467600" cy="820688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Solve D-LOG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Solve CDH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Solve CDH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Solve D-LOG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04656"/>
                <a:ext cx="7467600" cy="820688"/>
              </a:xfrm>
              <a:prstGeom prst="rect">
                <a:avLst/>
              </a:prstGeom>
              <a:blipFill rotWithShape="1">
                <a:blip r:embed="rId5"/>
                <a:stretch>
                  <a:fillRect l="-327" t="-8209" b="-97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2339752" y="6165304"/>
            <a:ext cx="108012" cy="19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DLog</a:t>
            </a:r>
            <a:r>
              <a:rPr lang="en-US" dirty="0" smtClean="0"/>
              <a:t>, CDH, DDH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1816224"/>
                <a:ext cx="7467600" cy="13967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DLog</a:t>
                </a:r>
                <a:r>
                  <a:rPr lang="en-US" dirty="0" smtClean="0"/>
                  <a:t>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6224"/>
                <a:ext cx="7467600" cy="1396752"/>
              </a:xfrm>
              <a:prstGeom prst="rect">
                <a:avLst/>
              </a:prstGeom>
              <a:blipFill rotWithShape="1">
                <a:blip r:embed="rId2"/>
                <a:stretch>
                  <a:fillRect l="-408" t="-30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3284984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CDH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; 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36576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mod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find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84984"/>
                <a:ext cx="7467600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5085184"/>
                <a:ext cx="74676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DDH problem: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{1,  …, 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fr-FR" dirty="0" smtClean="0"/>
                  <a:t> as </a:t>
                </a:r>
                <a:r>
                  <a:rPr lang="fr-FR" dirty="0" err="1" smtClean="0"/>
                  <a:t>above</a:t>
                </a:r>
                <a:endParaRPr lang="fr-FR" dirty="0" smtClean="0"/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FR" dirty="0" smtClean="0"/>
                  <a:t> distinguish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fr-FR" dirty="0" smtClean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85184"/>
                <a:ext cx="7467600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408" t="-2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1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the </a:t>
            </a:r>
            <a:r>
              <a:rPr lang="en-US" dirty="0" err="1" smtClean="0"/>
              <a:t>DLog</a:t>
            </a:r>
            <a:r>
              <a:rPr lang="en-US" dirty="0" smtClean="0"/>
              <a:t> problem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1816224"/>
                <a:ext cx="7848872" cy="31249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 finite fields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Brute force (guess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–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Harlow Solid Italic" panose="04030604020F02020D02" pitchFamily="82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en-US" dirty="0" smtClean="0"/>
                  <a:t>Baby-step-giant-step: memory/computation tradeoff;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err="1" smtClean="0"/>
                  <a:t>Pohlig</a:t>
                </a:r>
                <a:r>
                  <a:rPr lang="en-US" dirty="0"/>
                  <a:t>-</a:t>
                </a:r>
                <a:r>
                  <a:rPr lang="en-US" dirty="0" smtClean="0"/>
                  <a:t>Hellman: small factors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Pollard-Rho (+PH):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/>
                  <a:t>) for biggest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NFS, Pollard Lambda, …</a:t>
                </a:r>
              </a:p>
              <a:p>
                <a:pPr lvl="1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Index Calculus: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exp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⁡(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func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6224"/>
                <a:ext cx="7848872" cy="3124944"/>
              </a:xfrm>
              <a:prstGeom prst="rect">
                <a:avLst/>
              </a:prstGeom>
              <a:blipFill rotWithShape="1">
                <a:blip r:embed="rId2"/>
                <a:stretch>
                  <a:fillRect l="-389" t="-13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41168"/>
            <a:ext cx="7848872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Elliptic curves</a:t>
            </a:r>
          </a:p>
          <a:p>
            <a:pPr lvl="1"/>
            <a:r>
              <a:rPr lang="en-US" dirty="0" smtClean="0"/>
              <a:t>Generic: best case is BSGS/Pollard-Rho</a:t>
            </a:r>
          </a:p>
          <a:p>
            <a:pPr lvl="1"/>
            <a:r>
              <a:rPr lang="en-US" dirty="0" smtClean="0"/>
              <a:t>Some progress on Index-Calculus attacks recently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Size vs. Security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17063"/>
              </p:ext>
            </p:extLst>
          </p:nvPr>
        </p:nvGraphicFramePr>
        <p:xfrm>
          <a:off x="539552" y="1973064"/>
          <a:ext cx="7416824" cy="18159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2"/>
                <a:gridCol w="936104"/>
                <a:gridCol w="1296144"/>
                <a:gridCol w="1080120"/>
                <a:gridCol w="1080120"/>
                <a:gridCol w="1008112"/>
                <a:gridCol w="1008112"/>
              </a:tblGrid>
              <a:tr h="592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Sym.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RSA modulus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Key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Group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</a:t>
                      </a:r>
                    </a:p>
                    <a:p>
                      <a:pPr algn="ctr"/>
                      <a:r>
                        <a:rPr lang="en-US" dirty="0" smtClean="0"/>
                        <a:t>GF(p)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Hash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&lt;2020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&lt;2030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&gt;2030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07849"/>
              </p:ext>
            </p:extLst>
          </p:nvPr>
        </p:nvGraphicFramePr>
        <p:xfrm>
          <a:off x="539552" y="4365104"/>
          <a:ext cx="7488830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64094"/>
                <a:gridCol w="1296144"/>
                <a:gridCol w="936104"/>
                <a:gridCol w="1080120"/>
                <a:gridCol w="936104"/>
                <a:gridCol w="1368152"/>
              </a:tblGrid>
              <a:tr h="5926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Sym.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RSA modulus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Key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DLog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Group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</a:t>
                      </a:r>
                    </a:p>
                    <a:p>
                      <a:pPr algn="ctr"/>
                      <a:r>
                        <a:rPr lang="en-US" dirty="0" smtClean="0"/>
                        <a:t>GF(p)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Hash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SHA-224+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SHA-256+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&lt;2021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3072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SHA-256+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603732"/>
            <a:ext cx="1008112" cy="369332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ANSSI</a:t>
            </a:r>
            <a:endParaRPr lang="fr-F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995772"/>
            <a:ext cx="1008112" cy="369332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BSI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7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cryptographic goals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 of conversation remains hidden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Message is really sent by specific sender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Message has not been modified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Privacy: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 (user) data remains hidden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Covertcy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 that a conversation is taking place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Assumptions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/>
          <a:lstStyle/>
          <a:p>
            <a:r>
              <a:rPr lang="en-US" dirty="0" smtClean="0"/>
              <a:t>Implicitly used for all the primitives you have ever heard of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2464296"/>
                <a:ext cx="7467600" cy="31249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Take </a:t>
                </a:r>
                <a:r>
                  <a:rPr lang="en-US" dirty="0" err="1" smtClean="0"/>
                  <a:t>ElGamal</a:t>
                </a:r>
                <a:r>
                  <a:rPr lang="en-US" dirty="0" smtClean="0"/>
                  <a:t> encryption:</a:t>
                </a:r>
              </a:p>
              <a:p>
                <a:pPr lvl="1"/>
                <a:r>
                  <a:rPr lang="en-US" dirty="0" smtClean="0"/>
                  <a:t>Setup: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-bit prime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-bit prime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| 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−1)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spcAft>
                    <a:spcPts val="300"/>
                  </a:spcAft>
                  <a:buNone/>
                </a:pPr>
                <a:r>
                  <a:rPr lang="en-US" dirty="0" smtClean="0"/>
                  <a:t>	        </a:t>
                </a:r>
                <a:r>
                  <a:rPr lang="en-US" dirty="0"/>
                  <a:t>Generator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Order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>
                  <a:spcAft>
                    <a:spcPts val="300"/>
                  </a:spcAft>
                </a:pPr>
                <a:endParaRPr lang="en-US" dirty="0" smtClean="0"/>
              </a:p>
              <a:p>
                <a:pPr lvl="1">
                  <a:spcAft>
                    <a:spcPts val="300"/>
                  </a:spcAft>
                </a:pPr>
                <a:endParaRPr lang="en-US" dirty="0" smtClean="0"/>
              </a:p>
              <a:p>
                <a:pPr lvl="1">
                  <a:spcAft>
                    <a:spcPts val="300"/>
                  </a:spcAft>
                </a:pPr>
                <a:r>
                  <a:rPr lang="en-US" dirty="0" smtClean="0"/>
                  <a:t>Secret key:</a:t>
                </a:r>
                <a:r>
                  <a:rPr lang="en-US" dirty="0"/>
                  <a:t> random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∈{1, …,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−1}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64296"/>
                <a:ext cx="7467600" cy="3124944"/>
              </a:xfrm>
              <a:prstGeom prst="rect">
                <a:avLst/>
              </a:prstGeom>
              <a:blipFill rotWithShape="1">
                <a:blip r:embed="rId2"/>
                <a:stretch>
                  <a:fillRect l="-408" t="-13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5696" y="3995772"/>
                <a:ext cx="5688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𝒌𝒑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for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some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for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any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995772"/>
                <a:ext cx="568863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632494538"/>
                  </p:ext>
                </p:extLst>
              </p:nvPr>
            </p:nvGraphicFramePr>
            <p:xfrm>
              <a:off x="1187624" y="5632648"/>
              <a:ext cx="7056784" cy="1108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632494538"/>
                  </p:ext>
                </p:extLst>
              </p:nvPr>
            </p:nvGraphicFramePr>
            <p:xfrm>
              <a:off x="1187624" y="5632648"/>
              <a:ext cx="7056784" cy="1108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83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Assumptions (2)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67600" cy="1108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Implicitly used for all the primitives you have ever heard of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2464296"/>
                <a:ext cx="7467600" cy="23328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Take </a:t>
                </a:r>
                <a:r>
                  <a:rPr lang="en-US" dirty="0" err="1" smtClean="0"/>
                  <a:t>ElGamal</a:t>
                </a:r>
                <a:r>
                  <a:rPr lang="en-US" dirty="0" smtClean="0"/>
                  <a:t> encryption:</a:t>
                </a:r>
              </a:p>
              <a:p>
                <a:pPr lvl="1"/>
                <a:r>
                  <a:rPr lang="en-US" dirty="0" smtClean="0"/>
                  <a:t>Setup: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-bit prime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-bit prime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| 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−1)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spcAft>
                    <a:spcPts val="300"/>
                  </a:spcAft>
                  <a:buNone/>
                </a:pPr>
                <a:r>
                  <a:rPr lang="en-US" dirty="0" smtClean="0"/>
                  <a:t>	        </a:t>
                </a:r>
                <a:r>
                  <a:rPr lang="en-US" dirty="0"/>
                  <a:t>Generator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Order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>
                  <a:spcAft>
                    <a:spcPts val="300"/>
                  </a:spcAft>
                </a:pPr>
                <a:r>
                  <a:rPr lang="en-US" dirty="0" smtClean="0"/>
                  <a:t>Secret key:</a:t>
                </a:r>
                <a:r>
                  <a:rPr lang="en-US" dirty="0"/>
                  <a:t> random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∈{1, …,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−1}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b="0" i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64296"/>
                <a:ext cx="7467600" cy="2332856"/>
              </a:xfrm>
              <a:prstGeom prst="rect">
                <a:avLst/>
              </a:prstGeom>
              <a:blipFill rotWithShape="1">
                <a:blip r:embed="rId2"/>
                <a:stretch>
                  <a:fillRect l="-408" t="-1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4768552"/>
                <a:ext cx="7467600" cy="190080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spcAft>
                    <a:spcPts val="300"/>
                  </a:spcAft>
                </a:pPr>
                <a:r>
                  <a:rPr lang="en-US" dirty="0" smtClean="0"/>
                  <a:t>Encryption: 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:endParaRPr lang="fr-FR" dirty="0" smtClean="0"/>
              </a:p>
              <a:p>
                <a:pPr lvl="1"/>
                <a:r>
                  <a:rPr lang="en-US" dirty="0" smtClean="0"/>
                  <a:t>Decryption: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68552"/>
                <a:ext cx="7467600" cy="1900808"/>
              </a:xfrm>
              <a:prstGeom prst="rect">
                <a:avLst/>
              </a:prstGeom>
              <a:blipFill rotWithShape="1">
                <a:blip r:embed="rId3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820888853"/>
                  </p:ext>
                </p:extLst>
              </p:nvPr>
            </p:nvGraphicFramePr>
            <p:xfrm>
              <a:off x="1043608" y="5848672"/>
              <a:ext cx="7056784" cy="1108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820888853"/>
                  </p:ext>
                </p:extLst>
              </p:nvPr>
            </p:nvGraphicFramePr>
            <p:xfrm>
              <a:off x="1043608" y="5848672"/>
              <a:ext cx="7056784" cy="1108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69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Assumptions (3)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67600" cy="1108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Implicitly used for all the primitives you have ever heard of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2464296"/>
                <a:ext cx="7467600" cy="103671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Take </a:t>
                </a:r>
                <a:r>
                  <a:rPr lang="en-US" dirty="0" err="1" smtClean="0"/>
                  <a:t>Diffie-Helman</a:t>
                </a:r>
                <a:r>
                  <a:rPr lang="en-US" dirty="0" smtClean="0"/>
                  <a:t> key exchange (2-party):</a:t>
                </a:r>
              </a:p>
              <a:p>
                <a:pPr lvl="1"/>
                <a:r>
                  <a:rPr lang="en-US" dirty="0" smtClean="0"/>
                  <a:t>Setup: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before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64296"/>
                <a:ext cx="7467600" cy="1036712"/>
              </a:xfrm>
              <a:prstGeom prst="rect">
                <a:avLst/>
              </a:prstGeom>
              <a:blipFill rotWithShape="1">
                <a:blip r:embed="rId2"/>
                <a:stretch>
                  <a:fillRect l="-408" t="-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674670" cy="6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3509684"/>
            <a:ext cx="665994" cy="6659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87824" y="5021852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4157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42297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</a:t>
            </a:r>
            <a:endParaRPr lang="fr-F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87824" y="5453900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35696" y="4733820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33820"/>
                <a:ext cx="81868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97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42695" y="4652520"/>
                <a:ext cx="945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95" y="4652520"/>
                <a:ext cx="94532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6136" y="4724528"/>
                <a:ext cx="818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24528"/>
                <a:ext cx="81868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71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0687" y="5093860"/>
                <a:ext cx="108934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87" y="5093860"/>
                <a:ext cx="1089345" cy="374270"/>
              </a:xfrm>
              <a:prstGeom prst="rect">
                <a:avLst/>
              </a:prstGeom>
              <a:blipFill rotWithShape="1"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4128" y="5381892"/>
                <a:ext cx="237626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81892"/>
                <a:ext cx="2376264" cy="374270"/>
              </a:xfrm>
              <a:prstGeom prst="rect">
                <a:avLst/>
              </a:prstGeom>
              <a:blipFill rotWithShape="1">
                <a:blip r:embed="rId9"/>
                <a:stretch>
                  <a:fillRect l="-2308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5576" y="5367662"/>
                <a:ext cx="237626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Compute: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67662"/>
                <a:ext cx="2376264" cy="374270"/>
              </a:xfrm>
              <a:prstGeom prst="rect">
                <a:avLst/>
              </a:prstGeom>
              <a:blipFill rotWithShape="1">
                <a:blip r:embed="rId10"/>
                <a:stretch>
                  <a:fillRect l="-2308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971600" y="5813940"/>
                <a:ext cx="7128792" cy="6480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smtClean="0"/>
                  <a:t>DDH: can’t distinguish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from random, </a:t>
                </a:r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813940"/>
                <a:ext cx="7128792" cy="648072"/>
              </a:xfrm>
              <a:prstGeom prst="roundRect">
                <a:avLst/>
              </a:prstGeom>
              <a:blipFill rotWithShape="1">
                <a:blip r:embed="rId11"/>
                <a:stretch>
                  <a:fillRect l="-681" b="-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2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IV</a:t>
            </a:r>
            <a:br>
              <a:rPr lang="en-US" dirty="0" smtClean="0"/>
            </a:br>
            <a:r>
              <a:rPr lang="en-US" dirty="0" smtClean="0"/>
              <a:t>Security Models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0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Provable Security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676672"/>
              </a:xfrm>
            </p:spPr>
            <p:txBody>
              <a:bodyPr/>
              <a:lstStyle/>
              <a:p>
                <a:r>
                  <a:rPr lang="en-US" dirty="0" smtClean="0"/>
                  <a:t>Given protocol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assumptions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676672"/>
              </a:xfrm>
              <a:blipFill rotWithShape="1">
                <a:blip r:embed="rId2"/>
                <a:stretch>
                  <a:fillRect l="-327" t="-63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loud 30"/>
          <p:cNvSpPr/>
          <p:nvPr/>
        </p:nvSpPr>
        <p:spPr>
          <a:xfrm rot="2793427">
            <a:off x="157973" y="2364233"/>
            <a:ext cx="3469024" cy="26708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91880" y="3284984"/>
                <a:ext cx="2016224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1" dirty="0" smtClean="0"/>
                  <a:t>Proof</a:t>
                </a:r>
              </a:p>
              <a:p>
                <a:pPr algn="ctr"/>
                <a:r>
                  <a:rPr lang="en-US" b="1" dirty="0" smtClean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84984"/>
                <a:ext cx="2016224" cy="723275"/>
              </a:xfrm>
              <a:prstGeom prst="rect">
                <a:avLst/>
              </a:prstGeom>
              <a:blipFill rotWithShape="1">
                <a:blip r:embed="rId3"/>
                <a:stretch>
                  <a:fillRect t="-4202" b="-12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2" y="3066268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89" y="3248962"/>
            <a:ext cx="524847" cy="524847"/>
          </a:xfrm>
          <a:prstGeom prst="rect">
            <a:avLst/>
          </a:prstGeom>
        </p:spPr>
      </p:pic>
      <p:pic>
        <p:nvPicPr>
          <p:cNvPr id="35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98" y="249289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2" y="394828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53" y="4077071"/>
            <a:ext cx="563229" cy="563229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1494674" y="3511385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598898" y="3382689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16" y="3347655"/>
            <a:ext cx="540060" cy="5985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65" y="2317410"/>
            <a:ext cx="775837" cy="85993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H="1" flipV="1">
            <a:off x="1870813" y="3177341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 rot="2793427">
            <a:off x="5406852" y="2446424"/>
            <a:ext cx="3302955" cy="2530571"/>
          </a:xfrm>
          <a:prstGeom prst="cloud">
            <a:avLst/>
          </a:prstGeom>
          <a:solidFill>
            <a:srgbClr val="E5F268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65" y="3066267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22" y="3248961"/>
            <a:ext cx="524847" cy="524847"/>
          </a:xfrm>
          <a:prstGeom prst="rect">
            <a:avLst/>
          </a:prstGeom>
        </p:spPr>
      </p:pic>
      <p:pic>
        <p:nvPicPr>
          <p:cNvPr id="46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31" y="249289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eople_juliane_krug_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75" y="394828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86" y="4077070"/>
            <a:ext cx="563229" cy="563229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>
            <a:off x="6552507" y="3511384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656731" y="3382688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928646" y="3177340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528818" y="4581128"/>
            <a:ext cx="987399" cy="1045240"/>
            <a:chOff x="5464199" y="4688016"/>
            <a:chExt cx="987399" cy="104524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761" y="4688016"/>
              <a:ext cx="775837" cy="85993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199" y="4741286"/>
              <a:ext cx="980009" cy="9919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5636" y="5230941"/>
                <a:ext cx="154817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Real world</a:t>
                </a:r>
              </a:p>
              <a:p>
                <a:pPr algn="ctr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5230941"/>
                <a:ext cx="1548172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092280" y="5158933"/>
            <a:ext cx="9352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Ideal world</a:t>
            </a:r>
            <a:endParaRPr lang="fr-FR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743908" y="3646954"/>
            <a:ext cx="183620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26546"/>
            <a:ext cx="540060" cy="59859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540060" cy="598598"/>
          </a:xfrm>
          <a:prstGeom prst="rect">
            <a:avLst/>
          </a:prstGeom>
        </p:spPr>
      </p:pic>
      <p:sp>
        <p:nvSpPr>
          <p:cNvPr id="61" name="Content Placeholder 2"/>
          <p:cNvSpPr txBox="1">
            <a:spLocks/>
          </p:cNvSpPr>
          <p:nvPr/>
        </p:nvSpPr>
        <p:spPr>
          <a:xfrm>
            <a:off x="1331640" y="6093296"/>
            <a:ext cx="6660296" cy="482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“Real World” is hard to describe mathematically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2" grpId="0"/>
      <p:bldP spid="43" grpId="0" animBg="1"/>
      <p:bldP spid="55" grpId="0" animBg="1"/>
      <p:bldP spid="56" grpId="0" animBg="1"/>
      <p:bldP spid="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Security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67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Two-step process:</a:t>
            </a:r>
            <a:endParaRPr lang="fr-FR" dirty="0"/>
          </a:p>
        </p:txBody>
      </p:sp>
      <p:sp>
        <p:nvSpPr>
          <p:cNvPr id="5" name="Cloud 4"/>
          <p:cNvSpPr/>
          <p:nvPr/>
        </p:nvSpPr>
        <p:spPr>
          <a:xfrm rot="2793427">
            <a:off x="315155" y="2543028"/>
            <a:ext cx="3469024" cy="26708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0" y="3245063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07" y="3427757"/>
            <a:ext cx="524847" cy="524847"/>
          </a:xfrm>
          <a:prstGeom prst="rect">
            <a:avLst/>
          </a:prstGeom>
        </p:spPr>
      </p:pic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16" y="267169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60" y="412708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71" y="4255866"/>
            <a:ext cx="563229" cy="5632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06592" y="3690180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10816" y="3561484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34" y="3526450"/>
            <a:ext cx="540060" cy="598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83" y="2496205"/>
            <a:ext cx="775837" cy="85993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082731" y="3356136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 rot="2793427">
            <a:off x="5393816" y="2652358"/>
            <a:ext cx="3252913" cy="247313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6" y="3245063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23" y="3427757"/>
            <a:ext cx="524847" cy="524847"/>
          </a:xfrm>
          <a:prstGeom prst="rect">
            <a:avLst/>
          </a:prstGeom>
        </p:spPr>
      </p:pic>
      <p:pic>
        <p:nvPicPr>
          <p:cNvPr id="2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32" y="267169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76" y="4127081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87" y="4255866"/>
            <a:ext cx="563229" cy="56322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620408" y="3690180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724632" y="3561484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50" y="3526450"/>
            <a:ext cx="540060" cy="5985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99" y="2496205"/>
            <a:ext cx="775837" cy="859931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6996547" y="3356136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06" y="4305341"/>
            <a:ext cx="540060" cy="598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4" y="2959723"/>
            <a:ext cx="540060" cy="59859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923928" y="3825749"/>
            <a:ext cx="165618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75656" y="5553752"/>
                <a:ext cx="154817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Real world</a:t>
                </a:r>
              </a:p>
              <a:p>
                <a:pPr algn="ctr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553752"/>
                <a:ext cx="1548172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5553752"/>
                <a:ext cx="1807809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Modelled world</a:t>
                </a:r>
              </a:p>
              <a:p>
                <a:pPr algn="ctr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553752"/>
                <a:ext cx="180780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71"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 animBg="1"/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Security</a:t>
            </a:r>
            <a:endParaRPr lang="fr-FR" dirty="0"/>
          </a:p>
        </p:txBody>
      </p:sp>
      <p:sp>
        <p:nvSpPr>
          <p:cNvPr id="4" name="Cloud 3"/>
          <p:cNvSpPr/>
          <p:nvPr/>
        </p:nvSpPr>
        <p:spPr>
          <a:xfrm rot="2793427">
            <a:off x="137232" y="2473563"/>
            <a:ext cx="3252913" cy="247313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2" y="3066268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39" y="3248962"/>
            <a:ext cx="524847" cy="524847"/>
          </a:xfrm>
          <a:prstGeom prst="rect">
            <a:avLst/>
          </a:prstGeom>
        </p:spPr>
      </p:pic>
      <p:pic>
        <p:nvPicPr>
          <p:cNvPr id="7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48" y="249289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2" y="3948286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03" y="4077071"/>
            <a:ext cx="563229" cy="5632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363824" y="3511385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68048" y="3382689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6" y="3347655"/>
            <a:ext cx="540060" cy="598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15" y="2317410"/>
            <a:ext cx="775837" cy="85993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739963" y="3177341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 rot="2793427">
            <a:off x="5190829" y="2446424"/>
            <a:ext cx="3302955" cy="2530571"/>
          </a:xfrm>
          <a:prstGeom prst="cloud">
            <a:avLst/>
          </a:prstGeom>
          <a:solidFill>
            <a:srgbClr val="E5F268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42" y="3066267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99" y="3248961"/>
            <a:ext cx="524847" cy="524847"/>
          </a:xfrm>
          <a:prstGeom prst="rect">
            <a:avLst/>
          </a:prstGeom>
        </p:spPr>
      </p:pic>
      <p:pic>
        <p:nvPicPr>
          <p:cNvPr id="2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08" y="249289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52" y="3948285"/>
            <a:ext cx="632842" cy="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63" y="4077070"/>
            <a:ext cx="563229" cy="56322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336484" y="3511384"/>
            <a:ext cx="752279" cy="56568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40708" y="3382688"/>
            <a:ext cx="800455" cy="69438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712623" y="3177340"/>
            <a:ext cx="360927" cy="8997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608216" y="4741286"/>
            <a:ext cx="980009" cy="1207994"/>
            <a:chOff x="5515493" y="4688016"/>
            <a:chExt cx="980009" cy="120799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761" y="4688016"/>
              <a:ext cx="775837" cy="8599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493" y="4904040"/>
              <a:ext cx="980009" cy="99197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732242" y="5373216"/>
            <a:ext cx="9352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Ideal world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43608" y="5373216"/>
                <a:ext cx="154817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Real world</a:t>
                </a:r>
              </a:p>
              <a:p>
                <a:pPr algn="ctr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373216"/>
                <a:ext cx="1548172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3455876" y="3646954"/>
            <a:ext cx="183620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47864" y="3284984"/>
                <a:ext cx="2016224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1" dirty="0" smtClean="0"/>
                  <a:t>Proof</a:t>
                </a:r>
              </a:p>
              <a:p>
                <a:pPr algn="ctr"/>
                <a:r>
                  <a:rPr lang="en-US" b="1" dirty="0" smtClean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284984"/>
                <a:ext cx="2016224" cy="723275"/>
              </a:xfrm>
              <a:prstGeom prst="rect">
                <a:avLst/>
              </a:prstGeom>
              <a:blipFill rotWithShape="1">
                <a:blip r:embed="rId8"/>
                <a:stretch>
                  <a:fillRect t="-4202" b="-12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9" grpId="0" animBg="1"/>
      <p:bldP spid="31" grpId="0" animBg="1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Security Models</a:t>
            </a:r>
            <a:endParaRPr lang="fr-F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44824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Adversarial à-priori knowledge &amp; computation:</a:t>
            </a:r>
          </a:p>
          <a:p>
            <a:pPr lvl="1"/>
            <a:r>
              <a:rPr lang="en-US" dirty="0" smtClean="0"/>
              <a:t>Who is my adversary? (outsider, malicious party, etc.)</a:t>
            </a:r>
          </a:p>
          <a:p>
            <a:pPr lvl="1"/>
            <a:r>
              <a:rPr lang="en-US" dirty="0" smtClean="0"/>
              <a:t>What does my adversary learn?</a:t>
            </a:r>
            <a:endParaRPr lang="fr-F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3140968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Adversarial interactions (party-party, adversary-party, adversary-adversary – sometimes) </a:t>
            </a:r>
          </a:p>
          <a:p>
            <a:pPr lvl="1"/>
            <a:r>
              <a:rPr lang="en-US" dirty="0" smtClean="0"/>
              <a:t>What can my adversary learn </a:t>
            </a:r>
          </a:p>
          <a:p>
            <a:pPr lvl="1"/>
            <a:r>
              <a:rPr lang="en-US" dirty="0" smtClean="0"/>
              <a:t>How can my adversary attack?</a:t>
            </a:r>
            <a:endParaRPr lang="fr-F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797152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Adversarial goal (forge signature, find key, distinguish Alice from Bob) </a:t>
            </a:r>
          </a:p>
          <a:p>
            <a:pPr lvl="1"/>
            <a:r>
              <a:rPr lang="en-US" dirty="0" smtClean="0"/>
              <a:t>What does my adversary want to achieve?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8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Game-Based Security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7467600" cy="21602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Adversary </a:t>
            </a:r>
            <a:r>
              <a:rPr lang="en-US" dirty="0" smtClean="0">
                <a:latin typeface="Harlow Solid Italic" panose="04030604020F02020D02" pitchFamily="82" charset="0"/>
              </a:rPr>
              <a:t>A</a:t>
            </a:r>
            <a:r>
              <a:rPr lang="en-US" dirty="0" smtClean="0"/>
              <a:t> plays a game against a challenger </a:t>
            </a:r>
            <a:r>
              <a:rPr lang="en-US" dirty="0" smtClean="0">
                <a:latin typeface="Harlow Solid Italic" panose="04030604020F02020D02" pitchFamily="82" charset="0"/>
              </a:rPr>
              <a:t>C</a:t>
            </a:r>
          </a:p>
          <a:p>
            <a:pPr lvl="1"/>
            <a:r>
              <a:rPr lang="en-US" dirty="0" smtClean="0"/>
              <a:t>Adversary = attacker(s), has all public information</a:t>
            </a:r>
          </a:p>
          <a:p>
            <a:pPr lvl="1"/>
            <a:r>
              <a:rPr lang="en-US" dirty="0" smtClean="0"/>
              <a:t>Challenger = all honest parties, has public information and secret information</a:t>
            </a: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861048"/>
            <a:ext cx="7848872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Attack 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Oracles: </a:t>
            </a:r>
            <a:r>
              <a:rPr lang="en-US" dirty="0" smtClean="0">
                <a:latin typeface="Harlow Solid Italic" panose="04030604020F02020D02" pitchFamily="82" charset="0"/>
              </a:rPr>
              <a:t>A</a:t>
            </a:r>
            <a:r>
              <a:rPr lang="en-US" dirty="0" smtClean="0"/>
              <a:t> makes oracle queries to </a:t>
            </a:r>
            <a:r>
              <a:rPr lang="en-US" dirty="0" smtClean="0">
                <a:latin typeface="Harlow Solid Italic" panose="04030604020F02020D02" pitchFamily="82" charset="0"/>
              </a:rPr>
              <a:t>C</a:t>
            </a:r>
            <a:r>
              <a:rPr lang="en-US" dirty="0" smtClean="0"/>
              <a:t>  to learn information</a:t>
            </a:r>
          </a:p>
          <a:p>
            <a:pPr lvl="1"/>
            <a:r>
              <a:rPr lang="en-US" dirty="0" smtClean="0"/>
              <a:t>Test: special query by </a:t>
            </a:r>
            <a:r>
              <a:rPr lang="en-US" dirty="0" smtClean="0">
                <a:latin typeface="Harlow Solid Italic" panose="04030604020F02020D02" pitchFamily="82" charset="0"/>
              </a:rPr>
              <a:t>A</a:t>
            </a:r>
            <a:r>
              <a:rPr lang="en-US" dirty="0" smtClean="0"/>
              <a:t> to </a:t>
            </a:r>
            <a:r>
              <a:rPr lang="en-US" dirty="0" smtClean="0">
                <a:latin typeface="Harlow Solid Italic" panose="04030604020F02020D02" pitchFamily="82" charset="0"/>
              </a:rPr>
              <a:t>C</a:t>
            </a:r>
            <a:r>
              <a:rPr lang="en-US" dirty="0" smtClean="0"/>
              <a:t>, to which </a:t>
            </a:r>
            <a:r>
              <a:rPr lang="en-US" dirty="0" smtClean="0">
                <a:latin typeface="Harlow Solid Italic" panose="04030604020F02020D02" pitchFamily="82" charset="0"/>
              </a:rPr>
              <a:t>A</a:t>
            </a:r>
            <a:r>
              <a:rPr lang="en-US" dirty="0" smtClean="0"/>
              <a:t> responds</a:t>
            </a:r>
          </a:p>
          <a:p>
            <a:pPr marL="365760" lvl="1" indent="0">
              <a:spcAft>
                <a:spcPts val="4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     sometimes followed by more oracle queries</a:t>
            </a:r>
          </a:p>
          <a:p>
            <a:pPr lvl="1"/>
            <a:r>
              <a:rPr lang="en-US" dirty="0" smtClean="0"/>
              <a:t>Win/Lose: a bit output by </a:t>
            </a:r>
            <a:r>
              <a:rPr lang="en-US" dirty="0" smtClean="0">
                <a:latin typeface="Harlow Solid Italic" panose="04030604020F02020D02" pitchFamily="82" charset="0"/>
              </a:rPr>
              <a:t>C</a:t>
            </a:r>
            <a:r>
              <a:rPr lang="en-US" dirty="0" smtClean="0"/>
              <a:t> at the end of the game</a:t>
            </a:r>
          </a:p>
        </p:txBody>
      </p:sp>
    </p:spTree>
    <p:extLst>
      <p:ext uri="{BB962C8B-B14F-4D97-AF65-F5344CB8AC3E}">
        <p14:creationId xmlns:p14="http://schemas.microsoft.com/office/powerpoint/2010/main" val="11640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251520" y="5157192"/>
            <a:ext cx="4464496" cy="1440160"/>
          </a:xfrm>
          <a:prstGeom prst="roundRect">
            <a:avLst/>
          </a:prstGeom>
          <a:solidFill>
            <a:srgbClr val="CAE8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ounded Rectangle 46"/>
          <p:cNvSpPr/>
          <p:nvPr/>
        </p:nvSpPr>
        <p:spPr>
          <a:xfrm>
            <a:off x="251520" y="3645024"/>
            <a:ext cx="4464496" cy="7926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ounded Rectangle 45"/>
          <p:cNvSpPr/>
          <p:nvPr/>
        </p:nvSpPr>
        <p:spPr>
          <a:xfrm>
            <a:off x="251520" y="2924944"/>
            <a:ext cx="4464496" cy="7915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ounded Rectangle 2"/>
          <p:cNvSpPr/>
          <p:nvPr/>
        </p:nvSpPr>
        <p:spPr>
          <a:xfrm>
            <a:off x="251520" y="1628800"/>
            <a:ext cx="4464496" cy="13466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Game-Based Security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3568" y="2512640"/>
            <a:ext cx="576064" cy="31404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683568" y="360495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arlow Solid Italic" panose="04030604020F02020D02" pitchFamily="82" charset="0"/>
              </a:rPr>
              <a:t>A</a:t>
            </a:r>
            <a:endParaRPr lang="fr-FR" sz="2800" dirty="0">
              <a:latin typeface="Harlow Solid Italic" panose="04030604020F02020D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2542256"/>
            <a:ext cx="576064" cy="3110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995936" y="374897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arlow Solid Italic" panose="04030604020F02020D02" pitchFamily="82" charset="0"/>
              </a:rPr>
              <a:t>C</a:t>
            </a:r>
            <a:endParaRPr lang="fr-FR" sz="2800" dirty="0">
              <a:latin typeface="Harlow Solid Italic" panose="04030604020F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876762"/>
            <a:ext cx="10081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Setup</a:t>
            </a:r>
            <a:endParaRPr lang="fr-FR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59832" y="1954867"/>
            <a:ext cx="1224136" cy="353943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843808" y="2076817"/>
            <a:ext cx="1296144" cy="37600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22048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s/</a:t>
            </a:r>
            <a:r>
              <a:rPr lang="en-US" sz="2000" dirty="0" err="1" smtClean="0"/>
              <a:t>pPar</a:t>
            </a:r>
            <a:endParaRPr lang="fr-FR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03648" y="2800672"/>
            <a:ext cx="2448272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7744" y="245282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pPar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076945"/>
            <a:ext cx="10081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Learn</a:t>
            </a:r>
            <a:endParaRPr lang="fr-FR" sz="2000" dirty="0"/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>
            <a:off x="1403648" y="3028890"/>
            <a:ext cx="720080" cy="24811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1331640" y="3272790"/>
            <a:ext cx="792088" cy="421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4" idx="1"/>
          </p:cNvCxnSpPr>
          <p:nvPr/>
        </p:nvCxnSpPr>
        <p:spPr>
          <a:xfrm flipV="1">
            <a:off x="1403648" y="3277000"/>
            <a:ext cx="720080" cy="293404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31840" y="3299793"/>
            <a:ext cx="720080" cy="270611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31840" y="3272790"/>
            <a:ext cx="720080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 flipV="1">
            <a:off x="3131840" y="3028890"/>
            <a:ext cx="720080" cy="24811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23728" y="3892986"/>
            <a:ext cx="12241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ChGen</a:t>
            </a:r>
            <a:endParaRPr lang="fr-FR" sz="2000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V="1">
            <a:off x="3347864" y="4063424"/>
            <a:ext cx="504056" cy="2961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331640" y="4109010"/>
            <a:ext cx="720080" cy="2961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40" y="374897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</a:t>
            </a:r>
            <a:r>
              <a:rPr lang="en-US" sz="2000" dirty="0" err="1" smtClean="0"/>
              <a:t>hg</a:t>
            </a:r>
            <a:r>
              <a:rPr lang="en-US" sz="2000" dirty="0" smtClean="0"/>
              <a:t>*</a:t>
            </a:r>
            <a:endParaRPr lang="fr-FR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03648" y="5373216"/>
            <a:ext cx="2448272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39752" y="504511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resp</a:t>
            </a:r>
            <a:endParaRPr lang="fr-FR" sz="2000" dirty="0"/>
          </a:p>
        </p:txBody>
      </p:sp>
      <p:cxnSp>
        <p:nvCxnSpPr>
          <p:cNvPr id="27" name="Straight Arrow Connector 26"/>
          <p:cNvCxnSpPr>
            <a:stCxn id="6" idx="2"/>
          </p:cNvCxnSpPr>
          <p:nvPr/>
        </p:nvCxnSpPr>
        <p:spPr>
          <a:xfrm>
            <a:off x="4211960" y="5653116"/>
            <a:ext cx="0" cy="40011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91880" y="6053226"/>
            <a:ext cx="108012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</a:t>
            </a:r>
            <a:endParaRPr lang="fr-FR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07704" y="6269250"/>
            <a:ext cx="1584176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3608" y="6053226"/>
            <a:ext cx="86409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0 or 1</a:t>
            </a:r>
            <a:endParaRPr lang="fr-FR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23728" y="4517105"/>
            <a:ext cx="10081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Learn</a:t>
            </a:r>
            <a:endParaRPr lang="fr-FR" sz="2000" dirty="0"/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1403648" y="4469050"/>
            <a:ext cx="720080" cy="24811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1"/>
          </p:cNvCxnSpPr>
          <p:nvPr/>
        </p:nvCxnSpPr>
        <p:spPr>
          <a:xfrm>
            <a:off x="1331640" y="4712950"/>
            <a:ext cx="792088" cy="421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1403648" y="4717160"/>
            <a:ext cx="720080" cy="293404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31840" y="4739953"/>
            <a:ext cx="720080" cy="270611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131840" y="4712950"/>
            <a:ext cx="720080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V="1">
            <a:off x="3131840" y="4469050"/>
            <a:ext cx="720080" cy="248110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95936" y="42530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(s)</a:t>
            </a:r>
            <a:endParaRPr lang="fr-FR" dirty="0"/>
          </a:p>
        </p:txBody>
      </p:sp>
      <p:sp>
        <p:nvSpPr>
          <p:cNvPr id="39" name="TextBox 38"/>
          <p:cNvSpPr txBox="1"/>
          <p:nvPr/>
        </p:nvSpPr>
        <p:spPr>
          <a:xfrm>
            <a:off x="5652120" y="1916832"/>
            <a:ext cx="23042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Game Structure</a:t>
            </a:r>
            <a:endParaRPr lang="fr-FR" sz="22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004048" y="1772816"/>
            <a:ext cx="0" cy="435241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3152" y="2636912"/>
            <a:ext cx="3694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smtClean="0">
                <a:sym typeface="Wingdings" panose="05000000000000000000" pitchFamily="2" charset="2"/>
              </a:rPr>
              <a:t>Setup: generate game parameters s/</a:t>
            </a:r>
            <a:r>
              <a:rPr lang="en-US" sz="1900" dirty="0" err="1" smtClean="0">
                <a:sym typeface="Wingdings" panose="05000000000000000000" pitchFamily="2" charset="2"/>
              </a:rPr>
              <a:t>pPar</a:t>
            </a:r>
            <a:endParaRPr lang="en-US" sz="1900" dirty="0" smtClean="0">
              <a:sym typeface="Wingdings" panose="05000000000000000000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6056" y="3441194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smtClean="0">
                <a:sym typeface="Wingdings" panose="05000000000000000000" pitchFamily="2" charset="2"/>
              </a:rPr>
              <a:t>Learn: </a:t>
            </a:r>
            <a:r>
              <a:rPr lang="en-US" sz="19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A</a:t>
            </a:r>
            <a:r>
              <a:rPr lang="en-US" sz="1900" dirty="0" smtClean="0">
                <a:sym typeface="Wingdings" panose="05000000000000000000" pitchFamily="2" charset="2"/>
              </a:rPr>
              <a:t> queries oracles;   </a:t>
            </a:r>
            <a:r>
              <a:rPr lang="en-US" sz="19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C</a:t>
            </a:r>
            <a:r>
              <a:rPr lang="en-US" sz="1900" dirty="0" smtClean="0">
                <a:sym typeface="Wingdings" panose="05000000000000000000" pitchFamily="2" charset="2"/>
              </a:rPr>
              <a:t> answers using 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76056" y="4173468"/>
            <a:ext cx="3694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 smtClean="0">
                <a:sym typeface="Wingdings" panose="05000000000000000000" pitchFamily="2" charset="2"/>
              </a:rPr>
              <a:t>ChGen</a:t>
            </a:r>
            <a:r>
              <a:rPr lang="en-US" sz="1900" dirty="0" smtClean="0">
                <a:sym typeface="Wingdings" panose="05000000000000000000" pitchFamily="2" charset="2"/>
              </a:rPr>
              <a:t>: </a:t>
            </a:r>
            <a:r>
              <a:rPr lang="en-US" sz="19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C</a:t>
            </a:r>
            <a:r>
              <a:rPr lang="en-US" sz="1900" dirty="0" smtClean="0">
                <a:sym typeface="Wingdings" panose="05000000000000000000" pitchFamily="2" charset="2"/>
              </a:rPr>
              <a:t> generates challenge </a:t>
            </a:r>
            <a:r>
              <a:rPr lang="en-US" sz="1900" dirty="0" err="1" smtClean="0">
                <a:sym typeface="Wingdings" panose="05000000000000000000" pitchFamily="2" charset="2"/>
              </a:rPr>
              <a:t>chg</a:t>
            </a:r>
            <a:r>
              <a:rPr lang="en-US" sz="1900" dirty="0" smtClean="0">
                <a:sym typeface="Wingdings" panose="05000000000000000000" pitchFamily="2" charset="2"/>
              </a:rPr>
              <a:t>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76056" y="4953362"/>
            <a:ext cx="3240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smtClean="0">
                <a:sym typeface="Wingdings" panose="05000000000000000000" pitchFamily="2" charset="2"/>
              </a:rPr>
              <a:t>Result: </a:t>
            </a:r>
            <a:r>
              <a:rPr lang="en-US" sz="19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C</a:t>
            </a:r>
            <a:r>
              <a:rPr lang="en-US" sz="1900" dirty="0" smtClean="0">
                <a:sym typeface="Wingdings" panose="05000000000000000000" pitchFamily="2" charset="2"/>
              </a:rPr>
              <a:t>  learns whether</a:t>
            </a:r>
            <a:r>
              <a:rPr lang="en-US" sz="1900" dirty="0">
                <a:sym typeface="Wingdings" panose="05000000000000000000" pitchFamily="2" charset="2"/>
              </a:rPr>
              <a:t> </a:t>
            </a:r>
            <a:r>
              <a:rPr lang="en-US" sz="19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A</a:t>
            </a:r>
            <a:r>
              <a:rPr lang="en-US" sz="1900" dirty="0" smtClean="0">
                <a:sym typeface="Wingdings" panose="05000000000000000000" pitchFamily="2" charset="2"/>
              </a:rPr>
              <a:t> has won or lost</a:t>
            </a:r>
          </a:p>
        </p:txBody>
      </p:sp>
    </p:spTree>
    <p:extLst>
      <p:ext uri="{BB962C8B-B14F-4D97-AF65-F5344CB8AC3E}">
        <p14:creationId xmlns:p14="http://schemas.microsoft.com/office/powerpoint/2010/main" val="24379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6" grpId="0" animBg="1"/>
      <p:bldP spid="3" grpId="0" animBg="1"/>
      <p:bldP spid="4" grpId="0" animBg="1"/>
      <p:bldP spid="5" grpId="0"/>
      <p:bldP spid="6" grpId="0" animBg="1"/>
      <p:bldP spid="7" grpId="0"/>
      <p:bldP spid="8" grpId="0" animBg="1"/>
      <p:bldP spid="11" grpId="0"/>
      <p:bldP spid="13" grpId="0"/>
      <p:bldP spid="14" grpId="0" animBg="1"/>
      <p:bldP spid="21" grpId="0" animBg="1"/>
      <p:bldP spid="24" grpId="0"/>
      <p:bldP spid="26" grpId="0"/>
      <p:bldP spid="28" grpId="0" animBg="1"/>
      <p:bldP spid="30" grpId="0" animBg="1"/>
      <p:bldP spid="31" grpId="0" animBg="1"/>
      <p:bldP spid="38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6224"/>
            <a:ext cx="7467600" cy="964704"/>
          </a:xfrm>
        </p:spPr>
        <p:txBody>
          <a:bodyPr/>
          <a:lstStyle/>
          <a:p>
            <a:r>
              <a:rPr lang="en-US" dirty="0" smtClean="0"/>
              <a:t>Parties exchange messages</a:t>
            </a:r>
          </a:p>
          <a:p>
            <a:r>
              <a:rPr lang="en-US" dirty="0" smtClean="0"/>
              <a:t>Parties store documents (or strings e.g. passwords)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06046177"/>
              </p:ext>
            </p:extLst>
          </p:nvPr>
        </p:nvGraphicFramePr>
        <p:xfrm>
          <a:off x="1043608" y="3068960"/>
          <a:ext cx="6624736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41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Signature Schemes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7467600" cy="105841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Intuition: a signature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KGen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Sign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Vf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secure if and only if: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467600" cy="1058416"/>
              </a:xfrm>
              <a:prstGeom prst="rect">
                <a:avLst/>
              </a:prstGeom>
              <a:blipFill rotWithShape="1">
                <a:blip r:embed="rId2"/>
                <a:stretch>
                  <a:fillRect l="-327" t="-40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140968"/>
            <a:ext cx="74676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Formal security definition: UNF-CMA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536304"/>
            <a:ext cx="74676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latin typeface="Harlow Solid Italic" panose="04030604020F02020D02" pitchFamily="82" charset="0"/>
              </a:rPr>
              <a:t>A</a:t>
            </a:r>
            <a:r>
              <a:rPr lang="en-US" sz="2000" dirty="0" smtClean="0"/>
              <a:t> should not be able to forge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933056"/>
                <a:ext cx="4824536" cy="188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𝑂𝑆𝑖𝑔𝑛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dirty="0" smtClean="0"/>
                  <a:t>Set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</m:t>
                        </m:r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=1, …,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𝑂𝑆𝑖𝑔𝑛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wins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Vf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 and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 ∗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L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4824536" cy="1889876"/>
              </a:xfrm>
              <a:prstGeom prst="rect">
                <a:avLst/>
              </a:prstGeom>
              <a:blipFill rotWithShape="1">
                <a:blip r:embed="rId3"/>
                <a:stretch>
                  <a:fillRect l="-1010" b="-4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5004048" y="5487753"/>
            <a:ext cx="72008" cy="233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52120" y="3933056"/>
            <a:ext cx="0" cy="1889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6" y="4005064"/>
                <a:ext cx="18722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𝑂𝑆𝑖𝑔𝑛</m:t>
                      </m:r>
                      <m:r>
                        <a:rPr lang="en-US" b="0" i="1" smtClean="0">
                          <a:latin typeface="Cambria Math"/>
                        </a:rPr>
                        <m:t>(∗)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005064"/>
                <a:ext cx="187220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36" y="4427820"/>
                <a:ext cx="2376264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On input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dirty="0" smtClean="0"/>
                  <a:t>, set</a:t>
                </a:r>
              </a:p>
              <a:p>
                <a:r>
                  <a:rPr lang="fr-FR" dirty="0" smtClean="0"/>
                  <a:t>      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Sign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endParaRPr lang="fr-FR" dirty="0"/>
              </a:p>
              <a:p>
                <a:r>
                  <a:rPr lang="fr-FR" dirty="0" smtClean="0"/>
                  <a:t>Output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427820"/>
                <a:ext cx="237626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041" t="-2010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/>
          <p:cNvSpPr/>
          <p:nvPr/>
        </p:nvSpPr>
        <p:spPr>
          <a:xfrm>
            <a:off x="827584" y="3933056"/>
            <a:ext cx="72008" cy="18898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PKE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Intuition: a PK encryption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KGen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Enc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secure if and only if: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  <a:blipFill rotWithShape="1">
                <a:blip r:embed="rId2"/>
                <a:stretch>
                  <a:fillRect l="-322" t="-4046" r="-1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536304"/>
            <a:ext cx="74676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latin typeface="Harlow Solid Italic" panose="04030604020F02020D02" pitchFamily="82" charset="0"/>
              </a:rPr>
              <a:t>A</a:t>
            </a:r>
            <a:r>
              <a:rPr lang="en-US" sz="2000" dirty="0" smtClean="0"/>
              <a:t> should not be able to learn encrypted messages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3140968"/>
            <a:ext cx="74676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Formally defining this (without decryptions):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3933056"/>
                <a:ext cx="4824536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′←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wins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4824536" cy="1985159"/>
              </a:xfrm>
              <a:prstGeom prst="rect">
                <a:avLst/>
              </a:prstGeom>
              <a:blipFill rotWithShape="1">
                <a:blip r:embed="rId3"/>
                <a:stretch>
                  <a:fillRect b="-3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>
            <a:off x="827584" y="3933056"/>
            <a:ext cx="72008" cy="18898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PKE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Intuition: a PK encryption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KGen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Enc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secure if and only if: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  <a:blipFill rotWithShape="1">
                <a:blip r:embed="rId2"/>
                <a:stretch>
                  <a:fillRect l="-322" t="-4046" r="-1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536304"/>
            <a:ext cx="74676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latin typeface="Harlow Solid Italic" panose="04030604020F02020D02" pitchFamily="82" charset="0"/>
              </a:rPr>
              <a:t>A</a:t>
            </a:r>
            <a:r>
              <a:rPr lang="en-US" sz="2000" dirty="0" smtClean="0"/>
              <a:t> should not be able to learn encrypted messages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3140968"/>
            <a:ext cx="7776864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</a:t>
            </a:r>
            <a:r>
              <a:rPr lang="en-US" dirty="0">
                <a:latin typeface="Harlow Solid Italic" panose="04030604020F02020D02" pitchFamily="82" charset="0"/>
              </a:rPr>
              <a:t>A</a:t>
            </a:r>
            <a:r>
              <a:rPr lang="en-US" dirty="0" smtClean="0"/>
              <a:t> can learn some </a:t>
            </a:r>
            <a:r>
              <a:rPr lang="en-US" dirty="0" err="1" smtClean="0"/>
              <a:t>ciphertext</a:t>
            </a:r>
            <a:r>
              <a:rPr lang="en-US" dirty="0" smtClean="0"/>
              <a:t>/plaintext tuples?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3933056"/>
                <a:ext cx="3229744" cy="2452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ready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𝑂𝐷𝑒𝑐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(∗)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′←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𝑂𝐷𝑒𝑐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′(∗)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wins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3229744" cy="2452338"/>
              </a:xfrm>
              <a:prstGeom prst="rect">
                <a:avLst/>
              </a:prstGeom>
              <a:blipFill rotWithShape="1">
                <a:blip r:embed="rId3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499992" y="3933056"/>
            <a:ext cx="0" cy="2304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16016" y="3800073"/>
                <a:ext cx="18722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𝑂𝐷𝑒𝑐</m:t>
                      </m:r>
                      <m:r>
                        <a:rPr lang="en-US" b="0" i="1" smtClean="0">
                          <a:latin typeface="Cambria Math"/>
                        </a:rPr>
                        <m:t>(∗)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00073"/>
                <a:ext cx="187220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6016" y="4222829"/>
                <a:ext cx="23762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fr-FR" dirty="0" smtClean="0"/>
                  <a:t>, output</a:t>
                </a:r>
              </a:p>
              <a:p>
                <a:r>
                  <a:rPr lang="fr-FR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22829"/>
                <a:ext cx="237626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46" t="-3704" b="-64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>
            <a:off x="827584" y="3933056"/>
            <a:ext cx="72008" cy="23042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16016" y="5085184"/>
                <a:ext cx="1872208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𝑂𝐷𝑒𝑐</m:t>
                      </m:r>
                      <m:r>
                        <a:rPr lang="en-US" b="0" i="1" smtClean="0">
                          <a:latin typeface="Cambria Math"/>
                        </a:rPr>
                        <m:t>′(∗)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85184"/>
                <a:ext cx="187220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6016" y="5507940"/>
                <a:ext cx="2952328" cy="92333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fr-FR" dirty="0" smtClean="0"/>
                  <a:t>, output</a:t>
                </a:r>
              </a:p>
              <a:p>
                <a:r>
                  <a:rPr lang="fr-FR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endParaRPr lang="fr-FR" dirty="0" smtClean="0"/>
              </a:p>
              <a:p>
                <a:r>
                  <a:rPr lang="en-US" dirty="0" smtClean="0"/>
                  <a:t>Else,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ℶ</m:t>
                    </m:r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07940"/>
                <a:ext cx="2952328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646" t="-2614" b="-9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PKE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Intuition: a PK encryption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KGen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Enc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secure if and only if: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  <a:blipFill rotWithShape="1">
                <a:blip r:embed="rId2"/>
                <a:stretch>
                  <a:fillRect l="-322" t="-4046" r="-1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536304"/>
            <a:ext cx="74676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latin typeface="Harlow Solid Italic" panose="04030604020F02020D02" pitchFamily="82" charset="0"/>
              </a:rPr>
              <a:t>A</a:t>
            </a:r>
            <a:r>
              <a:rPr lang="en-US" sz="2000" dirty="0" smtClean="0"/>
              <a:t> should not be able to learn encrypted messages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15616" y="3054660"/>
            <a:ext cx="6912768" cy="4463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What if </a:t>
            </a:r>
            <a:r>
              <a:rPr lang="en-US" sz="22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A</a:t>
            </a:r>
            <a:r>
              <a:rPr lang="en-US" sz="2200" dirty="0" smtClean="0">
                <a:solidFill>
                  <a:srgbClr val="FF0000"/>
                </a:solidFill>
              </a:rPr>
              <a:t> can learn a single bit of the message?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7584" y="3717032"/>
            <a:ext cx="7488832" cy="51120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200" b="1" dirty="0"/>
              <a:t>1</a:t>
            </a:r>
            <a:r>
              <a:rPr lang="en-US" sz="2200" b="1" dirty="0" smtClean="0"/>
              <a:t> bit can make a difference in a small message space!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4365104"/>
            <a:ext cx="74676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latin typeface="Harlow Solid Italic" panose="04030604020F02020D02" pitchFamily="82" charset="0"/>
              </a:rPr>
              <a:t>A</a:t>
            </a:r>
            <a:r>
              <a:rPr lang="en-US" sz="2000" dirty="0" smtClean="0"/>
              <a:t> should not be able to learn even 1 bit of an encrypted message</a:t>
            </a:r>
          </a:p>
        </p:txBody>
      </p:sp>
    </p:spTree>
    <p:extLst>
      <p:ext uri="{BB962C8B-B14F-4D97-AF65-F5344CB8AC3E}">
        <p14:creationId xmlns:p14="http://schemas.microsoft.com/office/powerpoint/2010/main" val="22315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PKE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Intuition: a PK encryption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KGen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Enc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secure if and only if: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571184" cy="1058416"/>
              </a:xfrm>
              <a:prstGeom prst="rect">
                <a:avLst/>
              </a:prstGeom>
              <a:blipFill rotWithShape="1">
                <a:blip r:embed="rId2"/>
                <a:stretch>
                  <a:fillRect l="-322" t="-4046" r="-1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2564904"/>
            <a:ext cx="74676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latin typeface="Harlow Solid Italic" panose="04030604020F02020D02" pitchFamily="82" charset="0"/>
              </a:rPr>
              <a:t>A</a:t>
            </a:r>
            <a:r>
              <a:rPr lang="en-US" sz="2000" dirty="0" smtClean="0"/>
              <a:t> must not learn even 1 bit of an encrypted message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9552" y="3140968"/>
            <a:ext cx="7776864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Formal definition: IND-CCA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600" y="3933056"/>
                <a:ext cx="3229744" cy="2452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KGen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𝑂𝐷𝑒𝑐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(∗)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{0,1}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←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𝑂𝐷𝑒𝑐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′(∗)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𝑝𝑘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wins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iff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3229744" cy="2452338"/>
              </a:xfrm>
              <a:prstGeom prst="rect">
                <a:avLst/>
              </a:prstGeom>
              <a:blipFill rotWithShape="1">
                <a:blip r:embed="rId3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499992" y="3933056"/>
            <a:ext cx="0" cy="2304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6016" y="3800073"/>
                <a:ext cx="18722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𝑂𝐷𝑒𝑐</m:t>
                      </m:r>
                      <m:r>
                        <a:rPr lang="en-US" b="0" i="1" smtClean="0">
                          <a:latin typeface="Cambria Math"/>
                        </a:rPr>
                        <m:t>(∗)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00073"/>
                <a:ext cx="187220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4222829"/>
                <a:ext cx="23762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fr-FR" dirty="0" smtClean="0"/>
                  <a:t>, output</a:t>
                </a:r>
              </a:p>
              <a:p>
                <a:r>
                  <a:rPr lang="fr-FR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22829"/>
                <a:ext cx="237626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46" t="-3704" b="-64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827584" y="3933056"/>
            <a:ext cx="72008" cy="23042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6016" y="5085184"/>
                <a:ext cx="1872208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𝑂𝐷𝑒𝑐</m:t>
                      </m:r>
                      <m:r>
                        <a:rPr lang="en-US" b="0" i="1" smtClean="0">
                          <a:latin typeface="Cambria Math"/>
                        </a:rPr>
                        <m:t>′(∗)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85184"/>
                <a:ext cx="187220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16016" y="5507940"/>
                <a:ext cx="2952328" cy="92333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fr-FR" dirty="0" smtClean="0"/>
                  <a:t>, output</a:t>
                </a:r>
              </a:p>
              <a:p>
                <a:r>
                  <a:rPr lang="fr-FR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Dec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endParaRPr lang="fr-FR" dirty="0" smtClean="0"/>
              </a:p>
              <a:p>
                <a:r>
                  <a:rPr lang="en-US" dirty="0" smtClean="0"/>
                  <a:t>Else,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ℶ</m:t>
                    </m:r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07940"/>
                <a:ext cx="2952328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646" t="-2614" b="-9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Adversarial Success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643192" cy="190080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Winning a game; winning condition:</a:t>
                </a:r>
              </a:p>
              <a:p>
                <a:pPr lvl="1">
                  <a:spcAft>
                    <a:spcPts val="200"/>
                  </a:spcAft>
                </a:pPr>
                <a:r>
                  <a:rPr lang="en-US" sz="2000" dirty="0" smtClean="0"/>
                  <a:t>Depends on relation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fr-FR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(∗, </m:t>
                    </m:r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 b="0" i="0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, </a:t>
                </a:r>
                <a:r>
                  <a:rPr lang="fr-FR" sz="2000" dirty="0" err="1" smtClean="0"/>
                  <a:t>with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fr-FR" sz="2000" dirty="0" smtClean="0"/>
                  <a:t> =</a:t>
                </a:r>
              </a:p>
              <a:p>
                <a:pPr marL="365760" lvl="1" indent="0">
                  <a:spcAft>
                    <a:spcPts val="400"/>
                  </a:spcAft>
                  <a:buNone/>
                </a:pPr>
                <a:r>
                  <a:rPr lang="fr-FR" sz="2000" dirty="0" smtClean="0"/>
                  <a:t>    full </a:t>
                </a:r>
                <a:r>
                  <a:rPr lang="fr-FR" sz="2000" dirty="0" err="1" smtClean="0"/>
                  <a:t>game</a:t>
                </a:r>
                <a:r>
                  <a:rPr lang="fr-FR" sz="2000" dirty="0" smtClean="0"/>
                  <a:t> input (of </a:t>
                </a:r>
                <a:r>
                  <a:rPr lang="fr-FR" sz="2000" dirty="0" err="1" smtClean="0"/>
                  <a:t>honest</a:t>
                </a:r>
                <a:r>
                  <a:rPr lang="fr-FR" sz="2000" dirty="0" smtClean="0"/>
                  <a:t> parties and </a:t>
                </a:r>
                <a:r>
                  <a:rPr lang="fr-FR" sz="2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fr-FR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Finally, 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 smtClean="0"/>
                  <a:t> outputs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, wins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643192" cy="1900808"/>
              </a:xfrm>
              <a:blipFill rotWithShape="1">
                <a:blip r:embed="rId2"/>
                <a:stretch>
                  <a:fillRect l="-319" t="-22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67544" y="3356992"/>
                <a:ext cx="7643192" cy="16847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Success probability:</a:t>
                </a:r>
              </a:p>
              <a:p>
                <a:pPr lvl="1"/>
                <a:r>
                  <a:rPr lang="en-US" sz="2000" dirty="0" smtClean="0"/>
                  <a:t>What is the probability that 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 smtClean="0"/>
                  <a:t> “wins” the game?</a:t>
                </a:r>
                <a:endParaRPr lang="fr-FR" sz="2000" dirty="0" smtClean="0"/>
              </a:p>
              <a:p>
                <a:pPr lvl="1"/>
                <a:r>
                  <a:rPr lang="en-US" sz="2000" dirty="0" smtClean="0"/>
                  <a:t>What is the probability measured over? (e.g. randomness in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game</m:t>
                    </m:r>
                    <m:r>
                      <a:rPr lang="en-US" sz="2000" b="0" i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000" dirty="0" smtClean="0"/>
                  <a:t>, sometimes probability space for keys, etc.)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6992"/>
                <a:ext cx="7643192" cy="1684784"/>
              </a:xfrm>
              <a:prstGeom prst="rect">
                <a:avLst/>
              </a:prstGeom>
              <a:blipFill rotWithShape="1">
                <a:blip r:embed="rId3"/>
                <a:stretch>
                  <a:fillRect l="-399" t="-2536" r="-3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4984576"/>
            <a:ext cx="7643192" cy="1036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Advantage of Adversary:</a:t>
            </a:r>
          </a:p>
          <a:p>
            <a:pPr lvl="1"/>
            <a:r>
              <a:rPr lang="en-US" sz="2000" dirty="0" smtClean="0"/>
              <a:t>How much better is </a:t>
            </a:r>
            <a:r>
              <a:rPr lang="en-US" sz="2000" dirty="0" smtClean="0">
                <a:latin typeface="Harlow Solid Italic" panose="04030604020F02020D02" pitchFamily="82" charset="0"/>
              </a:rPr>
              <a:t>A</a:t>
            </a:r>
            <a:r>
              <a:rPr lang="en-US" sz="2000" dirty="0" smtClean="0"/>
              <a:t> than a trivial adversary?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879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Adversaries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548880"/>
              </a:xfrm>
            </p:spPr>
            <p:txBody>
              <a:bodyPr/>
              <a:lstStyle/>
              <a:p>
                <a:r>
                  <a:rPr lang="en-US" dirty="0" smtClean="0"/>
                  <a:t>Example 1: Signature </a:t>
                </a:r>
                <a:r>
                  <a:rPr lang="en-US" dirty="0" err="1" smtClean="0"/>
                  <a:t>unforgeability</a:t>
                </a:r>
                <a:endParaRPr lang="en-US" dirty="0" smtClean="0"/>
              </a:p>
              <a:p>
                <a:pPr lvl="1"/>
                <a:r>
                  <a:rPr lang="en-US" sz="2000" dirty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has </a:t>
                </a:r>
                <a:r>
                  <a:rPr lang="en-US" sz="2000" dirty="0"/>
                  <a:t>to output a valid signature for message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Trivial attacks: (1) guess signature (probability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−|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</a:p>
              <a:p>
                <a:pPr marL="365760" lvl="1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    (2) guess secret key (probability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−|</m:t>
                        </m:r>
                        <m:r>
                          <a:rPr lang="en-US" sz="2000" i="1">
                            <a:latin typeface="Cambria Math"/>
                          </a:rPr>
                          <m:t>𝑠𝑘</m:t>
                        </m:r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</a:p>
              <a:p>
                <a:pPr marL="365760" lvl="1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    (3) re-use already-seen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sz="2000" dirty="0" smtClean="0">
                  <a:ea typeface="Cambria Math"/>
                </a:endParaRPr>
              </a:p>
              <a:p>
                <a:pPr lvl="1"/>
                <a:r>
                  <a:rPr lang="en-US" sz="2000" dirty="0" smtClean="0"/>
                  <a:t>Goal: 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 smtClean="0"/>
                  <a:t> outputs valid signature for </a:t>
                </a:r>
                <a:r>
                  <a:rPr lang="en-US" sz="2000" b="1" u="sng" dirty="0" smtClean="0"/>
                  <a:t>fresh</a:t>
                </a:r>
                <a:r>
                  <a:rPr lang="en-US" sz="2000" dirty="0" smtClean="0"/>
                  <a:t> message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548880"/>
              </a:xfrm>
              <a:blipFill rotWithShape="1">
                <a:blip r:embed="rId2"/>
                <a:stretch>
                  <a:fillRect l="-327" t="-16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4149080"/>
                <a:ext cx="7467600" cy="18002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Example 2: Distinguish real from random</a:t>
                </a:r>
              </a:p>
              <a:p>
                <a:pPr lvl="1"/>
                <a:r>
                  <a:rPr lang="en-US" sz="2000" dirty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has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output a single bit: real (0) or random (1)</a:t>
                </a:r>
              </a:p>
              <a:p>
                <a:pPr lvl="1"/>
                <a:r>
                  <a:rPr lang="en-US" sz="2000" dirty="0" smtClean="0"/>
                  <a:t>Trivial attacks: (1) guess the bit (probability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</a:p>
              <a:p>
                <a:pPr marL="365760" lvl="1" indent="0">
                  <a:buFont typeface="Wingdings" panose="05000000000000000000" pitchFamily="2" charset="2"/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    (2) guess secret key (probability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−|</m:t>
                        </m:r>
                        <m:r>
                          <a:rPr lang="en-US" sz="2000" i="1">
                            <a:latin typeface="Cambria Math"/>
                          </a:rPr>
                          <m:t>𝑠𝑘</m:t>
                        </m:r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49080"/>
                <a:ext cx="7467600" cy="1800200"/>
              </a:xfrm>
              <a:prstGeom prst="rect">
                <a:avLst/>
              </a:prstGeom>
              <a:blipFill rotWithShape="1">
                <a:blip r:embed="rId3"/>
                <a:stretch>
                  <a:fillRect l="-408" t="-2373" b="-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0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274638"/>
            <a:ext cx="7467600" cy="1143000"/>
          </a:xfrm>
        </p:spPr>
        <p:txBody>
          <a:bodyPr/>
          <a:lstStyle/>
          <a:p>
            <a:r>
              <a:rPr lang="en-US" dirty="0" smtClean="0"/>
              <a:t>Adversarial Advantage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116832"/>
              </a:xfrm>
            </p:spPr>
            <p:txBody>
              <a:bodyPr/>
              <a:lstStyle/>
              <a:p>
                <a:r>
                  <a:rPr lang="en-US" dirty="0" smtClean="0"/>
                  <a:t>Forgery type games: </a:t>
                </a:r>
              </a:p>
              <a:p>
                <a:pPr lvl="1"/>
                <a:r>
                  <a:rPr lang="en-US" sz="2000" dirty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has </a:t>
                </a:r>
                <a:r>
                  <a:rPr lang="en-US" sz="2000" dirty="0"/>
                  <a:t>to output a </a:t>
                </a:r>
                <a:r>
                  <a:rPr lang="en-US" sz="2000" dirty="0" smtClean="0"/>
                  <a:t>string of a “longer” size </a:t>
                </a:r>
              </a:p>
              <a:p>
                <a:pPr lvl="1">
                  <a:spcAft>
                    <a:spcPts val="200"/>
                  </a:spcAft>
                </a:pPr>
                <a:r>
                  <a:rPr lang="en-US" sz="2000" dirty="0" smtClean="0"/>
                  <a:t>Best trivial attacks: guess the string or guess the key</a:t>
                </a:r>
              </a:p>
              <a:p>
                <a:pPr lvl="1"/>
                <a:r>
                  <a:rPr lang="en-US" sz="2000" dirty="0" smtClean="0"/>
                  <a:t>Advantage: </a:t>
                </a:r>
              </a:p>
              <a:p>
                <a:pPr marL="365760" lvl="1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Adv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wins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the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game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2116832"/>
              </a:xfrm>
              <a:blipFill rotWithShape="1">
                <a:blip r:embed="rId2"/>
                <a:stretch>
                  <a:fillRect l="-327" t="-20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3645024"/>
                <a:ext cx="7632848" cy="252028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Distinguishability-type games: </a:t>
                </a:r>
              </a:p>
              <a:p>
                <a:pPr lvl="1"/>
                <a:r>
                  <a:rPr lang="en-US" sz="2000" dirty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must distinguish between 2 things: left/right, real/random </a:t>
                </a:r>
              </a:p>
              <a:p>
                <a:pPr lvl="1">
                  <a:spcAft>
                    <a:spcPts val="200"/>
                  </a:spcAft>
                </a:pPr>
                <a:r>
                  <a:rPr lang="en-US" sz="2000" dirty="0" smtClean="0"/>
                  <a:t>Best trivial attacks: guess the bit (probability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Advantage (different ways of writing it): </a:t>
                </a:r>
              </a:p>
              <a:p>
                <a:pPr marL="365760" lvl="1" indent="0">
                  <a:buFont typeface="Wingdings" panose="05000000000000000000" pitchFamily="2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Adv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wins</m:t>
                        </m:r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the</m:t>
                        </m:r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game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b="0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Adv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2 |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wins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the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game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− </m:t>
                    </m:r>
                    <m:f>
                      <m:fPr>
                        <m:type m:val="skw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65760" lvl="1" indent="0">
                  <a:buFont typeface="Wingdings" panose="05000000000000000000" pitchFamily="2" charset="2"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45024"/>
                <a:ext cx="7632848" cy="2520280"/>
              </a:xfrm>
              <a:prstGeom prst="rect">
                <a:avLst/>
              </a:prstGeom>
              <a:blipFill rotWithShape="1">
                <a:blip r:embed="rId3"/>
                <a:stretch>
                  <a:fillRect l="-399" t="-1695" b="-208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8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576" y="3284984"/>
            <a:ext cx="7272808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Security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355699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Exact security definitions: </a:t>
                </a:r>
              </a:p>
              <a:p>
                <a:pPr lvl="1"/>
                <a:r>
                  <a:rPr lang="en-US" sz="2000" dirty="0" smtClean="0"/>
                  <a:t>Input: number of significant queries of 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A, </a:t>
                </a:r>
                <a:r>
                  <a:rPr lang="en-US" sz="2000" dirty="0" smtClean="0"/>
                  <a:t>execution time, advantage of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 A</a:t>
                </a:r>
                <a:endParaRPr lang="en-US" sz="2000" dirty="0" smtClean="0"/>
              </a:p>
              <a:p>
                <a:pPr lvl="1">
                  <a:spcAft>
                    <a:spcPts val="1200"/>
                  </a:spcAft>
                </a:pPr>
                <a:r>
                  <a:rPr lang="en-US" sz="2000" dirty="0" smtClean="0"/>
                  <a:t>Example definition: 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:r>
                  <a:rPr lang="en-US" sz="2000" dirty="0" smtClean="0"/>
                  <a:t>    A signature scheme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KGen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Sign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Vf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000" dirty="0" smtClean="0"/>
                  <a:t>-unforgeable under chosen message attacks (UNF-CMA) if for any adversary 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 smtClean="0"/>
                  <a:t>, running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, making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dirty="0" smtClean="0"/>
                  <a:t> queries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Signing</m:t>
                    </m:r>
                  </m:oMath>
                </a14:m>
                <a:r>
                  <a:rPr lang="en-US" sz="2000" dirty="0" smtClean="0"/>
                  <a:t> oracle, it holds that:</a:t>
                </a:r>
                <a:endParaRPr lang="en-US" sz="2000" dirty="0"/>
              </a:p>
              <a:p>
                <a:pPr marL="36576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Adv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wins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the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game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3556992"/>
              </a:xfrm>
              <a:blipFill rotWithShape="1">
                <a:blip r:embed="rId2"/>
                <a:stretch>
                  <a:fillRect l="-327" t="-1201" r="-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4990" y="5416624"/>
                <a:ext cx="7467600" cy="8926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000" dirty="0" smtClean="0"/>
                  <a:t>If a scheme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, 1)</m:t>
                    </m:r>
                  </m:oMath>
                </a14:m>
                <a:r>
                  <a:rPr lang="en-US" sz="2000" dirty="0" smtClean="0"/>
                  <a:t>-UNF-CMA, then the scheme is insecure!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90" y="5416624"/>
                <a:ext cx="7467600" cy="892696"/>
              </a:xfrm>
              <a:prstGeom prst="rect">
                <a:avLst/>
              </a:prstGeom>
              <a:blipFill rotWithShape="1">
                <a:blip r:embed="rId3"/>
                <a:stretch>
                  <a:fillRect t="-2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1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576" y="4653136"/>
            <a:ext cx="7272808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ounded Rectangle 2"/>
          <p:cNvSpPr/>
          <p:nvPr/>
        </p:nvSpPr>
        <p:spPr>
          <a:xfrm>
            <a:off x="755576" y="2852936"/>
            <a:ext cx="7272808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Security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427707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Asymptotic security: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000" dirty="0" smtClean="0"/>
                  <a:t>Consider </a:t>
                </a:r>
                <a:r>
                  <a:rPr lang="en-US" sz="2000" dirty="0" err="1" smtClean="0"/>
                  <a:t>behaviour</a:t>
                </a:r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 as a function of the size of the security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000" dirty="0" smtClean="0"/>
                  <a:t>: 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:r>
                  <a:rPr lang="en-US" sz="2000" dirty="0" smtClean="0"/>
                  <a:t>    A signature scheme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KGen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Sign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Vf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000" dirty="0" smtClean="0"/>
                  <a:t>-unforgeable under chosen message attacks (UNF-CMA) if for any adversary 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 smtClean="0"/>
                  <a:t>, running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, making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dirty="0" smtClean="0"/>
                  <a:t> queries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Signing</m:t>
                    </m:r>
                  </m:oMath>
                </a14:m>
                <a:r>
                  <a:rPr lang="en-US" sz="2000" dirty="0" smtClean="0"/>
                  <a:t> oracle, it holds that:</a:t>
                </a:r>
                <a:endParaRPr lang="en-US" sz="2000" dirty="0"/>
              </a:p>
              <a:p>
                <a:pPr marL="36576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Adv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wins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the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game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2000" dirty="0" smtClean="0"/>
              </a:p>
              <a:p>
                <a:pPr marL="365760" lvl="1" indent="0">
                  <a:spcAft>
                    <a:spcPts val="600"/>
                  </a:spcAft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-unforgeable under chosen message attacks if for any adversary </a:t>
                </a:r>
                <a:r>
                  <a:rPr lang="en-US" sz="2000" dirty="0" smtClean="0">
                    <a:latin typeface="Harlow Solid Italic" panose="04030604020F02020D02" pitchFamily="82" charset="0"/>
                  </a:rPr>
                  <a:t>A </a:t>
                </a:r>
                <a:r>
                  <a:rPr lang="en-US" sz="2000" dirty="0" smtClean="0"/>
                  <a:t> as above, it holds: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Adv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negl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4277072"/>
              </a:xfrm>
              <a:blipFill rotWithShape="1">
                <a:blip r:embed="rId2"/>
                <a:stretch>
                  <a:fillRect l="-327" t="-999" r="-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8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6224"/>
            <a:ext cx="7467600" cy="1180728"/>
          </a:xfrm>
        </p:spPr>
        <p:txBody>
          <a:bodyPr>
            <a:normAutofit/>
          </a:bodyPr>
          <a:lstStyle/>
          <a:p>
            <a:r>
              <a:rPr lang="en-US" dirty="0" smtClean="0"/>
              <a:t>“Online”: Alice proves legitimacy to Bob in real-time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fashion (interactively)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4158012"/>
              </p:ext>
            </p:extLst>
          </p:nvPr>
        </p:nvGraphicFramePr>
        <p:xfrm>
          <a:off x="755576" y="2752328"/>
          <a:ext cx="7056784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120480"/>
            <a:ext cx="7467600" cy="1108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“Offline”: Alice generates proof of identity to be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	      verified offline by Bob</a:t>
            </a:r>
            <a:endParaRPr lang="fr-FR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5711545"/>
              </p:ext>
            </p:extLst>
          </p:nvPr>
        </p:nvGraphicFramePr>
        <p:xfrm>
          <a:off x="755576" y="5128592"/>
          <a:ext cx="7056784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18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Graphic spid="6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Simulation-Based Definitions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84784"/>
          </a:xfrm>
        </p:spPr>
        <p:txBody>
          <a:bodyPr/>
          <a:lstStyle/>
          <a:p>
            <a:r>
              <a:rPr lang="en-US" dirty="0" smtClean="0"/>
              <a:t>Game-based definitions</a:t>
            </a:r>
            <a:endParaRPr lang="fr-FR" dirty="0" smtClean="0"/>
          </a:p>
          <a:p>
            <a:pPr lvl="1"/>
            <a:r>
              <a:rPr lang="en-US" dirty="0" smtClean="0"/>
              <a:t>Well understood and studied</a:t>
            </a:r>
          </a:p>
          <a:p>
            <a:pPr lvl="1"/>
            <a:r>
              <a:rPr lang="en-US" dirty="0" smtClean="0"/>
              <a:t>Can capture attacks up to “one bit of information”</a:t>
            </a:r>
          </a:p>
          <a:p>
            <a:pPr lvl="1"/>
            <a:r>
              <a:rPr lang="en-US" dirty="0" smtClean="0"/>
              <a:t>What else do we need?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3501008"/>
            <a:ext cx="7467600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Zero-Knowledge: “nothing leaks about…”</a:t>
            </a:r>
            <a:endParaRPr lang="fr-FR" dirty="0" smtClean="0"/>
          </a:p>
          <a:p>
            <a:pPr lvl="1"/>
            <a:r>
              <a:rPr lang="en-US" dirty="0" smtClean="0"/>
              <a:t>Real world: “real” parties, running protocol in the pre-</a:t>
            </a:r>
            <a:r>
              <a:rPr lang="en-US" dirty="0" err="1" smtClean="0"/>
              <a:t>sence</a:t>
            </a:r>
            <a:r>
              <a:rPr lang="en-US" dirty="0" smtClean="0"/>
              <a:t> of a “local” adversary</a:t>
            </a:r>
          </a:p>
          <a:p>
            <a:pPr lvl="1"/>
            <a:r>
              <a:rPr lang="en-US" dirty="0" smtClean="0"/>
              <a:t>Ideal world: “dummy” parties, simulator that formalizes the most leakage allowed from the protocol </a:t>
            </a:r>
          </a:p>
          <a:p>
            <a:pPr lvl="1"/>
            <a:r>
              <a:rPr lang="en-US" dirty="0" smtClean="0"/>
              <a:t>“Global” adversary: distinguisher real/ideal world – if simulator is successful, then real world leaks as much as ideal world</a:t>
            </a:r>
          </a:p>
        </p:txBody>
      </p:sp>
    </p:spTree>
    <p:extLst>
      <p:ext uri="{BB962C8B-B14F-4D97-AF65-F5344CB8AC3E}">
        <p14:creationId xmlns:p14="http://schemas.microsoft.com/office/powerpoint/2010/main" val="15545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Models – Conclusions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340968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Requirements:</a:t>
            </a:r>
            <a:endParaRPr lang="fr-FR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Realistic</a:t>
            </a:r>
            <a:r>
              <a:rPr lang="en-US" dirty="0" smtClean="0"/>
              <a:t> models: capture “reality” well, making proofs meaningful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Precise</a:t>
            </a:r>
            <a:r>
              <a:rPr lang="en-US" dirty="0" smtClean="0"/>
              <a:t> definitions: allow quantification/classification of attacks, performance comparisons for schemes, generic protocol-construction statements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Exact</a:t>
            </a:r>
            <a:r>
              <a:rPr lang="en-US" dirty="0" smtClean="0"/>
              <a:t> models: require subtlety and finesse in definitions, in order to formalize slight relaxations of standard definitions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128592"/>
            <a:ext cx="7776864" cy="1036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Provable security is an art, balancing strong security requirements and security from minimal assumptions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418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br>
              <a:rPr lang="en-US" dirty="0" smtClean="0"/>
            </a:br>
            <a:r>
              <a:rPr lang="en-US" dirty="0" smtClean="0"/>
              <a:t>Proofs of Security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3648" y="5157192"/>
            <a:ext cx="554461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899592" y="3501008"/>
            <a:ext cx="696354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Hopping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60466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Start from a given security 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467600" cy="604664"/>
              </a:xfrm>
              <a:blipFill rotWithShape="1">
                <a:blip r:embed="rId2"/>
                <a:stretch>
                  <a:fillRect l="-245" t="-50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2132856"/>
                <a:ext cx="7467600" cy="57606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 a bit (limiting </a:t>
                </a:r>
                <a:r>
                  <a:rPr lang="en-US" sz="22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200" dirty="0" smtClean="0"/>
                  <a:t>)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sz="22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32856"/>
                <a:ext cx="7467600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327" t="-10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2636912"/>
                <a:ext cx="7848872" cy="136815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sz="2200" dirty="0" smtClean="0"/>
                  <a:t>Show that for protocol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200" dirty="0" smtClean="0"/>
                  <a:t>, games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200" dirty="0" smtClean="0"/>
                  <a:t> are </a:t>
                </a:r>
                <a:r>
                  <a:rPr lang="fr-FR" sz="2200" dirty="0" err="1" smtClean="0"/>
                  <a:t>equivalent</a:t>
                </a:r>
                <a:r>
                  <a:rPr lang="fr-FR" sz="2200" dirty="0" smtClean="0"/>
                  <a:t> (</a:t>
                </a:r>
                <a:r>
                  <a:rPr lang="fr-FR" sz="2200" dirty="0" err="1" smtClean="0"/>
                  <a:t>under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assumption</a:t>
                </a:r>
                <a:r>
                  <a:rPr lang="fr-FR" sz="2200" dirty="0" smtClean="0"/>
                  <a:t> A), up to </a:t>
                </a:r>
                <a:r>
                  <a:rPr lang="fr-FR" sz="2200" dirty="0" err="1" smtClean="0"/>
                  <a:t>negligible</a:t>
                </a:r>
                <a:r>
                  <a:rPr lang="fr-FR" sz="2200" dirty="0" smtClean="0"/>
                  <a:t>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2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≅</m:t>
                          </m:r>
                        </m:e>
                        <m:sub>
                          <m:sSub>
                            <m:sSubPr>
                              <m:ctrlP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: 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wins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wins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36912"/>
                <a:ext cx="7848872" cy="1368152"/>
              </a:xfrm>
              <a:prstGeom prst="rect">
                <a:avLst/>
              </a:prstGeom>
              <a:blipFill rotWithShape="1">
                <a:blip r:embed="rId4"/>
                <a:stretch>
                  <a:fillRect l="-311" t="-22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4149080"/>
                <a:ext cx="7467600" cy="5040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Hop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 (such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≅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200" dirty="0" smtClean="0"/>
                  <a:t>)   </a:t>
                </a:r>
                <a:endParaRPr lang="fr-FR" sz="22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49080"/>
                <a:ext cx="7467600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327" t="-7317" r="-1796" b="-97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67544" y="4653136"/>
                <a:ext cx="7467600" cy="16561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sz="2200" dirty="0" smtClean="0"/>
                  <a:t>For last 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wins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;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wins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Prob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wins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7467600" cy="1656184"/>
              </a:xfrm>
              <a:prstGeom prst="rect">
                <a:avLst/>
              </a:prstGeom>
              <a:blipFill rotWithShape="1">
                <a:blip r:embed="rId6"/>
                <a:stretch>
                  <a:fillRect l="-327" t="-18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3" grpId="0" build="p"/>
      <p:bldP spid="4" grpId="0"/>
      <p:bldP spid="5" grpId="0"/>
      <p:bldP spid="6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17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7467600" cy="240486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2200" dirty="0" smtClean="0"/>
                  <a:t>Method 1: Reduce game indistinguishability to assumption or hard problem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If there exists a distinguisher </a:t>
                </a:r>
                <a:r>
                  <a:rPr lang="en-US" sz="19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1900" dirty="0" smtClean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9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9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/>
                  <a:t> winning with 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900" b="0" i="1" smtClean="0">
                        <a:latin typeface="Cambria Math"/>
                      </a:rPr>
                      <m:t>+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1900" dirty="0" smtClean="0"/>
                  <a:t> then there exists an adversary </a:t>
                </a:r>
                <a:r>
                  <a:rPr lang="en-US" sz="1900" dirty="0" smtClean="0">
                    <a:latin typeface="Harlow Solid Italic" panose="04030604020F02020D02" pitchFamily="82" charset="0"/>
                  </a:rPr>
                  <a:t>B</a:t>
                </a:r>
                <a:r>
                  <a:rPr lang="en-US" sz="1900" dirty="0" smtClean="0"/>
                  <a:t> against assumption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 winning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90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wins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900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wins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+ 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1900" b="0" i="1" smtClean="0">
                        <a:latin typeface="Cambria Math"/>
                        <a:ea typeface="Cambria Math"/>
                      </a:rPr>
                      <m:t>=: 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9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467600" cy="2404864"/>
              </a:xfrm>
              <a:prstGeom prst="rect">
                <a:avLst/>
              </a:prstGeom>
              <a:blipFill rotWithShape="1">
                <a:blip r:embed="rId3"/>
                <a:stretch>
                  <a:fillRect l="-245" t="-1269" r="-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005064"/>
                <a:ext cx="7632848" cy="259228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2200" dirty="0" smtClean="0"/>
                  <a:t>Method 2: Reduce “difference” between games to assumption or hard problem </a:t>
                </a:r>
              </a:p>
              <a:p>
                <a:pPr lvl="1"/>
                <a:r>
                  <a:rPr lang="en-US" sz="1900" dirty="0" smtClean="0"/>
                  <a:t>By construction, </a:t>
                </a:r>
                <a:r>
                  <a:rPr lang="en-US" sz="19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1900" dirty="0" smtClean="0"/>
                  <a:t> can win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 more easily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 (since </a:t>
                </a:r>
                <a:r>
                  <a:rPr lang="en-US" sz="19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1900" dirty="0" smtClean="0"/>
                  <a:t> is more limited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)</a:t>
                </a:r>
              </a:p>
              <a:p>
                <a:pPr lvl="1"/>
                <a:r>
                  <a:rPr lang="en-US" sz="1900" dirty="0" smtClean="0"/>
                  <a:t>If there exists an adversary B that can “take advantage of” the extra ability it has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 to win </a:t>
                </a:r>
                <a:r>
                  <a:rPr lang="en-US" sz="1900" dirty="0" err="1" smtClean="0"/>
                  <a:t>w.p</a:t>
                </a:r>
                <a:r>
                  <a:rPr lang="en-US" sz="1900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</a:rPr>
                          <m:t>𝐴</m:t>
                        </m:r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>
                            <a:latin typeface="Cambria Math"/>
                          </a:rPr>
                          <m:t>wins</m:t>
                        </m:r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900" b="0" i="1" smtClean="0">
                        <a:latin typeface="Cambria Math"/>
                      </a:rPr>
                      <m:t>+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1900" dirty="0" smtClean="0"/>
                  <a:t>, then there exists B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 winning </a:t>
                </a:r>
                <a:r>
                  <a:rPr lang="en-US" sz="1900" dirty="0" err="1" smtClean="0"/>
                  <a:t>w.p</a:t>
                </a:r>
                <a:r>
                  <a:rPr lang="en-US" sz="1900" dirty="0" smtClean="0"/>
                  <a:t>.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1900" dirty="0" smtClean="0"/>
                  <a:t>… (as above)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05064"/>
                <a:ext cx="7632848" cy="2592288"/>
              </a:xfrm>
              <a:prstGeom prst="rect">
                <a:avLst/>
              </a:prstGeom>
              <a:blipFill rotWithShape="1">
                <a:blip r:embed="rId4"/>
                <a:stretch>
                  <a:fillRect l="-319" t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2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Equivalence &amp; Reductions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1916832"/>
            <a:ext cx="753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Reduction: algorithm </a:t>
            </a:r>
            <a:r>
              <a:rPr lang="en-US" sz="20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R</a:t>
            </a:r>
            <a:r>
              <a:rPr lang="en-US" sz="2000" dirty="0" smtClean="0">
                <a:sym typeface="Wingdings" panose="05000000000000000000" pitchFamily="2" charset="2"/>
              </a:rPr>
              <a:t>  taking adversary </a:t>
            </a:r>
            <a:r>
              <a:rPr lang="en-US" sz="20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 against a game, outputting adversary </a:t>
            </a:r>
            <a:r>
              <a:rPr lang="en-US" sz="2000" dirty="0" smtClean="0">
                <a:latin typeface="Harlow Solid Italic" panose="04030604020F02020D02" pitchFamily="82" charset="0"/>
                <a:sym typeface="Wingdings" panose="05000000000000000000" pitchFamily="2" charset="2"/>
              </a:rPr>
              <a:t>B</a:t>
            </a:r>
            <a:r>
              <a:rPr lang="en-US" sz="2000" dirty="0" smtClean="0">
                <a:sym typeface="Wingdings" panose="05000000000000000000" pitchFamily="2" charset="2"/>
              </a:rPr>
              <a:t> against another game/hard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20768" y="2644463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arlow Solid Italic" panose="04030604020F02020D02" pitchFamily="82" charset="0"/>
                  </a:rPr>
                  <a:t>R</a:t>
                </a:r>
                <a:r>
                  <a:rPr lang="en-US" sz="2400" baseline="30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B</a:t>
                </a:r>
                <a:endParaRPr lang="fr-FR" sz="2400" dirty="0">
                  <a:latin typeface="Harlow Solid Italic" panose="04030604020F02020D02" pitchFamily="8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68" y="2644463"/>
                <a:ext cx="15121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452" t="-7895" b="-31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5536" y="3297178"/>
                <a:ext cx="75337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Intuition: if there exists an adversary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against game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, this same adversary can be used by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R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 to obtain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B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endParaRPr lang="en-US" sz="2000" dirty="0" smtClean="0">
                  <a:latin typeface="Harlow Solid Italic" panose="04030604020F02020D02" pitchFamily="82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97178"/>
                <a:ext cx="7533744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28" t="-7759" b="-155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536" y="4581128"/>
                <a:ext cx="753374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In order to fully use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,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B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needs to simulate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C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: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A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queries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C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in game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𝐺</m:t>
                    </m:r>
                    <m: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 B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 must answer query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sends challenge input to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C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: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B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 must send challenge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answers challenge: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B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uses response in game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81128"/>
                <a:ext cx="7533744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728" t="-3358" b="-5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5536" y="4089266"/>
                <a:ext cx="75337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interacts with challenger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C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, B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interacts with </a:t>
                </a:r>
                <a:r>
                  <a:rPr lang="en-US" sz="2000" dirty="0" smtClean="0">
                    <a:latin typeface="Harlow Solid Italic" panose="04030604020F02020D02" pitchFamily="82" charset="0"/>
                    <a:sym typeface="Wingdings" panose="05000000000000000000" pitchFamily="2" charset="2"/>
                  </a:rPr>
                  <a:t>C’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endParaRPr lang="en-US" sz="2000" dirty="0" smtClean="0">
                  <a:latin typeface="Harlow Solid Italic" panose="04030604020F02020D02" pitchFamily="82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89266"/>
                <a:ext cx="7533744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728" t="-13846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3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VI</a:t>
            </a:r>
            <a:br>
              <a:rPr lang="en-US" dirty="0" smtClean="0"/>
            </a:br>
            <a:r>
              <a:rPr lang="en-US" dirty="0" smtClean="0"/>
              <a:t>An Example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Symmetric-key Authentication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51520"/>
          </a:xfrm>
        </p:spPr>
        <p:txBody>
          <a:bodyPr/>
          <a:lstStyle/>
          <a:p>
            <a:r>
              <a:rPr lang="en-US" dirty="0" smtClean="0"/>
              <a:t>Alice wants to authenticate to Bob, with whom she shares a secret key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110190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3110190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2648525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48525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3830270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830270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24" b="-9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0563" y="3110190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3110190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987824" y="469436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91880" y="4325034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25034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2232" y="4725144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4725144"/>
                <a:ext cx="242079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987824" y="559853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1880" y="522920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229200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4008" y="5157192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157192"/>
                <a:ext cx="2736304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6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 animBg="1"/>
      <p:bldP spid="11" grpId="0"/>
      <p:bldP spid="12" grpId="0"/>
      <p:bldP spid="14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Authentication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155679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556792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27718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4041068"/>
            <a:ext cx="7638020" cy="118813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Nobody but Alice must authenticate to Bob</a:t>
            </a:r>
          </a:p>
          <a:p>
            <a:pPr lvl="1"/>
            <a:r>
              <a:rPr lang="en-US" sz="1900" dirty="0" smtClean="0"/>
              <a:t>Who is my adversary? </a:t>
            </a:r>
          </a:p>
          <a:p>
            <a:pPr lvl="2"/>
            <a:r>
              <a:rPr lang="en-US" sz="1600" dirty="0" smtClean="0"/>
              <a:t>A man-in-the-middle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256730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  <a:endParaRPr lang="fr-FR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69" y="2984119"/>
            <a:ext cx="648072" cy="7324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5085184"/>
            <a:ext cx="763802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dirty="0" smtClean="0"/>
              <a:t>What can they do?</a:t>
            </a:r>
          </a:p>
          <a:p>
            <a:pPr lvl="2"/>
            <a:r>
              <a:rPr lang="en-US" sz="1600" dirty="0" smtClean="0"/>
              <a:t>Intercept messages, send messages (to Alice or Bob), eavesdrop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760640"/>
            <a:ext cx="7638020" cy="836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dirty="0" smtClean="0"/>
              <a:t>What is they goal of </a:t>
            </a:r>
            <a:r>
              <a:rPr lang="en-US" sz="1900" dirty="0" smtClean="0">
                <a:latin typeface="Harlow Solid Italic" panose="04030604020F02020D02" pitchFamily="82" charset="0"/>
              </a:rPr>
              <a:t>A</a:t>
            </a:r>
            <a:r>
              <a:rPr lang="en-US" sz="1900" dirty="0" smtClean="0"/>
              <a:t>?</a:t>
            </a:r>
          </a:p>
          <a:p>
            <a:pPr lvl="2"/>
            <a:r>
              <a:rPr lang="en-US" sz="1600" dirty="0" smtClean="0"/>
              <a:t>Make Bob accept </a:t>
            </a:r>
            <a:r>
              <a:rPr lang="en-US" sz="1600" dirty="0" smtClean="0">
                <a:latin typeface="Harlow Solid Italic" panose="04030604020F02020D02" pitchFamily="82" charset="0"/>
              </a:rPr>
              <a:t>A</a:t>
            </a:r>
            <a:r>
              <a:rPr lang="en-US" sz="1600" dirty="0" smtClean="0"/>
              <a:t> as being Alice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008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0" grpId="0" build="p"/>
      <p:bldP spid="1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Attacks: Relay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4699" y="203123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99" y="2031231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5720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648072" cy="73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203123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3123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84368" y="2607295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607295"/>
                <a:ext cx="78175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1763688" y="342900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63688" y="400506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72000" y="450912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408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262778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6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4905164"/>
            <a:ext cx="7638020" cy="82809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Relay attacks bypass any kind of cryptography: </a:t>
            </a:r>
            <a:r>
              <a:rPr lang="en-US" sz="2200" dirty="0" err="1" smtClean="0"/>
              <a:t>encryp-tion</a:t>
            </a:r>
            <a:r>
              <a:rPr lang="en-US" sz="2200" dirty="0" smtClean="0"/>
              <a:t>, hashing, signatures, etc.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67544" y="5805264"/>
            <a:ext cx="76380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Countermeasure: distance bounding (we’ll see it later)</a:t>
            </a:r>
          </a:p>
        </p:txBody>
      </p:sp>
    </p:spTree>
    <p:extLst>
      <p:ext uri="{BB962C8B-B14F-4D97-AF65-F5344CB8AC3E}">
        <p14:creationId xmlns:p14="http://schemas.microsoft.com/office/powerpoint/2010/main" val="21135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7" grpId="0" animBg="1"/>
      <p:bldP spid="21" grpId="0"/>
      <p:bldP spid="22" grpId="0"/>
      <p:bldP spid="23" grpId="0"/>
      <p:bldP spid="25" grpId="0"/>
      <p:bldP spid="26" grpId="0" build="p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44216"/>
            <a:ext cx="7467600" cy="964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Parties send or receive messages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2521845"/>
              </p:ext>
            </p:extLst>
          </p:nvPr>
        </p:nvGraphicFramePr>
        <p:xfrm>
          <a:off x="755576" y="2420888"/>
          <a:ext cx="7056784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5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Authentication: Definition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1844824"/>
                <a:ext cx="7638020" cy="57606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Session ID: tuple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rsp</m:t>
                    </m:r>
                    <m:r>
                      <a:rPr lang="en-US" sz="22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dirty="0" smtClean="0"/>
                  <a:t> used between partners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1844824"/>
                <a:ext cx="7638020" cy="576064"/>
              </a:xfrm>
              <a:blipFill rotWithShape="1">
                <a:blip r:embed="rId2"/>
                <a:stretch>
                  <a:fillRect l="-319" t="-53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348880"/>
            <a:ext cx="763802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Oracles: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38436" y="2852936"/>
                <a:ext cx="7638020" cy="8640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NewSession</m:t>
                    </m:r>
                    <m:r>
                      <a:rPr lang="en-US" sz="2200" b="0" i="1" smtClean="0">
                        <a:latin typeface="Cambria Math"/>
                      </a:rPr>
                      <m:t>(∗)</m:t>
                    </m:r>
                  </m:oMath>
                </a14:m>
                <a:r>
                  <a:rPr lang="en-US" sz="2200" dirty="0" smtClean="0"/>
                  <a:t>: input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Alice</m:t>
                    </m:r>
                  </m:oMath>
                </a14:m>
                <a:r>
                  <a:rPr lang="en-US" sz="22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Bob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   outputs session “handle”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200" dirty="0" smtClean="0"/>
                  <a:t>  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36" y="2852936"/>
                <a:ext cx="763802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239" t="-3521" b="-11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043608" y="3861048"/>
                <a:ext cx="7638020" cy="1080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Send</m:t>
                    </m:r>
                    <m:r>
                      <a:rPr lang="en-US" sz="2200" b="0" i="1" smtClean="0">
                        <a:latin typeface="Cambria Math"/>
                      </a:rPr>
                      <m:t>(∗,∗)</m:t>
                    </m:r>
                  </m:oMath>
                </a14:m>
                <a:r>
                  <a:rPr lang="en-US" sz="2200" dirty="0" smtClean="0"/>
                  <a:t>: input handle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200" dirty="0" smtClean="0"/>
                  <a:t> and message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Prompt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                    transmits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 to partner in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200" dirty="0" smtClean="0"/>
                  <a:t>, outputs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61048"/>
                <a:ext cx="7638020" cy="1080120"/>
              </a:xfrm>
              <a:prstGeom prst="rect">
                <a:avLst/>
              </a:prstGeom>
              <a:blipFill rotWithShape="1">
                <a:blip r:embed="rId4"/>
                <a:stretch>
                  <a:fillRect l="-239" t="-2809" r="-3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043608" y="4797152"/>
                <a:ext cx="7200800" cy="15121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Result</m:t>
                    </m:r>
                    <m:r>
                      <a:rPr lang="en-US" sz="2200" b="0" i="1" smtClean="0">
                        <a:latin typeface="Cambria Math"/>
                      </a:rPr>
                      <m:t>(∗)</m:t>
                    </m:r>
                  </m:oMath>
                </a14:m>
                <a:r>
                  <a:rPr lang="en-US" sz="2200" dirty="0" smtClean="0"/>
                  <a:t>: input a handle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200" dirty="0" smtClean="0"/>
                  <a:t> with partner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                    outputs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 accepted authentication in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2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0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 rejected, 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ℶ</m:t>
                    </m:r>
                  </m:oMath>
                </a14:m>
                <a:r>
                  <a:rPr lang="en-US" sz="2200" dirty="0" smtClean="0"/>
                  <a:t> otherwise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97152"/>
                <a:ext cx="7200800" cy="1512168"/>
              </a:xfrm>
              <a:prstGeom prst="rect">
                <a:avLst/>
              </a:prstGeom>
              <a:blipFill rotWithShape="1">
                <a:blip r:embed="rId5"/>
                <a:stretch>
                  <a:fillRect l="-254" t="-2016" r="-10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5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Authentication: Game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1772816"/>
                <a:ext cx="6120680" cy="3126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b="1" u="sng" dirty="0" smtClean="0"/>
                  <a:t>Game </a:t>
                </a:r>
                <a14:m>
                  <m:oMath xmlns:m="http://schemas.openxmlformats.org/officeDocument/2006/math">
                    <m:r>
                      <a:rPr lang="en-US" sz="2000" b="1" i="0" u="sng" smtClean="0">
                        <a:latin typeface="Cambria Math"/>
                      </a:rPr>
                      <m:t>𝐈𝐦𝐩𝐒𝐞𝐜</m:t>
                    </m:r>
                  </m:oMath>
                </a14:m>
                <a:r>
                  <a:rPr lang="en-US" sz="2000" b="1" u="sng" dirty="0" smtClean="0"/>
                  <a:t>: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KSpace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>
                  <a:spcAft>
                    <a:spcPts val="800"/>
                  </a:spcAft>
                </a:pP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seed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SSpace</m:t>
                    </m:r>
                    <m:r>
                      <a:rPr lang="en-US" sz="2000" b="0" i="0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b="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done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← 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NewSession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Send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∗,∗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Result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000" dirty="0" smtClean="0"/>
                  <a:t> wins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r-FR" sz="2000" dirty="0" smtClean="0"/>
                  <a:t> output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NewSession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err="1" smtClean="0"/>
                  <a:t>such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that</a:t>
                </a:r>
                <a:r>
                  <a:rPr lang="fr-FR" sz="2000" dirty="0" smtClean="0"/>
                  <a:t>:</a:t>
                </a: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Result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=1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There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exists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no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output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by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NewSession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such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:r>
                  <a:rPr lang="en-US" sz="2000" b="0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that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sid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=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sid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72816"/>
                <a:ext cx="6120680" cy="3126882"/>
              </a:xfrm>
              <a:prstGeom prst="rect">
                <a:avLst/>
              </a:prstGeom>
              <a:blipFill rotWithShape="1">
                <a:blip r:embed="rId2"/>
                <a:stretch>
                  <a:fillRect l="-1096" t="-780" b="-1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5157192"/>
                <a:ext cx="7638020" cy="1152128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sz="2200" dirty="0" smtClean="0"/>
                  <a:t>Protocol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200" dirty="0" smtClean="0"/>
                  <a:t>-impersonation secure </a:t>
                </a:r>
                <a:r>
                  <a:rPr lang="en-US" sz="2200" dirty="0" err="1" smtClean="0"/>
                  <a:t>iff</a:t>
                </a:r>
                <a:r>
                  <a:rPr lang="en-US" sz="2200" dirty="0" smtClean="0"/>
                  <a:t>. no </a:t>
                </a:r>
                <a:r>
                  <a:rPr lang="en-US" sz="2200" dirty="0" err="1" smtClean="0"/>
                  <a:t>adver-sary</a:t>
                </a:r>
                <a:r>
                  <a:rPr lang="en-US" sz="2200" dirty="0" smtClean="0"/>
                  <a:t> </a:t>
                </a:r>
                <a:r>
                  <a:rPr lang="en-US" sz="22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2200" dirty="0" smtClean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sessions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wins </a:t>
                </a:r>
                <a:r>
                  <a:rPr lang="en-US" sz="2200" dirty="0" err="1" smtClean="0"/>
                  <a:t>w.p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Adv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Prob</m:t>
                      </m:r>
                      <m:r>
                        <a:rPr lang="en-US" sz="2200" b="0" i="1" smtClean="0">
                          <a:latin typeface="Cambria Math"/>
                        </a:rPr>
                        <m:t>[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wins</m:t>
                      </m:r>
                      <m:r>
                        <a:rPr lang="en-US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57192"/>
                <a:ext cx="7638020" cy="1152128"/>
              </a:xfrm>
              <a:prstGeom prst="rect">
                <a:avLst/>
              </a:prstGeom>
              <a:blipFill rotWithShape="1">
                <a:blip r:embed="rId3"/>
                <a:stretch>
                  <a:fillRect l="-319" t="-5820" b="-3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11560" y="5013176"/>
            <a:ext cx="75608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and PRFs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2987824" y="325536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2232" y="3286145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3286145"/>
                <a:ext cx="242079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987824" y="388311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91880" y="3513782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13782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4008" y="3441774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41774"/>
                <a:ext cx="2736304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5041776"/>
                <a:ext cx="4834880" cy="14835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 smtClean="0"/>
                  <a:t>Pseudorandomness of PRG: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key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K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pace</m:t>
                    </m:r>
                  </m:oMath>
                </a14:m>
                <a:endParaRPr lang="en-US" sz="1800" b="0" dirty="0" smtClean="0"/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ea typeface="Cambria Math"/>
                              </a:rPr>
                              <m:t>Eval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()</m:t>
                        </m:r>
                      </m:sup>
                    </m:sSup>
                  </m:oMath>
                </a14:m>
                <a:endParaRPr lang="en-US" sz="1800" b="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wins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iff</a:t>
                </a:r>
                <a:r>
                  <a:rPr lang="fr-FR" sz="1800" dirty="0" smtClean="0"/>
                  <a:t>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𝑏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5041776"/>
                <a:ext cx="4834880" cy="1483568"/>
              </a:xfrm>
              <a:blipFill rotWithShape="1">
                <a:blip r:embed="rId9"/>
                <a:stretch>
                  <a:fillRect l="-378" t="-4527" b="-32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355976" y="5589240"/>
            <a:ext cx="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08489" y="5445224"/>
                <a:ext cx="32318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Eval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fr-FR" dirty="0" smtClean="0"/>
                  <a:t>:</a:t>
                </a:r>
              </a:p>
              <a:p>
                <a:r>
                  <a:rPr lang="en-US" dirty="0" smtClean="0"/>
                  <a:t> 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return Rand()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else,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PRG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key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89" y="5445224"/>
                <a:ext cx="3231863" cy="923330"/>
              </a:xfrm>
              <a:prstGeom prst="rect">
                <a:avLst/>
              </a:prstGeom>
              <a:blipFill rotWithShape="1">
                <a:blip r:embed="rId10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10" grpId="0"/>
      <p:bldP spid="11" grpId="0"/>
      <p:bldP spid="13" grpId="0"/>
      <p:bldP spid="14" grpId="0"/>
      <p:bldP spid="15" grpId="0" uiExpand="1" build="p"/>
      <p:bldP spid="20" grpId="0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PRGs and PRFs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5041776"/>
                <a:ext cx="4834880" cy="14835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 smtClean="0"/>
                  <a:t>Pseudorandomness of PRF: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key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K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pace</m:t>
                    </m:r>
                  </m:oMath>
                </a14:m>
                <a:endParaRPr lang="en-US" sz="1800" b="0" dirty="0" smtClean="0"/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ea typeface="Cambria Math"/>
                              </a:rPr>
                              <m:t>Eval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()</m:t>
                        </m:r>
                      </m:sup>
                    </m:sSup>
                  </m:oMath>
                </a14:m>
                <a:endParaRPr lang="en-US" sz="1800" b="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wins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iff</a:t>
                </a:r>
                <a:r>
                  <a:rPr lang="fr-FR" sz="1800" dirty="0" smtClean="0"/>
                  <a:t>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𝑑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𝑏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5041776"/>
                <a:ext cx="4834880" cy="1483568"/>
              </a:xfrm>
              <a:blipFill rotWithShape="1">
                <a:blip r:embed="rId9"/>
                <a:stretch>
                  <a:fillRect l="-378" t="-4527" b="-32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355976" y="5589240"/>
            <a:ext cx="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08489" y="5303086"/>
                <a:ext cx="3231863" cy="122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Eval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fr-FR" dirty="0" smtClean="0"/>
                  <a:t>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</m:oMath>
                </a14:m>
                <a:endParaRPr lang="fr-FR" dirty="0" smtClean="0"/>
              </a:p>
              <a:p>
                <a:r>
                  <a:rPr lang="en-US" dirty="0" smtClean="0"/>
                  <a:t> 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return Rand(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else,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key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89" y="5303086"/>
                <a:ext cx="3231863" cy="1222258"/>
              </a:xfrm>
              <a:prstGeom prst="rect">
                <a:avLst/>
              </a:prstGeom>
              <a:blipFill rotWithShape="1">
                <a:blip r:embed="rId10"/>
                <a:stretch>
                  <a:fillRect t="-2500" b="-5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2987824" y="325536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2232" y="3286145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3286145"/>
                <a:ext cx="2420791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2987824" y="388311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91880" y="3513782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13782"/>
                <a:ext cx="614271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4008" y="3441774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41774"/>
                <a:ext cx="2736304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5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2987824" y="325536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2232" y="3286145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3286145"/>
                <a:ext cx="242079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2987824" y="388311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91880" y="3513782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13782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4008" y="3441774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441774"/>
                <a:ext cx="2736304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4581128"/>
                <a:ext cx="7638020" cy="187220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Intuition:</a:t>
                </a:r>
              </a:p>
              <a:p>
                <a:pPr lvl="1"/>
                <a:r>
                  <a:rPr lang="en-US" sz="1900" dirty="0" smtClean="0"/>
                  <a:t>If the PRG is good, then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r>
                  <a:rPr lang="en-US" sz="1900" dirty="0" smtClean="0"/>
                  <a:t> is (almost) unique (up to collisions)</a:t>
                </a:r>
              </a:p>
              <a:p>
                <a:pPr lvl="1"/>
                <a:r>
                  <a:rPr lang="en-US" sz="1900" dirty="0" smtClean="0"/>
                  <a:t>If the PRF is good, then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rsp</m:t>
                    </m:r>
                  </m:oMath>
                </a14:m>
                <a:r>
                  <a:rPr lang="en-US" sz="1900" dirty="0" smtClean="0"/>
                  <a:t> looks random to adversary</a:t>
                </a:r>
              </a:p>
              <a:p>
                <a:pPr lvl="1"/>
                <a:r>
                  <a:rPr lang="en-US" sz="1900" dirty="0" smtClean="0"/>
                  <a:t>Unless adversary relays, no chance to get right answer</a:t>
                </a:r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4581128"/>
                <a:ext cx="7638020" cy="1872208"/>
              </a:xfrm>
              <a:blipFill rotWithShape="1">
                <a:blip r:embed="rId10"/>
                <a:stretch>
                  <a:fillRect l="-319" t="-16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5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2987824" y="325536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288032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Proof, step 1:</a:t>
                </a:r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: Game </a:t>
                </a:r>
                <a:r>
                  <a:rPr lang="en-US" sz="1900" dirty="0" err="1" smtClean="0"/>
                  <a:t>ImpSec</a:t>
                </a:r>
                <a:endParaRPr lang="en-US" sz="1900" dirty="0" smtClean="0"/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: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r>
                  <a:rPr lang="en-US" sz="1900" dirty="0" smtClean="0"/>
                  <a:t> output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 by random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Equivalence: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900" i="1" smtClean="0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sz="19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: if there exists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900" dirty="0" smtClean="0"/>
                  <a:t>-distinguisher </a:t>
                </a:r>
                <a:r>
                  <a:rPr lang="en-US" sz="19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1900" dirty="0" smtClean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, then there exists </a:t>
                </a:r>
                <a:r>
                  <a:rPr lang="en-US" sz="1900" dirty="0" smtClean="0">
                    <a:latin typeface="Harlow Solid Italic" panose="04030604020F02020D02" pitchFamily="82" charset="0"/>
                  </a:rPr>
                  <a:t>B</a:t>
                </a:r>
                <a:r>
                  <a:rPr lang="en-US" sz="1900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PRG</m:t>
                    </m:r>
                  </m:oMath>
                </a14:m>
                <a:r>
                  <a:rPr lang="en-US" sz="1900" dirty="0" smtClean="0"/>
                  <a:t> winning </a:t>
                </a:r>
                <a:r>
                  <a:rPr lang="en-US" sz="1900" dirty="0" err="1" smtClean="0"/>
                  <a:t>w.p</a:t>
                </a:r>
                <a:r>
                  <a:rPr lang="en-US" sz="1900" dirty="0" smtClean="0"/>
                  <a:t>.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1900" dirty="0" smtClean="0"/>
              </a:p>
              <a:p>
                <a:pPr lvl="2"/>
                <a:r>
                  <a:rPr lang="en-US" sz="1600" dirty="0" smtClean="0"/>
                  <a:t>Basically the intuition is that if </a:t>
                </a:r>
                <a:r>
                  <a:rPr lang="en-US" sz="16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1600" dirty="0" smtClean="0"/>
                  <a:t> can distinguish between the two games, he can distinguish real (PRG) from truly random challenges</a:t>
                </a:r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2880320"/>
              </a:xfrm>
              <a:blipFill rotWithShape="1">
                <a:blip r:embed="rId7"/>
                <a:stretch>
                  <a:fillRect l="-319" t="-1057" r="-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3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2843808" y="30782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47864" y="2708920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08920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3356992"/>
                <a:ext cx="7638020" cy="1944216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Proof,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: 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9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900" dirty="0" smtClean="0"/>
                  <a:t>-distinguisher </a:t>
                </a:r>
                <a:r>
                  <a:rPr lang="en-US" sz="19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19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 /</m:t>
                    </m:r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1900" i="1" dirty="0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900" b="0" i="1" dirty="0" smtClean="0"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1900" dirty="0" smtClean="0"/>
                  <a:t> 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900" dirty="0" smtClean="0">
                    <a:latin typeface="Harlow Solid Italic" panose="04030604020F02020D02" pitchFamily="82" charset="0"/>
                  </a:rPr>
                  <a:t> B</a:t>
                </a:r>
                <a:r>
                  <a:rPr lang="en-US" sz="1900" dirty="0" smtClean="0"/>
                  <a:t>  winning PRG </a:t>
                </a:r>
                <a:r>
                  <a:rPr lang="en-US" sz="1900" dirty="0" err="1" smtClean="0"/>
                  <a:t>w.p</a:t>
                </a:r>
                <a:r>
                  <a:rPr lang="en-US" sz="1900" dirty="0" smtClean="0"/>
                  <a:t>.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1900" dirty="0" smtClean="0"/>
              </a:p>
              <a:p>
                <a:pPr lvl="2">
                  <a:spcAft>
                    <a:spcPts val="600"/>
                  </a:spcAft>
                </a:pPr>
                <a:r>
                  <a:rPr lang="en-US" sz="1600" dirty="0" smtClean="0"/>
                  <a:t>Simulation: </a:t>
                </a:r>
                <a:r>
                  <a:rPr lang="en-US" sz="1600" dirty="0" smtClean="0">
                    <a:latin typeface="Harlow Solid Italic" panose="04030604020F02020D02" pitchFamily="82" charset="0"/>
                  </a:rPr>
                  <a:t>B</a:t>
                </a:r>
                <a:r>
                  <a:rPr lang="en-US" sz="1600" dirty="0" smtClean="0"/>
                  <a:t> chooses key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K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pace</m:t>
                    </m:r>
                  </m:oMath>
                </a14:m>
                <a:r>
                  <a:rPr lang="en-US" sz="1600" dirty="0" smtClean="0"/>
                  <a:t> and simulate any requests to Send(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ea typeface="Cambria Math"/>
                      </a:rPr>
                      <m:t>Prompt</m:t>
                    </m:r>
                  </m:oMath>
                </a14:m>
                <a:r>
                  <a:rPr lang="en-US" sz="1600" dirty="0" smtClean="0"/>
                  <a:t>)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Eval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en-US" sz="1600" dirty="0" smtClean="0"/>
                  <a:t> queries in PRG game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1600" dirty="0" smtClean="0"/>
                  <a:t>Finally </a:t>
                </a:r>
                <a:r>
                  <a:rPr lang="en-US" sz="1600" dirty="0" smtClean="0">
                    <a:latin typeface="Harlow Solid Italic" panose="04030604020F02020D02" pitchFamily="82" charset="0"/>
                  </a:rPr>
                  <a:t>A</a:t>
                </a:r>
                <a:r>
                  <a:rPr lang="en-US" sz="1600" dirty="0" smtClean="0"/>
                  <a:t> guesses either 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(</a:t>
                </a:r>
                <a:r>
                  <a:rPr lang="en-US" sz="1600" dirty="0" smtClean="0">
                    <a:latin typeface="Harlow Solid Italic" panose="04030604020F02020D02" pitchFamily="82" charset="0"/>
                  </a:rPr>
                  <a:t>B</a:t>
                </a:r>
                <a:r>
                  <a:rPr lang="en-US" sz="1600" dirty="0" smtClean="0"/>
                  <a:t> outputs 1)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(</a:t>
                </a:r>
                <a:r>
                  <a:rPr lang="en-US" sz="1600" dirty="0" smtClean="0">
                    <a:latin typeface="Harlow Solid Italic" panose="04030604020F02020D02" pitchFamily="82" charset="0"/>
                  </a:rPr>
                  <a:t>B</a:t>
                </a:r>
                <a:r>
                  <a:rPr lang="en-US" sz="1600" dirty="0" smtClean="0"/>
                  <a:t> outputs 0)</a:t>
                </a:r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3356992"/>
                <a:ext cx="7638020" cy="1944216"/>
              </a:xfrm>
              <a:blipFill rotWithShape="1">
                <a:blip r:embed="rId7"/>
                <a:stretch>
                  <a:fillRect l="-319" t="-1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033264" y="5257800"/>
                <a:ext cx="4834880" cy="1483568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000" dirty="0" smtClean="0"/>
                  <a:t>        Game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PRG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seed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sz="180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80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K</m:t>
                    </m:r>
                    <m:r>
                      <m:rPr>
                        <m:sty m:val="p"/>
                      </m:rPr>
                      <a:rPr lang="en-US" sz="1800" i="1" smtClean="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pace</m:t>
                    </m:r>
                  </m:oMath>
                </a14:m>
                <a:endParaRPr lang="en-US" sz="1800" dirty="0" smtClean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𝑑</m:t>
                    </m:r>
                    <m:r>
                      <a:rPr lang="en-US" sz="1800" i="1" smtClean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smtClean="0">
                                <a:latin typeface="Cambria Math"/>
                                <a:ea typeface="Cambria Math"/>
                              </a:rPr>
                              <m:t>Eval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()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1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wins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iff</a:t>
                </a:r>
                <a:r>
                  <a:rPr lang="fr-FR" sz="1800" dirty="0" smtClean="0"/>
                  <a:t>.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𝑑</m:t>
                    </m:r>
                    <m:r>
                      <a:rPr lang="en-US" sz="1800" i="1" smtClean="0">
                        <a:latin typeface="Cambria Math"/>
                      </a:rPr>
                      <m:t>=</m:t>
                    </m:r>
                    <m:r>
                      <a:rPr lang="en-US" sz="1800" i="1" smtClean="0">
                        <a:latin typeface="Cambria Math"/>
                      </a:rPr>
                      <m:t>𝑏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64" y="5257800"/>
                <a:ext cx="4834880" cy="1483568"/>
              </a:xfrm>
              <a:prstGeom prst="rect">
                <a:avLst/>
              </a:prstGeom>
              <a:blipFill rotWithShape="1">
                <a:blip r:embed="rId8"/>
                <a:stretch>
                  <a:fillRect t="-3704" b="-8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707904" y="5373216"/>
            <a:ext cx="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0417" y="5229200"/>
                <a:ext cx="32318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Eval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fr-FR" dirty="0" smtClean="0"/>
                  <a:t>:</a:t>
                </a:r>
              </a:p>
              <a:p>
                <a:r>
                  <a:rPr lang="en-US" dirty="0" smtClean="0"/>
                  <a:t> 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return Rand()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else,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PRG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key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17" y="5229200"/>
                <a:ext cx="3231863" cy="923330"/>
              </a:xfrm>
              <a:prstGeom prst="rect">
                <a:avLst/>
              </a:prstGeom>
              <a:blipFill rotWithShape="1">
                <a:blip r:embed="rId9"/>
                <a:stretch>
                  <a:fillRect t="-3311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8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12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1271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2987824" y="325536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86035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328498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Proof, step 2:</a:t>
                </a:r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: Game </a:t>
                </a:r>
                <a:r>
                  <a:rPr lang="en-US" sz="1900" dirty="0" err="1" smtClean="0"/>
                  <a:t>ImpSec</a:t>
                </a:r>
                <a:endParaRPr lang="en-US" sz="1900" dirty="0" smtClean="0"/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: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r>
                  <a:rPr lang="en-US" sz="1900" dirty="0" smtClean="0"/>
                  <a:t> output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 by random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: Abort if collision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endParaRPr lang="en-US" sz="19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Equivalence: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i="1" smtClean="0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sz="19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: collisions in random strings occur in 2 different sessions </a:t>
                </a:r>
                <a:r>
                  <a:rPr lang="en-US" sz="1900" dirty="0" err="1" smtClean="0"/>
                  <a:t>w.p</a:t>
                </a:r>
                <a:r>
                  <a:rPr lang="en-US" sz="19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>
                            <a:latin typeface="Cambria Math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9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chg</m:t>
                        </m:r>
                        <m:r>
                          <a:rPr lang="en-US" sz="1900" b="0" i="1" smtClean="0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1900" dirty="0" smtClean="0"/>
                  <a:t> . But we have a total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 sessions, so the total probability of a collision is:</a:t>
                </a:r>
              </a:p>
              <a:p>
                <a:pPr marL="36576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9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/>
                            </a:rPr>
                            <m:t>−|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chg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sz="1900" dirty="0" smtClean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3284984"/>
              </a:xfrm>
              <a:blipFill rotWithShape="1">
                <a:blip r:embed="rId7"/>
                <a:stretch>
                  <a:fillRect l="-319" t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3131840" y="250218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132856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132856"/>
                <a:ext cx="63671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328498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Proof, step 3:</a:t>
                </a:r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: Game </a:t>
                </a:r>
                <a:r>
                  <a:rPr lang="en-US" sz="1900" dirty="0" err="1" smtClean="0"/>
                  <a:t>ImpSec</a:t>
                </a:r>
                <a:endParaRPr lang="en-US" sz="1900" dirty="0" smtClean="0"/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: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r>
                  <a:rPr lang="en-US" sz="1900" dirty="0" smtClean="0"/>
                  <a:t> output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 by random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: Abort if collision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endParaRPr lang="en-US" sz="19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 dirty="0" smtClean="0"/>
                  <a:t>: replace honest responses by consistent, truly random strings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Equivalence: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900" i="1" smtClean="0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sz="19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 dirty="0" smtClean="0"/>
                  <a:t>: Similar to reduction to PRG, only this time it is to the </a:t>
                </a:r>
                <a:r>
                  <a:rPr lang="en-US" sz="1900" dirty="0" err="1" smtClean="0"/>
                  <a:t>pseudorandomness</a:t>
                </a:r>
                <a:r>
                  <a:rPr lang="en-US" sz="1900" dirty="0" smtClean="0"/>
                  <a:t> of the PRF.</a:t>
                </a:r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3284984"/>
              </a:xfrm>
              <a:blipFill rotWithShape="1">
                <a:blip r:embed="rId6"/>
                <a:stretch>
                  <a:fillRect l="-319" t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8256" y="2638073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56" y="2638073"/>
                <a:ext cx="2420791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3203848" y="3089865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7904" y="2720533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720533"/>
                <a:ext cx="614271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5590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1772816"/>
                <a:ext cx="78175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3131840" y="250218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132856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132856"/>
                <a:ext cx="636713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785590"/>
                <a:ext cx="4937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328498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Proof, step 4:</a:t>
                </a:r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: Game </a:t>
                </a:r>
                <a:r>
                  <a:rPr lang="en-US" sz="1900" dirty="0" err="1" smtClean="0"/>
                  <a:t>ImpSec</a:t>
                </a:r>
                <a:endParaRPr lang="en-US" sz="1900" dirty="0" smtClean="0"/>
              </a:p>
              <a:p>
                <a:pPr lvl="1"/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 smtClean="0"/>
                  <a:t>: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r>
                  <a:rPr lang="en-US" sz="1900" dirty="0" smtClean="0"/>
                  <a:t> output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 by random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: Abort if collision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chg</m:t>
                    </m:r>
                  </m:oMath>
                </a14:m>
                <a:endParaRPr lang="en-US" sz="19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Game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 dirty="0" smtClean="0"/>
                  <a:t>: replace honest responses by consistent, truly random strings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At this point, the best the adversary can do is to guess a correct </a:t>
                </a:r>
                <a:r>
                  <a:rPr lang="en-US" sz="1900" dirty="0" err="1" smtClean="0"/>
                  <a:t>chg</a:t>
                </a:r>
                <a:r>
                  <a:rPr lang="en-US" sz="1900" dirty="0" smtClean="0"/>
                  <a:t>/</a:t>
                </a:r>
                <a:r>
                  <a:rPr lang="en-US" sz="1900" dirty="0" err="1" smtClean="0"/>
                  <a:t>rsp</a:t>
                </a:r>
                <a:r>
                  <a:rPr lang="en-US" sz="1900" dirty="0" smtClean="0"/>
                  <a:t>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wins</m:t>
                        </m:r>
                        <m:r>
                          <a:rPr lang="en-US" sz="19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/>
                              </a:rPr>
                              <m:t>chg</m:t>
                            </m:r>
                          </m:e>
                        </m:d>
                      </m:sup>
                    </m:sSup>
                    <m:r>
                      <a:rPr lang="en-US" sz="1900" b="0" i="1" smtClean="0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900" b="0" i="1" smtClean="0">
                            <a:latin typeface="Cambria Math"/>
                          </a:rPr>
                          <m:t>−|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rsp</m:t>
                        </m:r>
                        <m:r>
                          <a:rPr lang="en-US" sz="1900" b="0" i="1" smtClean="0"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endParaRPr lang="en-US" sz="1900" dirty="0" smtClean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3573016"/>
                <a:ext cx="7638020" cy="3284984"/>
              </a:xfrm>
              <a:blipFill rotWithShape="1">
                <a:blip r:embed="rId6"/>
                <a:stretch>
                  <a:fillRect l="-319" t="-928" r="-1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8256" y="2638073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56" y="2638073"/>
                <a:ext cx="2420791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3203848" y="3089865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7904" y="2720533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720533"/>
                <a:ext cx="614271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cryptography works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building blocks (primitives)</a:t>
            </a:r>
          </a:p>
          <a:p>
            <a:pPr lvl="1"/>
            <a:r>
              <a:rPr lang="en-US" dirty="0" smtClean="0"/>
              <a:t>… either by themselves (hashing for integrity)</a:t>
            </a:r>
          </a:p>
          <a:p>
            <a:pPr lvl="1"/>
            <a:r>
              <a:rPr lang="en-US" dirty="0" smtClean="0"/>
              <a:t>… or in larger constructions (protocols, schemes)</a:t>
            </a:r>
          </a:p>
          <a:p>
            <a:endParaRPr lang="en-US" dirty="0" smtClean="0"/>
          </a:p>
          <a:p>
            <a:r>
              <a:rPr lang="en-US" dirty="0" smtClean="0"/>
              <a:t>Security must be guaranteed even if mechanism (primitive, protocol) is known to adversaries</a:t>
            </a:r>
          </a:p>
          <a:p>
            <a:endParaRPr lang="en-US" dirty="0"/>
          </a:p>
          <a:p>
            <a:r>
              <a:rPr lang="en-US" dirty="0" smtClean="0"/>
              <a:t>Steganography vs. cryptography:</a:t>
            </a:r>
          </a:p>
          <a:p>
            <a:pPr lvl="1"/>
            <a:r>
              <a:rPr lang="en-US" dirty="0" smtClean="0"/>
              <a:t>Steganography: hide secret information in plain sight</a:t>
            </a:r>
          </a:p>
          <a:p>
            <a:pPr lvl="1"/>
            <a:r>
              <a:rPr lang="en-US" dirty="0" smtClean="0"/>
              <a:t>Cryptography: change secret information to something else, then send it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6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219557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ImpSec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31839" y="2195572"/>
                <a:ext cx="50405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9" y="2195572"/>
                <a:ext cx="50405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60032" y="3645024"/>
                <a:ext cx="50405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645024"/>
                <a:ext cx="50405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60232" y="4725144"/>
                <a:ext cx="50405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725144"/>
                <a:ext cx="50405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36512" y="2843644"/>
                <a:ext cx="7035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wins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ImpSec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wins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Adv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against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843644"/>
                <a:ext cx="70358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7584" y="3964356"/>
                <a:ext cx="7035810" cy="61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wins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wins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−|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chg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964356"/>
                <a:ext cx="7035810" cy="6167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16" idx="0"/>
          </p:cNvCxnSpPr>
          <p:nvPr/>
        </p:nvCxnSpPr>
        <p:spPr>
          <a:xfrm flipV="1">
            <a:off x="1691680" y="1772816"/>
            <a:ext cx="0" cy="42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19872" y="1772816"/>
            <a:ext cx="0" cy="42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177281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18124" y="1412776"/>
                <a:ext cx="69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PRG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124" y="1412776"/>
                <a:ext cx="69769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5134891" y="2380238"/>
            <a:ext cx="0" cy="126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35896" y="2348880"/>
            <a:ext cx="1498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35896" y="1732108"/>
                <a:ext cx="1523622" cy="616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−|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chg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32108"/>
                <a:ext cx="1523622" cy="6167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95736" y="5229200"/>
                <a:ext cx="656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wins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wins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Adv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against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PRF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229200"/>
                <a:ext cx="656725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V="1">
            <a:off x="6938011" y="3861019"/>
            <a:ext cx="0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64088" y="3861048"/>
            <a:ext cx="1573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90532" y="3501008"/>
                <a:ext cx="69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PRF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32" y="3501008"/>
                <a:ext cx="69769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57278" y="6278676"/>
                <a:ext cx="6567250" cy="390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Prob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wins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chg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/>
                        </a:rPr>
                        <m:t> 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−|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rsp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78" y="6278676"/>
                <a:ext cx="6567250" cy="3906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V="1">
            <a:off x="6948264" y="5125834"/>
            <a:ext cx="0" cy="1152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7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9" grpId="0"/>
      <p:bldP spid="34" grpId="0"/>
      <p:bldP spid="36" grpId="0"/>
      <p:bldP spid="42" grpId="0"/>
      <p:bldP spid="4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988840"/>
            <a:ext cx="7488832" cy="3096344"/>
          </a:xfrm>
          <a:prstGeom prst="roundRect">
            <a:avLst/>
          </a:prstGeom>
          <a:solidFill>
            <a:srgbClr val="FE8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Statement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060848"/>
                <a:ext cx="7467600" cy="3196952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</m:d>
                  </m:oMath>
                </a14:m>
                <a:r>
                  <a:rPr lang="fr-FR" b="1" dirty="0" smtClean="0">
                    <a:solidFill>
                      <a:schemeClr val="bg1"/>
                    </a:solidFill>
                  </a:rPr>
                  <a:t>-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impersonation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security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adver-sary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b="1" dirty="0" smtClean="0">
                    <a:solidFill>
                      <a:schemeClr val="bg1"/>
                    </a:solidFill>
                    <a:latin typeface="Harlow Solid Italic" panose="04030604020F02020D02" pitchFamily="82" charset="0"/>
                  </a:rPr>
                  <a:t>A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against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protocol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there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exist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𝐏𝐑𝐆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chemeClr val="bg1"/>
                    </a:solidFill>
                  </a:rPr>
                  <a:t>-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distinguisher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b="1" dirty="0" err="1" smtClean="0">
                    <a:solidFill>
                      <a:schemeClr val="bg1"/>
                    </a:solidFill>
                  </a:rPr>
                  <a:t>against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PRG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𝐏𝐑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𝐅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chemeClr val="bg1"/>
                    </a:solidFill>
                  </a:rPr>
                  <a:t>-</a:t>
                </a:r>
                <a:r>
                  <a:rPr lang="fr-FR" b="1" dirty="0" err="1">
                    <a:solidFill>
                      <a:schemeClr val="bg1"/>
                    </a:solidFill>
                  </a:rPr>
                  <a:t>distinguisher</a:t>
                </a:r>
                <a:r>
                  <a:rPr lang="fr-FR" b="1" dirty="0">
                    <a:solidFill>
                      <a:schemeClr val="bg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bg1"/>
                    </a:solidFill>
                  </a:rPr>
                  <a:t>against</a:t>
                </a:r>
                <a:r>
                  <a:rPr lang="fr-FR" b="1" dirty="0">
                    <a:solidFill>
                      <a:schemeClr val="bg1"/>
                    </a:solidFill>
                  </a:rPr>
                  <a:t> 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PRF</a:t>
                </a:r>
              </a:p>
              <a:p>
                <a:pPr marL="365760" lvl="1" indent="0">
                  <a:spcAft>
                    <a:spcPts val="1200"/>
                  </a:spcAft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such that:</a:t>
                </a:r>
              </a:p>
              <a:p>
                <a:pPr marL="365760" lvl="1" indent="0">
                  <a:buNone/>
                </a:pP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fr-FR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𝐏𝐑𝐆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𝐏𝐑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𝐅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𝒄𝒉𝒈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𝒄𝒉𝒈</m:t>
                            </m:r>
                          </m:e>
                        </m:d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−|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𝒓𝒔𝒑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endParaRPr lang="fr-FR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060848"/>
                <a:ext cx="7467600" cy="3196952"/>
              </a:xfrm>
              <a:blipFill rotWithShape="1">
                <a:blip r:embed="rId2"/>
                <a:stretch>
                  <a:fillRect l="-327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VII</a:t>
            </a:r>
            <a:br>
              <a:rPr lang="en-US" dirty="0" smtClean="0"/>
            </a:br>
            <a:r>
              <a:rPr lang="en-US" dirty="0" smtClean="0"/>
              <a:t>Conclusions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9046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Security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32248"/>
            <a:ext cx="7467600" cy="3989040"/>
          </a:xfrm>
        </p:spPr>
        <p:txBody>
          <a:bodyPr/>
          <a:lstStyle/>
          <a:p>
            <a:r>
              <a:rPr lang="en-US" dirty="0" smtClean="0"/>
              <a:t>Powerful tool </a:t>
            </a:r>
          </a:p>
          <a:p>
            <a:r>
              <a:rPr lang="en-US" dirty="0" smtClean="0"/>
              <a:t>We can prove that a protocol is secure by design </a:t>
            </a:r>
          </a:p>
          <a:p>
            <a:r>
              <a:rPr lang="en-US" dirty="0" smtClean="0"/>
              <a:t>Captures generic attacks within a security model</a:t>
            </a:r>
          </a:p>
          <a:p>
            <a:r>
              <a:rPr lang="en-US" dirty="0" smtClean="0"/>
              <a:t>Can compare different schemes of same “type”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3 types of schemes:</a:t>
            </a:r>
          </a:p>
          <a:p>
            <a:pPr lvl="1"/>
            <a:r>
              <a:rPr lang="en-US" dirty="0" smtClean="0"/>
              <a:t>Provably Secure</a:t>
            </a:r>
          </a:p>
          <a:p>
            <a:pPr lvl="1"/>
            <a:r>
              <a:rPr lang="en-US" dirty="0" smtClean="0"/>
              <a:t>Attackable (found an attack)</a:t>
            </a:r>
          </a:p>
          <a:p>
            <a:pPr lvl="1"/>
            <a:r>
              <a:rPr lang="en-US" dirty="0" smtClean="0"/>
              <a:t>We don’t know (unprovable, but not attackable)</a:t>
            </a:r>
          </a:p>
        </p:txBody>
      </p:sp>
    </p:spTree>
    <p:extLst>
      <p:ext uri="{BB962C8B-B14F-4D97-AF65-F5344CB8AC3E}">
        <p14:creationId xmlns:p14="http://schemas.microsoft.com/office/powerpoint/2010/main" val="5746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6224"/>
            <a:ext cx="7467600" cy="1540768"/>
          </a:xfrm>
        </p:spPr>
        <p:txBody>
          <a:bodyPr>
            <a:normAutofit/>
          </a:bodyPr>
          <a:lstStyle/>
          <a:p>
            <a:r>
              <a:rPr lang="en-US" dirty="0" smtClean="0"/>
              <a:t>“Stone age”: secrecy of algorithm</a:t>
            </a:r>
          </a:p>
          <a:p>
            <a:pPr lvl="1"/>
            <a:r>
              <a:rPr lang="en-US" dirty="0" smtClean="0"/>
              <a:t>Substitution and permutation (solvable by hand)</a:t>
            </a:r>
          </a:p>
          <a:p>
            <a:pPr lvl="2"/>
            <a:r>
              <a:rPr lang="en-US" dirty="0" smtClean="0"/>
              <a:t>Caesar cipher, </a:t>
            </a:r>
            <a:r>
              <a:rPr lang="en-US" dirty="0" err="1" smtClean="0"/>
              <a:t>Vigenère</a:t>
            </a:r>
            <a:r>
              <a:rPr lang="en-US" dirty="0" smtClean="0"/>
              <a:t> cipher, etc.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3140968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“Industrial Age”: automation of cryptology</a:t>
            </a:r>
          </a:p>
          <a:p>
            <a:pPr lvl="1"/>
            <a:r>
              <a:rPr lang="en-US" dirty="0" smtClean="0"/>
              <a:t>Cryptographic machines like Enigma</a:t>
            </a:r>
          </a:p>
          <a:p>
            <a:pPr lvl="1"/>
            <a:r>
              <a:rPr lang="en-US" dirty="0" smtClean="0"/>
              <a:t>Fast, automated permutations (need machines to solve)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4" y="4581128"/>
            <a:ext cx="7467600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“Contemporary Age”: provable security</a:t>
            </a:r>
          </a:p>
          <a:p>
            <a:pPr lvl="1"/>
            <a:r>
              <a:rPr lang="en-US" dirty="0" smtClean="0"/>
              <a:t>Starting from assumptions (e.g. a one-way function), I build a scheme, which is “provably” secure in model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9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dirty="0" smtClean="0"/>
              <a:t>The Provable Security Method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6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32097</TotalTime>
  <Words>5766</Words>
  <Application>Microsoft Office PowerPoint</Application>
  <PresentationFormat>On-screen Show (4:3)</PresentationFormat>
  <Paragraphs>777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Oriel</vt:lpstr>
      <vt:lpstr>Introduction to Provable Security</vt:lpstr>
      <vt:lpstr>Cryptography / Cryptology</vt:lpstr>
      <vt:lpstr>Some cryptographic goals</vt:lpstr>
      <vt:lpstr>Confidentiality</vt:lpstr>
      <vt:lpstr>Authenticity</vt:lpstr>
      <vt:lpstr>Integrity</vt:lpstr>
      <vt:lpstr>How cryptography works</vt:lpstr>
      <vt:lpstr>A brief history</vt:lpstr>
      <vt:lpstr>Part II The Provable Security Method </vt:lpstr>
      <vt:lpstr>Security by trial-and-error</vt:lpstr>
      <vt:lpstr>Provable security</vt:lpstr>
      <vt:lpstr>The essence of provable security</vt:lpstr>
      <vt:lpstr>The essence of provable security</vt:lpstr>
      <vt:lpstr>The essence of provable security</vt:lpstr>
      <vt:lpstr>The essence of provable security</vt:lpstr>
      <vt:lpstr>The essence of provable security</vt:lpstr>
      <vt:lpstr>The essence of provable security</vt:lpstr>
      <vt:lpstr>How reductions work</vt:lpstr>
      <vt:lpstr>Part III Assumptions </vt:lpstr>
      <vt:lpstr>We need computational assumptions</vt:lpstr>
      <vt:lpstr>We need computational assumptions</vt:lpstr>
      <vt:lpstr>We need computational assumptions</vt:lpstr>
      <vt:lpstr>Some Computational Assumptions</vt:lpstr>
      <vt:lpstr>Examples: DLog, CDH, DDH</vt:lpstr>
      <vt:lpstr>Examples: DLog, CDH, DDH</vt:lpstr>
      <vt:lpstr>Examples: DLog, CDH, DDH</vt:lpstr>
      <vt:lpstr>Examples: DLog, CDH, DDH</vt:lpstr>
      <vt:lpstr>How to solve the DLog problem</vt:lpstr>
      <vt:lpstr>Parameter Size vs. Security</vt:lpstr>
      <vt:lpstr>Using Assumptions</vt:lpstr>
      <vt:lpstr>Using Assumptions (2)</vt:lpstr>
      <vt:lpstr>Using Assumptions (3)</vt:lpstr>
      <vt:lpstr>Part IV Security Models </vt:lpstr>
      <vt:lpstr>Ideal Provable Security</vt:lpstr>
      <vt:lpstr>Provable Security</vt:lpstr>
      <vt:lpstr>Provable Security</vt:lpstr>
      <vt:lpstr>Components of Security Models</vt:lpstr>
      <vt:lpstr>Game-Based Security</vt:lpstr>
      <vt:lpstr>Canonical Game-Based Security</vt:lpstr>
      <vt:lpstr>Example 1: Signature Schemes</vt:lpstr>
      <vt:lpstr>Example 2: PKE</vt:lpstr>
      <vt:lpstr>Example 2: PKE</vt:lpstr>
      <vt:lpstr>Example 2: PKE</vt:lpstr>
      <vt:lpstr>Example 2: PKE</vt:lpstr>
      <vt:lpstr>Measuring Adversarial Success</vt:lpstr>
      <vt:lpstr>Trivial Adversaries </vt:lpstr>
      <vt:lpstr>Adversarial Advantage</vt:lpstr>
      <vt:lpstr>Defining Security</vt:lpstr>
      <vt:lpstr>Defining Security</vt:lpstr>
      <vt:lpstr>Simulation-Based Definitions</vt:lpstr>
      <vt:lpstr>Security Models – Conclusions</vt:lpstr>
      <vt:lpstr>Part V Proofs of Security </vt:lpstr>
      <vt:lpstr>Game Hopping</vt:lpstr>
      <vt:lpstr>Proving G_(i-1) ≅_(ε_i ) G_i </vt:lpstr>
      <vt:lpstr>Game Equivalence &amp; Reductions</vt:lpstr>
      <vt:lpstr>Part VI An Example </vt:lpstr>
      <vt:lpstr>Secure Symmetric-key Authentication</vt:lpstr>
      <vt:lpstr>Security of Authentication</vt:lpstr>
      <vt:lpstr>Trivial Attacks: Relay</vt:lpstr>
      <vt:lpstr>Secure Authentication: Definition</vt:lpstr>
      <vt:lpstr>Secure Authentication: Game</vt:lpstr>
      <vt:lpstr>PRGs and PRFs</vt:lpstr>
      <vt:lpstr>PRGs and PRFs</vt:lpstr>
      <vt:lpstr>Proving Security</vt:lpstr>
      <vt:lpstr>Proving Security</vt:lpstr>
      <vt:lpstr>Proving Security</vt:lpstr>
      <vt:lpstr>Proving Security</vt:lpstr>
      <vt:lpstr>Proving Security</vt:lpstr>
      <vt:lpstr>Proving Security</vt:lpstr>
      <vt:lpstr>Putting It Together</vt:lpstr>
      <vt:lpstr>Security Statement</vt:lpstr>
      <vt:lpstr>Part VII Conclusions </vt:lpstr>
      <vt:lpstr>Provable Security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Cristina Onete</dc:creator>
  <cp:lastModifiedBy>Maria Cristina Onete</cp:lastModifiedBy>
  <cp:revision>457</cp:revision>
  <dcterms:created xsi:type="dcterms:W3CDTF">2015-09-01T10:29:13Z</dcterms:created>
  <dcterms:modified xsi:type="dcterms:W3CDTF">2015-11-05T21:27:03Z</dcterms:modified>
</cp:coreProperties>
</file>