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494" r:id="rId3"/>
    <p:sldId id="532" r:id="rId4"/>
    <p:sldId id="533" r:id="rId5"/>
    <p:sldId id="534" r:id="rId6"/>
    <p:sldId id="535" r:id="rId7"/>
    <p:sldId id="536" r:id="rId8"/>
    <p:sldId id="511" r:id="rId9"/>
    <p:sldId id="504" r:id="rId10"/>
    <p:sldId id="506" r:id="rId11"/>
    <p:sldId id="507" r:id="rId12"/>
    <p:sldId id="508" r:id="rId13"/>
    <p:sldId id="515" r:id="rId14"/>
    <p:sldId id="516" r:id="rId15"/>
    <p:sldId id="517" r:id="rId16"/>
    <p:sldId id="521" r:id="rId17"/>
    <p:sldId id="518" r:id="rId18"/>
    <p:sldId id="509" r:id="rId19"/>
    <p:sldId id="510" r:id="rId20"/>
    <p:sldId id="513" r:id="rId21"/>
    <p:sldId id="514" r:id="rId22"/>
    <p:sldId id="512" r:id="rId23"/>
    <p:sldId id="520" r:id="rId24"/>
    <p:sldId id="519" r:id="rId25"/>
    <p:sldId id="522" r:id="rId26"/>
    <p:sldId id="523" r:id="rId27"/>
    <p:sldId id="526" r:id="rId28"/>
    <p:sldId id="524" r:id="rId29"/>
    <p:sldId id="525" r:id="rId30"/>
    <p:sldId id="527" r:id="rId31"/>
    <p:sldId id="528" r:id="rId32"/>
    <p:sldId id="542" r:id="rId33"/>
    <p:sldId id="529" r:id="rId34"/>
    <p:sldId id="531" r:id="rId35"/>
    <p:sldId id="530" r:id="rId36"/>
    <p:sldId id="537" r:id="rId37"/>
    <p:sldId id="538" r:id="rId38"/>
    <p:sldId id="539" r:id="rId39"/>
    <p:sldId id="540" r:id="rId40"/>
    <p:sldId id="541" r:id="rId41"/>
    <p:sldId id="26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20E"/>
    <a:srgbClr val="E5F268"/>
    <a:srgbClr val="FF0066"/>
    <a:srgbClr val="F68412"/>
    <a:srgbClr val="FF6600"/>
    <a:srgbClr val="F68A1E"/>
    <a:srgbClr val="5E9F4F"/>
    <a:srgbClr val="F7B075"/>
    <a:srgbClr val="F9DE39"/>
    <a:srgbClr val="935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8" autoAdjust="0"/>
    <p:restoredTop sz="97098" autoAdjust="0"/>
  </p:normalViewPr>
  <p:slideViewPr>
    <p:cSldViewPr>
      <p:cViewPr>
        <p:scale>
          <a:sx n="73" d="100"/>
          <a:sy n="73" d="100"/>
        </p:scale>
        <p:origin x="-29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3C154-E174-414B-91C0-837E48453F8E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3BE01-C2ED-48B9-A63C-9CD154878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3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908720"/>
            <a:ext cx="7954080" cy="1440160"/>
          </a:xfrm>
        </p:spPr>
        <p:txBody>
          <a:bodyPr lIns="45720" rIns="45720" bIns="45720">
            <a:noAutofit/>
          </a:bodyPr>
          <a:lstStyle>
            <a:lvl1pPr algn="l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Notions of Privacy: Identity-Hiding, </a:t>
            </a:r>
            <a:r>
              <a:rPr kumimoji="0" lang="en-US" dirty="0" err="1" smtClean="0"/>
              <a:t>Untraceability</a:t>
            </a:r>
            <a:r>
              <a:rPr kumimoji="0" lang="en-US" dirty="0" smtClean="0"/>
              <a:t> &amp; </a:t>
            </a:r>
            <a:r>
              <a:rPr kumimoji="0" lang="en-US" dirty="0" err="1" smtClean="0"/>
              <a:t>Prover</a:t>
            </a:r>
            <a:r>
              <a:rPr kumimoji="0" lang="en-US" dirty="0" smtClean="0"/>
              <a:t> Anonymity</a:t>
            </a:r>
            <a:endParaRPr kumimoji="0" lang="en-US" dirty="0"/>
          </a:p>
        </p:txBody>
      </p:sp>
      <p:sp>
        <p:nvSpPr>
          <p:cNvPr id="12" name="Subtitle 19"/>
          <p:cNvSpPr txBox="1">
            <a:spLocks/>
          </p:cNvSpPr>
          <p:nvPr userDrawn="1"/>
        </p:nvSpPr>
        <p:spPr>
          <a:xfrm>
            <a:off x="755576" y="6093296"/>
            <a:ext cx="2986672" cy="576064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Rennes, 02/10/2014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19"/>
          <p:cNvSpPr txBox="1">
            <a:spLocks/>
          </p:cNvSpPr>
          <p:nvPr userDrawn="1"/>
        </p:nvSpPr>
        <p:spPr>
          <a:xfrm>
            <a:off x="755576" y="5157192"/>
            <a:ext cx="2088232" cy="576064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Cristina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18638"/>
            <a:ext cx="3132580" cy="1306706"/>
          </a:xfrm>
          <a:prstGeom prst="rect">
            <a:avLst/>
          </a:prstGeom>
        </p:spPr>
      </p:pic>
      <p:sp>
        <p:nvSpPr>
          <p:cNvPr id="14" name="Subtitle 19"/>
          <p:cNvSpPr txBox="1">
            <a:spLocks/>
          </p:cNvSpPr>
          <p:nvPr userDrawn="1"/>
        </p:nvSpPr>
        <p:spPr>
          <a:xfrm>
            <a:off x="755576" y="5589240"/>
            <a:ext cx="3816424" cy="576064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maria-cristina.onete@irisa.fr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3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EB1B4-89A5-42F6-8A2D-BAA8967CE5F3}" type="datetime1">
              <a:rPr lang="en-GB" smtClean="0"/>
              <a:t>21/10/2014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2DE0C-5AA1-499B-A129-411AD52265A9}" type="datetime1">
              <a:rPr lang="en-GB" smtClean="0"/>
              <a:t>21/10/2014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7CA68-FE10-403F-9E2F-DC5E51237E8C}" type="datetime1">
              <a:rPr lang="en-GB" smtClean="0"/>
              <a:t>21/10/2014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0302F5-9172-4F14-AA4C-ADEF218FF0C6}" type="datetime1">
              <a:rPr lang="en-GB" smtClean="0"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3DD95-53F3-45D3-A7DF-59013775420A}" type="datetime1">
              <a:rPr lang="en-GB" smtClean="0"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04A9B-06C3-4E9A-9807-4070CE1F3A84}" type="datetime1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6AA6D-430A-4EDD-A0A6-580D5FEA068B}" type="datetime1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548680"/>
            <a:ext cx="7177739" cy="864096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 cap="rnd" cmpd="dbl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96544" y="6160219"/>
            <a:ext cx="3923928" cy="365125"/>
          </a:xfrm>
        </p:spPr>
        <p:txBody>
          <a:bodyPr wrap="square"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39552" y="75599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8640" y="892858"/>
            <a:ext cx="6743720" cy="447910"/>
          </a:xfrm>
        </p:spPr>
        <p:txBody>
          <a:bodyPr/>
          <a:lstStyle>
            <a:lvl1pPr>
              <a:defRPr b="0">
                <a:solidFill>
                  <a:srgbClr val="B72F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10395"/>
            <a:ext cx="1240519" cy="5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1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1340768"/>
            <a:ext cx="7954080" cy="648072"/>
          </a:xfrm>
        </p:spPr>
        <p:txBody>
          <a:bodyPr lIns="45720" rIns="45720" bIns="45720">
            <a:noAutofit/>
          </a:bodyPr>
          <a:lstStyle>
            <a:lvl1pPr algn="ctr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Thanks!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10" y="4077072"/>
            <a:ext cx="3132580" cy="13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3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908720"/>
            <a:ext cx="7954080" cy="1440160"/>
          </a:xfrm>
        </p:spPr>
        <p:txBody>
          <a:bodyPr lIns="45720" rIns="45720" bIns="45720">
            <a:noAutofit/>
          </a:bodyPr>
          <a:lstStyle>
            <a:lvl1pPr algn="l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Notions of Privacy: Identity-Hiding, </a:t>
            </a:r>
            <a:r>
              <a:rPr kumimoji="0" lang="en-US" dirty="0" err="1" smtClean="0"/>
              <a:t>Untraceability</a:t>
            </a:r>
            <a:r>
              <a:rPr kumimoji="0" lang="en-US" dirty="0" smtClean="0"/>
              <a:t> &amp; </a:t>
            </a:r>
            <a:r>
              <a:rPr kumimoji="0" lang="en-US" dirty="0" err="1" smtClean="0"/>
              <a:t>Prover</a:t>
            </a:r>
            <a:r>
              <a:rPr kumimoji="0" lang="en-US" dirty="0" smtClean="0"/>
              <a:t> Anonymity</a:t>
            </a:r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9912" y="3427848"/>
            <a:ext cx="2016224" cy="2161392"/>
          </a:xfrm>
          <a:prstGeom prst="rect">
            <a:avLst/>
          </a:prstGeom>
          <a:effectLst>
            <a:outerShdw blurRad="152400" dist="317500" dir="5400000" sx="90000" sy="-19000" rotWithShape="0">
              <a:schemeClr val="accent1">
                <a:lumMod val="75000"/>
                <a:alpha val="15000"/>
              </a:schemeClr>
            </a:outerShdw>
          </a:effectLst>
        </p:spPr>
      </p:pic>
      <p:sp>
        <p:nvSpPr>
          <p:cNvPr id="12" name="Subtitle 19"/>
          <p:cNvSpPr txBox="1">
            <a:spLocks/>
          </p:cNvSpPr>
          <p:nvPr userDrawn="1"/>
        </p:nvSpPr>
        <p:spPr>
          <a:xfrm>
            <a:off x="755576" y="5589240"/>
            <a:ext cx="2986672" cy="576064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Rennes, 25/09/2014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19"/>
          <p:cNvSpPr txBox="1">
            <a:spLocks/>
          </p:cNvSpPr>
          <p:nvPr userDrawn="1"/>
        </p:nvSpPr>
        <p:spPr>
          <a:xfrm>
            <a:off x="5758472" y="5589240"/>
            <a:ext cx="2088232" cy="576064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Cristina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19"/>
          <p:cNvSpPr txBox="1">
            <a:spLocks/>
          </p:cNvSpPr>
          <p:nvPr userDrawn="1"/>
        </p:nvSpPr>
        <p:spPr>
          <a:xfrm>
            <a:off x="4139952" y="5733256"/>
            <a:ext cx="1181408" cy="360040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CIDRE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548680"/>
            <a:ext cx="7393763" cy="864096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 cap="rnd" cmpd="dbl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548680"/>
            <a:ext cx="864096" cy="926311"/>
          </a:xfrm>
          <a:prstGeom prst="rect">
            <a:avLst/>
          </a:prstGeom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96544" y="6160219"/>
            <a:ext cx="3923928" cy="365125"/>
          </a:xfrm>
        </p:spPr>
        <p:txBody>
          <a:bodyPr wrap="square"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39552" y="75599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8640" y="892858"/>
            <a:ext cx="6743720" cy="447910"/>
          </a:xfrm>
        </p:spPr>
        <p:txBody>
          <a:bodyPr/>
          <a:lstStyle>
            <a:lvl1pPr>
              <a:defRPr b="0">
                <a:solidFill>
                  <a:srgbClr val="B72F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1340768"/>
            <a:ext cx="7954080" cy="648072"/>
          </a:xfrm>
        </p:spPr>
        <p:txBody>
          <a:bodyPr lIns="45720" rIns="45720" bIns="45720">
            <a:noAutofit/>
          </a:bodyPr>
          <a:lstStyle>
            <a:lvl1pPr algn="ctr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Thanks!</a:t>
            </a:r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9912" y="3427848"/>
            <a:ext cx="2016224" cy="2161392"/>
          </a:xfrm>
          <a:prstGeom prst="rect">
            <a:avLst/>
          </a:prstGeom>
          <a:effectLst>
            <a:outerShdw blurRad="152400" dist="317500" dir="5400000" sx="90000" sy="-19000" rotWithShape="0">
              <a:schemeClr val="accent1">
                <a:lumMod val="75000"/>
                <a:alpha val="15000"/>
              </a:schemeClr>
            </a:outerShdw>
          </a:effectLst>
        </p:spPr>
      </p:pic>
      <p:sp>
        <p:nvSpPr>
          <p:cNvPr id="6" name="Subtitle 19"/>
          <p:cNvSpPr txBox="1">
            <a:spLocks/>
          </p:cNvSpPr>
          <p:nvPr userDrawn="1"/>
        </p:nvSpPr>
        <p:spPr>
          <a:xfrm>
            <a:off x="4139952" y="5733256"/>
            <a:ext cx="1181408" cy="360040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CIDRE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8F0B0-4C8D-4557-8A30-48AF1A8CCC30}" type="datetime1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B6EAA-C50E-4BFC-A0E4-4A6EC9695F71}" type="datetime1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1E457-61BD-4CE2-9A13-B767272EC860}" type="datetime1">
              <a:rPr lang="en-GB" smtClean="0"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2CAB74-605F-4EB0-82AA-FAA37C28CF51}" type="datetime1">
              <a:rPr lang="en-GB" smtClean="0"/>
              <a:t>21/10/2014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61" r:id="rId4"/>
    <p:sldLayoutId id="2147483673" r:id="rId5"/>
    <p:sldLayoutId id="2147483672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35.png"/><Relationship Id="rId7" Type="http://schemas.openxmlformats.org/officeDocument/2006/relationships/image" Target="../media/image480.png"/><Relationship Id="rId12" Type="http://schemas.openxmlformats.org/officeDocument/2006/relationships/image" Target="../media/image5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0.png"/><Relationship Id="rId11" Type="http://schemas.openxmlformats.org/officeDocument/2006/relationships/image" Target="../media/image52.png"/><Relationship Id="rId5" Type="http://schemas.openxmlformats.org/officeDocument/2006/relationships/image" Target="../media/image460.png"/><Relationship Id="rId10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460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10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png"/><Relationship Id="rId3" Type="http://schemas.openxmlformats.org/officeDocument/2006/relationships/image" Target="../media/image74.png"/><Relationship Id="rId7" Type="http://schemas.openxmlformats.org/officeDocument/2006/relationships/image" Target="../media/image20.gif"/><Relationship Id="rId12" Type="http://schemas.openxmlformats.org/officeDocument/2006/relationships/image" Target="../media/image81.png"/><Relationship Id="rId2" Type="http://schemas.openxmlformats.org/officeDocument/2006/relationships/image" Target="../media/image73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80.png"/><Relationship Id="rId5" Type="http://schemas.openxmlformats.org/officeDocument/2006/relationships/image" Target="../media/image76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5.png"/><Relationship Id="rId9" Type="http://schemas.openxmlformats.org/officeDocument/2006/relationships/image" Target="../media/image69.png"/><Relationship Id="rId1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11" Type="http://schemas.openxmlformats.org/officeDocument/2006/relationships/image" Target="../media/image86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20.gif"/><Relationship Id="rId9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11" Type="http://schemas.openxmlformats.org/officeDocument/2006/relationships/image" Target="../media/image105.png"/><Relationship Id="rId5" Type="http://schemas.openxmlformats.org/officeDocument/2006/relationships/image" Target="../media/image100.png"/><Relationship Id="rId10" Type="http://schemas.openxmlformats.org/officeDocument/2006/relationships/image" Target="../media/image104.png"/><Relationship Id="rId4" Type="http://schemas.openxmlformats.org/officeDocument/2006/relationships/image" Target="../media/image99.png"/><Relationship Id="rId9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98.png"/><Relationship Id="rId7" Type="http://schemas.openxmlformats.org/officeDocument/2006/relationships/image" Target="../media/image10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94.png"/><Relationship Id="rId9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98.png"/><Relationship Id="rId7" Type="http://schemas.openxmlformats.org/officeDocument/2006/relationships/image" Target="../media/image11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128.png"/><Relationship Id="rId4" Type="http://schemas.openxmlformats.org/officeDocument/2006/relationships/image" Target="../media/image123.png"/><Relationship Id="rId9" Type="http://schemas.openxmlformats.org/officeDocument/2006/relationships/image" Target="../media/image8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33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690.png"/><Relationship Id="rId7" Type="http://schemas.openxmlformats.org/officeDocument/2006/relationships/image" Target="../media/image153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20.gif"/><Relationship Id="rId10" Type="http://schemas.openxmlformats.org/officeDocument/2006/relationships/image" Target="../media/image156.png"/><Relationship Id="rId4" Type="http://schemas.openxmlformats.org/officeDocument/2006/relationships/image" Target="../media/image10.png"/><Relationship Id="rId9" Type="http://schemas.openxmlformats.org/officeDocument/2006/relationships/image" Target="../media/image1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20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7.jpg"/><Relationship Id="rId4" Type="http://schemas.openxmlformats.org/officeDocument/2006/relationships/image" Target="../media/image18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13.png"/><Relationship Id="rId10" Type="http://schemas.openxmlformats.org/officeDocument/2006/relationships/image" Target="../media/image116.png"/><Relationship Id="rId4" Type="http://schemas.openxmlformats.org/officeDocument/2006/relationships/image" Target="../media/image21.png"/><Relationship Id="rId9" Type="http://schemas.openxmlformats.org/officeDocument/2006/relationships/image" Target="../media/image1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10.png"/><Relationship Id="rId4" Type="http://schemas.openxmlformats.org/officeDocument/2006/relationships/image" Target="../media/image16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/>
              <a:t>Attacks on RSA. Safe modes.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OAEP Function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In detail: OAEP</a:t>
            </a:r>
            <a:endParaRPr lang="fr-F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2132856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</a:t>
            </a:r>
            <a:endParaRPr lang="fr-FR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2132856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pad</a:t>
            </a:r>
            <a:endParaRPr lang="fr-FR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2132856"/>
            <a:ext cx="8640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</a:t>
            </a:r>
            <a:endParaRPr lang="fr-FR" i="1" dirty="0"/>
          </a:p>
        </p:txBody>
      </p:sp>
      <p:cxnSp>
        <p:nvCxnSpPr>
          <p:cNvPr id="9" name="Straight Connector 8"/>
          <p:cNvCxnSpPr>
            <a:stCxn id="6" idx="2"/>
          </p:cNvCxnSpPr>
          <p:nvPr/>
        </p:nvCxnSpPr>
        <p:spPr>
          <a:xfrm>
            <a:off x="2699792" y="2502188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2"/>
          </p:cNvCxnSpPr>
          <p:nvPr/>
        </p:nvCxnSpPr>
        <p:spPr>
          <a:xfrm>
            <a:off x="4860032" y="2502188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99792" y="278092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3" idx="3"/>
          </p:cNvCxnSpPr>
          <p:nvPr/>
        </p:nvCxnSpPr>
        <p:spPr>
          <a:xfrm>
            <a:off x="5652120" y="3284984"/>
            <a:ext cx="1368152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20072" y="3100318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</a:t>
            </a:r>
            <a:endParaRPr lang="fr-FR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51920" y="3284984"/>
            <a:ext cx="1368152" cy="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272" y="2492896"/>
            <a:ext cx="0" cy="792088"/>
          </a:xfrm>
          <a:prstGeom prst="line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51920" y="2771636"/>
            <a:ext cx="0" cy="513348"/>
          </a:xfrm>
          <a:prstGeom prst="line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1560" y="375942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Hash functions</a:t>
            </a:r>
            <a:endParaRPr lang="fr-FR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99592" y="4309646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A box with input of any size, and output of fixed size</a:t>
            </a:r>
            <a:endParaRPr lang="fr-FR" sz="21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87624" y="4653136"/>
                <a:ext cx="626469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In this case: input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100" dirty="0" smtClean="0"/>
                  <a:t> bits, output </a:t>
                </a:r>
                <a:r>
                  <a:rPr lang="fr-FR" sz="2100" dirty="0" err="1" smtClean="0"/>
                  <a:t>is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𝑛</m:t>
                    </m:r>
                    <m:r>
                      <a:rPr lang="en-US" sz="21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100" dirty="0" smtClean="0"/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653136"/>
                <a:ext cx="6264696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1168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9592" y="5157192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Collision-resistance: can’t find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𝑟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with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</a:rPr>
                      <m:t>𝐺</m:t>
                    </m:r>
                    <m:r>
                      <a:rPr lang="en-US" sz="21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157192"/>
                <a:ext cx="7776864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99592" y="5533782"/>
                <a:ext cx="79208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Random oracles: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always</a:t>
                </a:r>
                <a:r>
                  <a:rPr lang="fr-FR" sz="2100" dirty="0" smtClean="0"/>
                  <a:t> outputs new string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𝑔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533782"/>
                <a:ext cx="7920880" cy="415498"/>
              </a:xfrm>
              <a:prstGeom prst="rect">
                <a:avLst/>
              </a:prstGeom>
              <a:blipFill rotWithShape="1">
                <a:blip r:embed="rId4"/>
                <a:stretch>
                  <a:fillRect l="-770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3888" y="5893822"/>
                <a:ext cx="52482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Outputs consistently: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𝐺</m:t>
                    </m:r>
                    <m:r>
                      <a:rPr lang="en-US" sz="2100" b="0" i="1" smtClean="0">
                        <a:latin typeface="Cambria Math"/>
                      </a:rPr>
                      <m:t>(</m:t>
                    </m:r>
                    <m:r>
                      <a:rPr lang="en-US" sz="2100" b="0" i="1" smtClean="0">
                        <a:latin typeface="Cambria Math"/>
                      </a:rPr>
                      <m:t>𝑟</m:t>
                    </m:r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100" dirty="0" smtClean="0"/>
                  <a:t> consistent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893822"/>
                <a:ext cx="5248200" cy="415498"/>
              </a:xfrm>
              <a:prstGeom prst="rect">
                <a:avLst/>
              </a:prstGeom>
              <a:blipFill rotWithShape="1">
                <a:blip r:embed="rId5"/>
                <a:stretch>
                  <a:fillRect l="-1394" t="-10294" r="-929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owchart: Or 26"/>
          <p:cNvSpPr/>
          <p:nvPr/>
        </p:nvSpPr>
        <p:spPr>
          <a:xfrm>
            <a:off x="3671900" y="3100318"/>
            <a:ext cx="360040" cy="389657"/>
          </a:xfrm>
          <a:prstGeom prst="flowChartOr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30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3" grpId="0" animBg="1"/>
      <p:bldP spid="19" grpId="0"/>
      <p:bldP spid="20" grpId="0"/>
      <p:bldP spid="21" grpId="0"/>
      <p:bldP spid="22" grpId="0"/>
      <p:bldP spid="23" grpId="0"/>
      <p:bldP spid="24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OAEP Function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In detail: OAEP</a:t>
            </a:r>
            <a:endParaRPr lang="fr-F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2132856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</a:t>
            </a:r>
            <a:endParaRPr lang="fr-FR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2132856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pad</a:t>
            </a:r>
            <a:endParaRPr lang="fr-FR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2132856"/>
            <a:ext cx="8640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</a:t>
            </a:r>
            <a:endParaRPr lang="fr-FR" i="1" dirty="0"/>
          </a:p>
        </p:txBody>
      </p:sp>
      <p:cxnSp>
        <p:nvCxnSpPr>
          <p:cNvPr id="9" name="Straight Connector 8"/>
          <p:cNvCxnSpPr>
            <a:stCxn id="6" idx="2"/>
          </p:cNvCxnSpPr>
          <p:nvPr/>
        </p:nvCxnSpPr>
        <p:spPr>
          <a:xfrm>
            <a:off x="2699792" y="2502188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2"/>
          </p:cNvCxnSpPr>
          <p:nvPr/>
        </p:nvCxnSpPr>
        <p:spPr>
          <a:xfrm>
            <a:off x="4860032" y="2502188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99792" y="278092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3" idx="3"/>
          </p:cNvCxnSpPr>
          <p:nvPr/>
        </p:nvCxnSpPr>
        <p:spPr>
          <a:xfrm>
            <a:off x="5652120" y="3284984"/>
            <a:ext cx="1368152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20072" y="3100318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</a:t>
            </a:r>
            <a:endParaRPr lang="fr-FR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51920" y="3284984"/>
            <a:ext cx="1368152" cy="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272" y="2492896"/>
            <a:ext cx="0" cy="792088"/>
          </a:xfrm>
          <a:prstGeom prst="line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51920" y="2771636"/>
            <a:ext cx="0" cy="513348"/>
          </a:xfrm>
          <a:prstGeom prst="line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1560" y="375942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How it works:</a:t>
            </a:r>
            <a:endParaRPr lang="fr-FR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475656" y="4293096"/>
            <a:ext cx="8640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</a:t>
            </a:r>
            <a:endParaRPr lang="fr-FR" i="1" dirty="0"/>
          </a:p>
        </p:txBody>
      </p:sp>
      <p:cxnSp>
        <p:nvCxnSpPr>
          <p:cNvPr id="18" name="Straight Arrow Connector 17"/>
          <p:cNvCxnSpPr>
            <a:stCxn id="25" idx="3"/>
          </p:cNvCxnSpPr>
          <p:nvPr/>
        </p:nvCxnSpPr>
        <p:spPr>
          <a:xfrm>
            <a:off x="2339752" y="4477762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Brace 26"/>
          <p:cNvSpPr/>
          <p:nvPr/>
        </p:nvSpPr>
        <p:spPr>
          <a:xfrm>
            <a:off x="1763688" y="4302388"/>
            <a:ext cx="216024" cy="936104"/>
          </a:xfrm>
          <a:prstGeom prst="leftBrac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03648" y="4869160"/>
                <a:ext cx="10081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i="1" dirty="0" smtClean="0">
                    <a:solidFill>
                      <a:srgbClr val="FF0000"/>
                    </a:solidFill>
                  </a:rPr>
                  <a:t> bits</a:t>
                </a:r>
                <a:endParaRPr lang="fr-FR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869160"/>
                <a:ext cx="100811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6452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563888" y="4293096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</a:t>
            </a:r>
            <a:endParaRPr lang="fr-FR" i="1" dirty="0"/>
          </a:p>
        </p:txBody>
      </p:sp>
      <p:cxnSp>
        <p:nvCxnSpPr>
          <p:cNvPr id="32" name="Straight Arrow Connector 31"/>
          <p:cNvCxnSpPr>
            <a:stCxn id="29" idx="3"/>
          </p:cNvCxnSpPr>
          <p:nvPr/>
        </p:nvCxnSpPr>
        <p:spPr>
          <a:xfrm>
            <a:off x="3995936" y="4477762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20072" y="4293096"/>
                <a:ext cx="223224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293096"/>
                <a:ext cx="223224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Left Brace 33"/>
          <p:cNvSpPr/>
          <p:nvPr/>
        </p:nvSpPr>
        <p:spPr>
          <a:xfrm>
            <a:off x="6228184" y="3573016"/>
            <a:ext cx="216024" cy="2405881"/>
          </a:xfrm>
          <a:prstGeom prst="leftBrac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extBox 36"/>
          <p:cNvSpPr txBox="1"/>
          <p:nvPr/>
        </p:nvSpPr>
        <p:spPr>
          <a:xfrm>
            <a:off x="611560" y="5589240"/>
            <a:ext cx="1584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</a:t>
            </a:r>
            <a:endParaRPr lang="fr-FR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2195736" y="5589240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pad</a:t>
            </a:r>
            <a:endParaRPr lang="fr-FR" i="1" dirty="0"/>
          </a:p>
        </p:txBody>
      </p:sp>
      <p:sp>
        <p:nvSpPr>
          <p:cNvPr id="39" name="Flowchart: Or 38"/>
          <p:cNvSpPr/>
          <p:nvPr/>
        </p:nvSpPr>
        <p:spPr>
          <a:xfrm>
            <a:off x="3347864" y="5589240"/>
            <a:ext cx="360040" cy="389657"/>
          </a:xfrm>
          <a:prstGeom prst="flowChartOr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owchart: Or 41"/>
          <p:cNvSpPr/>
          <p:nvPr/>
        </p:nvSpPr>
        <p:spPr>
          <a:xfrm>
            <a:off x="3678098" y="3100318"/>
            <a:ext cx="360040" cy="389657"/>
          </a:xfrm>
          <a:prstGeom prst="flowChartOr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23928" y="5589240"/>
                <a:ext cx="201622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589240"/>
                <a:ext cx="201622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588224" y="5589240"/>
                <a:ext cx="2016224" cy="369332"/>
              </a:xfrm>
              <a:prstGeom prst="rect">
                <a:avLst/>
              </a:prstGeom>
              <a:solidFill>
                <a:srgbClr val="E5F268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589240"/>
                <a:ext cx="201622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5927622" y="545074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fr-F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328084" y="4931876"/>
                <a:ext cx="327636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i="1" dirty="0" smtClean="0">
                    <a:solidFill>
                      <a:srgbClr val="FF0000"/>
                    </a:solidFill>
                  </a:rPr>
                  <a:t> bits</a:t>
                </a:r>
                <a:endParaRPr lang="fr-FR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084" y="4931876"/>
                <a:ext cx="327636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eft Brace 46"/>
          <p:cNvSpPr/>
          <p:nvPr/>
        </p:nvSpPr>
        <p:spPr>
          <a:xfrm>
            <a:off x="7452320" y="4437112"/>
            <a:ext cx="216024" cy="2006932"/>
          </a:xfrm>
          <a:prstGeom prst="leftBrac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Oval 47"/>
          <p:cNvSpPr/>
          <p:nvPr/>
        </p:nvSpPr>
        <p:spPr>
          <a:xfrm>
            <a:off x="5004048" y="4221088"/>
            <a:ext cx="2736304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Oval 48"/>
          <p:cNvSpPr/>
          <p:nvPr/>
        </p:nvSpPr>
        <p:spPr>
          <a:xfrm>
            <a:off x="3786110" y="5517232"/>
            <a:ext cx="2298058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Straight Connector 50"/>
          <p:cNvCxnSpPr>
            <a:stCxn id="48" idx="4"/>
            <a:endCxn id="49" idx="0"/>
          </p:cNvCxnSpPr>
          <p:nvPr/>
        </p:nvCxnSpPr>
        <p:spPr>
          <a:xfrm flipH="1">
            <a:off x="4935139" y="4725144"/>
            <a:ext cx="1437061" cy="792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9922234">
            <a:off x="4769551" y="4797152"/>
            <a:ext cx="13806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>
                <a:solidFill>
                  <a:srgbClr val="FF0000"/>
                </a:solidFill>
              </a:rPr>
              <a:t>random</a:t>
            </a:r>
            <a:endParaRPr lang="fr-F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4" grpId="1" animBg="1"/>
      <p:bldP spid="37" grpId="0" animBg="1"/>
      <p:bldP spid="38" grpId="0" animBg="1"/>
      <p:bldP spid="39" grpId="0" animBg="1"/>
      <p:bldP spid="43" grpId="0" animBg="1"/>
      <p:bldP spid="44" grpId="0" animBg="1"/>
      <p:bldP spid="45" grpId="0"/>
      <p:bldP spid="46" grpId="0" animBg="1"/>
      <p:bldP spid="46" grpId="1" animBg="1"/>
      <p:bldP spid="46" grpId="2" animBg="1"/>
      <p:bldP spid="47" grpId="0" animBg="1"/>
      <p:bldP spid="47" grpId="1" animBg="1"/>
      <p:bldP spid="48" grpId="0" animBg="1"/>
      <p:bldP spid="49" grpId="0" animBg="1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OAEP Function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In detail: OAEP</a:t>
            </a:r>
            <a:endParaRPr lang="fr-FR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1560" y="375942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How it works:</a:t>
            </a:r>
            <a:endParaRPr lang="fr-FR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43808" y="4477762"/>
            <a:ext cx="144016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71600" y="4931876"/>
                <a:ext cx="16921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i="1" dirty="0" smtClean="0">
                    <a:solidFill>
                      <a:srgbClr val="FF0000"/>
                    </a:solidFill>
                  </a:rPr>
                  <a:t> bits</a:t>
                </a:r>
                <a:endParaRPr lang="fr-FR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931876"/>
                <a:ext cx="1692188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283968" y="4293096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</a:t>
            </a:r>
            <a:endParaRPr lang="fr-FR" i="1" dirty="0"/>
          </a:p>
        </p:txBody>
      </p:sp>
      <p:cxnSp>
        <p:nvCxnSpPr>
          <p:cNvPr id="32" name="Straight Arrow Connector 31"/>
          <p:cNvCxnSpPr>
            <a:stCxn id="29" idx="3"/>
          </p:cNvCxnSpPr>
          <p:nvPr/>
        </p:nvCxnSpPr>
        <p:spPr>
          <a:xfrm>
            <a:off x="4716016" y="4477762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40152" y="4293096"/>
                <a:ext cx="142763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293096"/>
                <a:ext cx="142763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Left Brace 33"/>
          <p:cNvSpPr/>
          <p:nvPr/>
        </p:nvSpPr>
        <p:spPr>
          <a:xfrm>
            <a:off x="6539690" y="4065021"/>
            <a:ext cx="216024" cy="1491843"/>
          </a:xfrm>
          <a:prstGeom prst="leftBrac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27622" y="4931876"/>
                <a:ext cx="152469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i="1" dirty="0" smtClean="0">
                    <a:solidFill>
                      <a:srgbClr val="FF0000"/>
                    </a:solidFill>
                  </a:rPr>
                  <a:t> bits</a:t>
                </a:r>
                <a:endParaRPr lang="fr-FR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622" y="4931876"/>
                <a:ext cx="152469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lowchart: Or 38"/>
          <p:cNvSpPr/>
          <p:nvPr/>
        </p:nvSpPr>
        <p:spPr>
          <a:xfrm>
            <a:off x="3131840" y="5589240"/>
            <a:ext cx="360040" cy="389657"/>
          </a:xfrm>
          <a:prstGeom prst="flowChartOr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24886" y="5589240"/>
                <a:ext cx="135117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86" y="5589240"/>
                <a:ext cx="135117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40152" y="5589240"/>
                <a:ext cx="1427630" cy="36933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589240"/>
                <a:ext cx="142763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5076056" y="545074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fr-FR" sz="36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140710" y="2996952"/>
            <a:ext cx="1368152" cy="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08862" y="2843644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</a:t>
            </a:r>
            <a:endParaRPr lang="fr-FR" i="1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3940910" y="2996952"/>
            <a:ext cx="1368152" cy="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owchart: Or 47"/>
          <p:cNvSpPr/>
          <p:nvPr/>
        </p:nvSpPr>
        <p:spPr>
          <a:xfrm>
            <a:off x="5148064" y="2802123"/>
            <a:ext cx="360040" cy="389657"/>
          </a:xfrm>
          <a:prstGeom prst="flowChartOr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Box 48"/>
          <p:cNvSpPr txBox="1"/>
          <p:nvPr/>
        </p:nvSpPr>
        <p:spPr>
          <a:xfrm>
            <a:off x="4896036" y="2132856"/>
            <a:ext cx="8640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</a:t>
            </a:r>
            <a:endParaRPr lang="fr-FR" i="1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329989" y="2502188"/>
            <a:ext cx="0" cy="494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115616" y="2123564"/>
                <a:ext cx="2016224" cy="369332"/>
              </a:xfrm>
              <a:prstGeom prst="rect">
                <a:avLst/>
              </a:prstGeom>
              <a:solidFill>
                <a:srgbClr val="E5F268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123564"/>
                <a:ext cx="201622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>
            <a:off x="2123728" y="2492896"/>
            <a:ext cx="0" cy="494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eft Brace 52"/>
          <p:cNvSpPr/>
          <p:nvPr/>
        </p:nvSpPr>
        <p:spPr>
          <a:xfrm>
            <a:off x="6516216" y="4694803"/>
            <a:ext cx="216024" cy="1470501"/>
          </a:xfrm>
          <a:prstGeom prst="leftBrac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27584" y="4302388"/>
                <a:ext cx="2016224" cy="369332"/>
              </a:xfrm>
              <a:prstGeom prst="rect">
                <a:avLst/>
              </a:prstGeom>
              <a:solidFill>
                <a:srgbClr val="E5F268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302388"/>
                <a:ext cx="201622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Left Brace 54"/>
          <p:cNvSpPr/>
          <p:nvPr/>
        </p:nvSpPr>
        <p:spPr>
          <a:xfrm>
            <a:off x="1727684" y="3816622"/>
            <a:ext cx="216024" cy="1988642"/>
          </a:xfrm>
          <a:prstGeom prst="leftBrac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TextBox 55"/>
          <p:cNvSpPr txBox="1"/>
          <p:nvPr/>
        </p:nvSpPr>
        <p:spPr>
          <a:xfrm>
            <a:off x="1475656" y="5579948"/>
            <a:ext cx="13491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</a:t>
            </a:r>
            <a:endParaRPr lang="fr-FR" i="1" dirty="0"/>
          </a:p>
        </p:txBody>
      </p:sp>
      <p:sp>
        <p:nvSpPr>
          <p:cNvPr id="57" name="Oval 56"/>
          <p:cNvSpPr/>
          <p:nvPr/>
        </p:nvSpPr>
        <p:spPr>
          <a:xfrm>
            <a:off x="5772662" y="4221088"/>
            <a:ext cx="1751666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Oval 57"/>
          <p:cNvSpPr/>
          <p:nvPr/>
        </p:nvSpPr>
        <p:spPr>
          <a:xfrm>
            <a:off x="3563888" y="5517232"/>
            <a:ext cx="1751666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4935139" y="4725144"/>
            <a:ext cx="1437061" cy="792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9922234">
            <a:off x="4769551" y="4797152"/>
            <a:ext cx="13806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>
                <a:solidFill>
                  <a:srgbClr val="FF0000"/>
                </a:solidFill>
              </a:rPr>
              <a:t>random</a:t>
            </a:r>
            <a:endParaRPr lang="fr-F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 animBg="1"/>
      <p:bldP spid="29" grpId="0" animBg="1"/>
      <p:bldP spid="33" grpId="0" animBg="1"/>
      <p:bldP spid="34" grpId="0" animBg="1"/>
      <p:bldP spid="34" grpId="1" animBg="1"/>
      <p:bldP spid="35" grpId="0" animBg="1"/>
      <p:bldP spid="35" grpId="1" animBg="1"/>
      <p:bldP spid="35" grpId="2" animBg="1"/>
      <p:bldP spid="39" grpId="0" animBg="1"/>
      <p:bldP spid="43" grpId="0" animBg="1"/>
      <p:bldP spid="44" grpId="0" animBg="1"/>
      <p:bldP spid="45" grpId="0"/>
      <p:bldP spid="46" grpId="0" animBg="1"/>
      <p:bldP spid="48" grpId="0" animBg="1"/>
      <p:bldP spid="49" grpId="0" animBg="1"/>
      <p:bldP spid="51" grpId="0" animBg="1"/>
      <p:bldP spid="53" grpId="0" animBg="1"/>
      <p:bldP spid="53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RSA-OAEP Decryption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𝐺</m:t>
                    </m:r>
                    <m:r>
                      <a:rPr lang="en-US" sz="2400" b="0" i="1" dirty="0" smtClean="0">
                        <a:latin typeface="Cambria Math"/>
                      </a:rPr>
                      <m:t>, </m:t>
                    </m:r>
                    <m:r>
                      <a:rPr lang="en-US" sz="2400" b="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fr-FR" sz="2400" dirty="0" smtClean="0"/>
                  <a:t> are </a:t>
                </a:r>
                <a:r>
                  <a:rPr lang="fr-FR" sz="2400" dirty="0" err="1" smtClean="0"/>
                  <a:t>random</a:t>
                </a:r>
                <a:r>
                  <a:rPr lang="fr-FR" sz="2400" dirty="0" smtClean="0"/>
                  <a:t> oracles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FR" sz="2400" dirty="0" smtClean="0"/>
                  <a:t> Hard to </a:t>
                </a:r>
                <a:r>
                  <a:rPr lang="fr-FR" sz="2400" dirty="0" err="1" smtClean="0"/>
                  <a:t>invert</a:t>
                </a:r>
                <a:endParaRPr lang="fr-F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59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1560" y="210323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How do we decrypt?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564904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Go in reverse: receive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 (</m:t>
                    </m:r>
                    <m:r>
                      <a:rPr lang="en-US" sz="2400" b="0" i="1" smtClean="0">
                        <a:latin typeface="Cambria Math"/>
                      </a:rPr>
                      <m:t>𝑚𝑜𝑑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564904"/>
                <a:ext cx="684076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59" t="-12000" b="-2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63326" y="3039343"/>
                <a:ext cx="5629154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Decrypt: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 smtClean="0"/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326" y="3039343"/>
                <a:ext cx="5629154" cy="468205"/>
              </a:xfrm>
              <a:prstGeom prst="rect">
                <a:avLst/>
              </a:prstGeom>
              <a:blipFill rotWithShape="1">
                <a:blip r:embed="rId4"/>
                <a:stretch>
                  <a:fillRect l="-1623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691680" y="3645024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</a:t>
            </a:r>
            <a:endParaRPr lang="fr-FR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211960" y="3645024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pad</a:t>
            </a:r>
            <a:endParaRPr lang="fr-FR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88224" y="3645024"/>
            <a:ext cx="8640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</a:t>
            </a:r>
            <a:endParaRPr lang="fr-FR" i="1" dirty="0"/>
          </a:p>
        </p:txBody>
      </p:sp>
      <p:cxnSp>
        <p:nvCxnSpPr>
          <p:cNvPr id="31" name="Straight Connector 30"/>
          <p:cNvCxnSpPr>
            <a:stCxn id="28" idx="2"/>
          </p:cNvCxnSpPr>
          <p:nvPr/>
        </p:nvCxnSpPr>
        <p:spPr>
          <a:xfrm>
            <a:off x="2699792" y="4014356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9" idx="2"/>
          </p:cNvCxnSpPr>
          <p:nvPr/>
        </p:nvCxnSpPr>
        <p:spPr>
          <a:xfrm>
            <a:off x="4860032" y="4014356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99792" y="4293096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0" idx="2"/>
          </p:cNvCxnSpPr>
          <p:nvPr/>
        </p:nvCxnSpPr>
        <p:spPr>
          <a:xfrm>
            <a:off x="7020272" y="4014356"/>
            <a:ext cx="0" cy="1934924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51920" y="4293096"/>
            <a:ext cx="0" cy="1656184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7" idx="3"/>
          </p:cNvCxnSpPr>
          <p:nvPr/>
        </p:nvCxnSpPr>
        <p:spPr>
          <a:xfrm>
            <a:off x="5652120" y="4797152"/>
            <a:ext cx="1368152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20072" y="4612486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</a:t>
            </a:r>
            <a:endParaRPr lang="fr-FR" i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887924" y="4797152"/>
            <a:ext cx="1332148" cy="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851920" y="5445224"/>
            <a:ext cx="1368152" cy="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20072" y="5291916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</a:t>
            </a:r>
            <a:endParaRPr lang="fr-FR" i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652120" y="5445224"/>
            <a:ext cx="1368152" cy="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88224" y="5949280"/>
            <a:ext cx="864096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Y</a:t>
            </a:r>
            <a:endParaRPr lang="fr-FR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267744" y="5949280"/>
            <a:ext cx="3240360" cy="369332"/>
          </a:xfrm>
          <a:prstGeom prst="rect">
            <a:avLst/>
          </a:prstGeom>
          <a:solidFill>
            <a:srgbClr val="E5F26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X</a:t>
            </a:r>
            <a:endParaRPr lang="fr-FR" i="1" dirty="0"/>
          </a:p>
        </p:txBody>
      </p:sp>
      <p:sp>
        <p:nvSpPr>
          <p:cNvPr id="44" name="Flowchart: Or 43"/>
          <p:cNvSpPr/>
          <p:nvPr/>
        </p:nvSpPr>
        <p:spPr>
          <a:xfrm>
            <a:off x="3671900" y="4623519"/>
            <a:ext cx="360040" cy="389657"/>
          </a:xfrm>
          <a:prstGeom prst="flowChartOr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owchart: Or 44"/>
          <p:cNvSpPr/>
          <p:nvPr/>
        </p:nvSpPr>
        <p:spPr>
          <a:xfrm>
            <a:off x="6859274" y="5250395"/>
            <a:ext cx="360040" cy="389657"/>
          </a:xfrm>
          <a:prstGeom prst="flowChartOr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Oval 45"/>
          <p:cNvSpPr/>
          <p:nvPr/>
        </p:nvSpPr>
        <p:spPr>
          <a:xfrm>
            <a:off x="1475656" y="5157192"/>
            <a:ext cx="6768752" cy="133679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0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7" grpId="0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RSA-OAEP Decryption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𝐺</m:t>
                    </m:r>
                    <m:r>
                      <a:rPr lang="en-US" sz="2400" b="0" i="1" dirty="0" smtClean="0">
                        <a:latin typeface="Cambria Math"/>
                      </a:rPr>
                      <m:t>, </m:t>
                    </m:r>
                    <m:r>
                      <a:rPr lang="en-US" sz="2400" b="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fr-FR" sz="2400" dirty="0" smtClean="0"/>
                  <a:t> are </a:t>
                </a:r>
                <a:r>
                  <a:rPr lang="fr-FR" sz="2400" dirty="0" err="1" smtClean="0"/>
                  <a:t>random</a:t>
                </a:r>
                <a:r>
                  <a:rPr lang="fr-FR" sz="2400" dirty="0" smtClean="0"/>
                  <a:t> oracles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FR" sz="2400" dirty="0" smtClean="0"/>
                  <a:t> Hard to </a:t>
                </a:r>
                <a:r>
                  <a:rPr lang="fr-FR" sz="2400" dirty="0" err="1" smtClean="0"/>
                  <a:t>invert</a:t>
                </a:r>
                <a:endParaRPr lang="fr-F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59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1560" y="210323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How do we decrypt?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564904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Go in reverse: receive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 (</m:t>
                    </m:r>
                    <m:r>
                      <a:rPr lang="en-US" sz="2400" b="0" i="1" smtClean="0">
                        <a:latin typeface="Cambria Math"/>
                      </a:rPr>
                      <m:t>𝑚𝑜𝑑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564904"/>
                <a:ext cx="684076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59" t="-12000" b="-2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2339752" y="4027130"/>
            <a:ext cx="93070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5856" y="3842464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</a:t>
            </a:r>
            <a:endParaRPr lang="fr-FR" i="1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3707904" y="4027130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3842464"/>
                <a:ext cx="108012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42464"/>
                <a:ext cx="108012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Or 12"/>
          <p:cNvSpPr/>
          <p:nvPr/>
        </p:nvSpPr>
        <p:spPr>
          <a:xfrm>
            <a:off x="2163074" y="4719628"/>
            <a:ext cx="360040" cy="389657"/>
          </a:xfrm>
          <a:prstGeom prst="flowChartOr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56120" y="4719628"/>
                <a:ext cx="95512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120" y="4719628"/>
                <a:ext cx="9551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91673" y="4719628"/>
                <a:ext cx="1060447" cy="36933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673" y="4719628"/>
                <a:ext cx="106044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799585" y="458112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fr-F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71600" y="3851756"/>
                <a:ext cx="1368152" cy="369332"/>
              </a:xfrm>
              <a:prstGeom prst="rect">
                <a:avLst/>
              </a:prstGeom>
              <a:solidFill>
                <a:srgbClr val="E5F268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851756"/>
                <a:ext cx="136815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70950" y="4710336"/>
            <a:ext cx="9367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20887" y="3831431"/>
                <a:ext cx="1623521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87" y="3831431"/>
                <a:ext cx="1623521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59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60232" y="4623519"/>
                <a:ext cx="1611018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  <m:r>
                        <a:rPr lang="en-US" sz="2400" b="0" i="1" smtClean="0">
                          <a:latin typeface="Cambria Math"/>
                        </a:rPr>
                        <m:t> 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623519"/>
                <a:ext cx="1611018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28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72200" y="5733256"/>
                <a:ext cx="2005421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  <m:r>
                        <a:rPr lang="en-US" sz="2400" b="0" i="1" smtClean="0">
                          <a:latin typeface="Cambria Math"/>
                        </a:rPr>
                        <m:t>    </m:t>
                      </m:r>
                      <m:r>
                        <a:rPr lang="en-US" sz="2400" b="0" i="1" smtClean="0">
                          <a:latin typeface="Cambria Math"/>
                        </a:rPr>
                        <m:t>𝐻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a:rPr lang="en-US" sz="2400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733256"/>
                <a:ext cx="2005421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79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63326" y="3039343"/>
                <a:ext cx="5197106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Decrypt: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 smtClean="0"/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326" y="3039343"/>
                <a:ext cx="5197106" cy="468205"/>
              </a:xfrm>
              <a:prstGeom prst="rect">
                <a:avLst/>
              </a:prstGeom>
              <a:blipFill rotWithShape="1">
                <a:blip r:embed="rId11"/>
                <a:stretch>
                  <a:fillRect l="-1758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16303" y="5733256"/>
                <a:ext cx="2071721" cy="461665"/>
              </a:xfrm>
              <a:prstGeom prst="rect">
                <a:avLst/>
              </a:prstGeom>
              <a:pattFill prst="pct20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   </m:t>
                      </m:r>
                      <m:r>
                        <a:rPr lang="en-US" sz="2400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303" y="5733256"/>
                <a:ext cx="2071721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owchart: Or 21"/>
          <p:cNvSpPr/>
          <p:nvPr/>
        </p:nvSpPr>
        <p:spPr>
          <a:xfrm>
            <a:off x="7020272" y="4775524"/>
            <a:ext cx="180020" cy="237652"/>
          </a:xfrm>
          <a:prstGeom prst="flowChar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owchart: Or 22"/>
          <p:cNvSpPr/>
          <p:nvPr/>
        </p:nvSpPr>
        <p:spPr>
          <a:xfrm>
            <a:off x="6712119" y="5855644"/>
            <a:ext cx="180020" cy="237652"/>
          </a:xfrm>
          <a:prstGeom prst="flowChar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owchart: Or 27"/>
          <p:cNvSpPr/>
          <p:nvPr/>
        </p:nvSpPr>
        <p:spPr>
          <a:xfrm>
            <a:off x="4190730" y="5855644"/>
            <a:ext cx="180020" cy="237652"/>
          </a:xfrm>
          <a:prstGeom prst="flowChar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8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6" grpId="0"/>
      <p:bldP spid="18" grpId="0" animBg="1"/>
      <p:bldP spid="19" grpId="0" animBg="1"/>
      <p:bldP spid="24" grpId="0" animBg="1"/>
      <p:bldP spid="25" grpId="0" animBg="1"/>
      <p:bldP spid="26" grpId="0" animBg="1"/>
      <p:bldP spid="21" grpId="0" animBg="1"/>
      <p:bldP spid="22" grpId="0" animBg="1"/>
      <p:bldP spid="23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RSA-OAEP Decryption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556792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𝐺</m:t>
                    </m:r>
                    <m:r>
                      <a:rPr lang="en-US" sz="2400" b="0" i="1" dirty="0" smtClean="0">
                        <a:latin typeface="Cambria Math"/>
                      </a:rPr>
                      <m:t>, </m:t>
                    </m:r>
                    <m:r>
                      <a:rPr lang="en-US" sz="2400" b="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fr-FR" sz="2400" dirty="0" smtClean="0"/>
                  <a:t> are </a:t>
                </a:r>
                <a:r>
                  <a:rPr lang="fr-FR" sz="2400" dirty="0" err="1" smtClean="0"/>
                  <a:t>random</a:t>
                </a:r>
                <a:r>
                  <a:rPr lang="fr-FR" sz="2400" dirty="0" smtClean="0"/>
                  <a:t> oracles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FR" sz="2400" dirty="0" smtClean="0"/>
                  <a:t> Hard to </a:t>
                </a:r>
                <a:r>
                  <a:rPr lang="fr-FR" sz="2400" dirty="0" err="1" smtClean="0"/>
                  <a:t>invert</a:t>
                </a:r>
                <a:endParaRPr lang="fr-F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684076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59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1560" y="201845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How do we decrypt?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480122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Go in reverse: receive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 (</m:t>
                    </m:r>
                    <m:r>
                      <a:rPr lang="en-US" sz="2400" b="0" i="1" smtClean="0">
                        <a:latin typeface="Cambria Math"/>
                      </a:rPr>
                      <m:t>𝑚𝑜𝑑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80122"/>
                <a:ext cx="684076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59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63326" y="2954561"/>
                <a:ext cx="5197106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Decrypt: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 smtClean="0"/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326" y="2954561"/>
                <a:ext cx="5197106" cy="468205"/>
              </a:xfrm>
              <a:prstGeom prst="rect">
                <a:avLst/>
              </a:prstGeom>
              <a:blipFill rotWithShape="1">
                <a:blip r:embed="rId4"/>
                <a:stretch>
                  <a:fillRect l="-1758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63326" y="3380069"/>
                <a:ext cx="5197106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Recover: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326" y="3380069"/>
                <a:ext cx="5197106" cy="468205"/>
              </a:xfrm>
              <a:prstGeom prst="rect">
                <a:avLst/>
              </a:prstGeom>
              <a:blipFill rotWithShape="1">
                <a:blip r:embed="rId5"/>
                <a:stretch>
                  <a:fillRect l="-1758" t="-11688" b="-259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lowchart: Or 29"/>
          <p:cNvSpPr/>
          <p:nvPr/>
        </p:nvSpPr>
        <p:spPr>
          <a:xfrm>
            <a:off x="6102170" y="3495345"/>
            <a:ext cx="180020" cy="237652"/>
          </a:xfrm>
          <a:prstGeom prst="flowChar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TextBox 55"/>
          <p:cNvSpPr txBox="1"/>
          <p:nvPr/>
        </p:nvSpPr>
        <p:spPr>
          <a:xfrm>
            <a:off x="1691680" y="3892406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</a:t>
            </a:r>
            <a:endParaRPr lang="fr-FR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4211960" y="3892406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pad</a:t>
            </a:r>
            <a:endParaRPr lang="fr-FR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6588224" y="3892406"/>
            <a:ext cx="8640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</a:t>
            </a:r>
            <a:endParaRPr lang="fr-FR" i="1" dirty="0"/>
          </a:p>
        </p:txBody>
      </p:sp>
      <p:cxnSp>
        <p:nvCxnSpPr>
          <p:cNvPr id="59" name="Straight Connector 58"/>
          <p:cNvCxnSpPr>
            <a:stCxn id="56" idx="2"/>
          </p:cNvCxnSpPr>
          <p:nvPr/>
        </p:nvCxnSpPr>
        <p:spPr>
          <a:xfrm>
            <a:off x="2699792" y="4261738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7" idx="2"/>
          </p:cNvCxnSpPr>
          <p:nvPr/>
        </p:nvCxnSpPr>
        <p:spPr>
          <a:xfrm>
            <a:off x="4860032" y="4261738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699792" y="454047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8" idx="2"/>
          </p:cNvCxnSpPr>
          <p:nvPr/>
        </p:nvCxnSpPr>
        <p:spPr>
          <a:xfrm>
            <a:off x="7020272" y="4261738"/>
            <a:ext cx="0" cy="1759550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851920" y="4540478"/>
            <a:ext cx="0" cy="1480810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5" idx="3"/>
          </p:cNvCxnSpPr>
          <p:nvPr/>
        </p:nvCxnSpPr>
        <p:spPr>
          <a:xfrm>
            <a:off x="5652120" y="5044534"/>
            <a:ext cx="1368152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220072" y="4859868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</a:t>
            </a:r>
            <a:endParaRPr lang="fr-FR" i="1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3887924" y="5044534"/>
            <a:ext cx="1332148" cy="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851920" y="5568045"/>
            <a:ext cx="1368152" cy="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220072" y="5414737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</a:t>
            </a:r>
            <a:endParaRPr lang="fr-FR" i="1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5652120" y="5568045"/>
            <a:ext cx="1368152" cy="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588224" y="6021288"/>
            <a:ext cx="864096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Y</a:t>
            </a:r>
            <a:endParaRPr lang="fr-FR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2195736" y="6021288"/>
            <a:ext cx="3240360" cy="369332"/>
          </a:xfrm>
          <a:prstGeom prst="rect">
            <a:avLst/>
          </a:prstGeom>
          <a:solidFill>
            <a:srgbClr val="E5F26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X</a:t>
            </a:r>
            <a:endParaRPr lang="fr-FR" i="1" dirty="0"/>
          </a:p>
        </p:txBody>
      </p:sp>
      <p:sp>
        <p:nvSpPr>
          <p:cNvPr id="72" name="Flowchart: Or 71"/>
          <p:cNvSpPr/>
          <p:nvPr/>
        </p:nvSpPr>
        <p:spPr>
          <a:xfrm>
            <a:off x="3671900" y="4870901"/>
            <a:ext cx="360040" cy="389657"/>
          </a:xfrm>
          <a:prstGeom prst="flowChartOr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lowchart: Or 72"/>
          <p:cNvSpPr/>
          <p:nvPr/>
        </p:nvSpPr>
        <p:spPr>
          <a:xfrm>
            <a:off x="6859274" y="5373216"/>
            <a:ext cx="360040" cy="389657"/>
          </a:xfrm>
          <a:prstGeom prst="flowChartOr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Oval 73"/>
          <p:cNvSpPr/>
          <p:nvPr/>
        </p:nvSpPr>
        <p:spPr>
          <a:xfrm>
            <a:off x="1475656" y="3817779"/>
            <a:ext cx="6768752" cy="155543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7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RSA-OAEP Decryption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𝐺</m:t>
                    </m:r>
                    <m:r>
                      <a:rPr lang="en-US" sz="2400" b="0" i="1" dirty="0" smtClean="0">
                        <a:latin typeface="Cambria Math"/>
                      </a:rPr>
                      <m:t>, </m:t>
                    </m:r>
                    <m:r>
                      <a:rPr lang="en-US" sz="2400" b="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fr-FR" sz="2400" dirty="0" smtClean="0"/>
                  <a:t> are </a:t>
                </a:r>
                <a:r>
                  <a:rPr lang="fr-FR" sz="2400" dirty="0" err="1" smtClean="0"/>
                  <a:t>random</a:t>
                </a:r>
                <a:r>
                  <a:rPr lang="fr-FR" sz="2400" dirty="0" smtClean="0"/>
                  <a:t> oracles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FR" sz="2400" dirty="0" smtClean="0"/>
                  <a:t> Hard to </a:t>
                </a:r>
                <a:r>
                  <a:rPr lang="fr-FR" sz="2400" dirty="0" err="1" smtClean="0"/>
                  <a:t>invert</a:t>
                </a:r>
                <a:endParaRPr lang="fr-F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59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1560" y="210323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How do we decrypt?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564904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Go in reverse: receive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 (</m:t>
                    </m:r>
                    <m:r>
                      <a:rPr lang="en-US" sz="2400" b="0" i="1" smtClean="0">
                        <a:latin typeface="Cambria Math"/>
                      </a:rPr>
                      <m:t>𝑚𝑜𝑑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564904"/>
                <a:ext cx="684076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59" t="-12000" b="-2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63326" y="3039343"/>
                <a:ext cx="5197106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Decrypt: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 smtClean="0"/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326" y="3039343"/>
                <a:ext cx="5197106" cy="468205"/>
              </a:xfrm>
              <a:prstGeom prst="rect">
                <a:avLst/>
              </a:prstGeom>
              <a:blipFill rotWithShape="1">
                <a:blip r:embed="rId4"/>
                <a:stretch>
                  <a:fillRect l="-1758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63326" y="3464851"/>
                <a:ext cx="5197106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Recover: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    </m:t>
                    </m:r>
                    <m:r>
                      <a:rPr lang="en-US" sz="24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 smtClean="0"/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326" y="3464851"/>
                <a:ext cx="5197106" cy="468205"/>
              </a:xfrm>
              <a:prstGeom prst="rect">
                <a:avLst/>
              </a:prstGeom>
              <a:blipFill rotWithShape="1">
                <a:blip r:embed="rId5"/>
                <a:stretch>
                  <a:fillRect l="-1758" t="-11688" b="-259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lowchart: Or 29"/>
          <p:cNvSpPr/>
          <p:nvPr/>
        </p:nvSpPr>
        <p:spPr>
          <a:xfrm>
            <a:off x="6102170" y="3580127"/>
            <a:ext cx="180020" cy="237652"/>
          </a:xfrm>
          <a:prstGeom prst="flowChar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extBox 30"/>
          <p:cNvSpPr txBox="1"/>
          <p:nvPr/>
        </p:nvSpPr>
        <p:spPr>
          <a:xfrm>
            <a:off x="539552" y="4282644"/>
            <a:ext cx="8640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</a:t>
            </a:r>
            <a:endParaRPr lang="fr-FR" i="1" dirty="0"/>
          </a:p>
        </p:txBody>
      </p:sp>
      <p:cxnSp>
        <p:nvCxnSpPr>
          <p:cNvPr id="32" name="Straight Arrow Connector 31"/>
          <p:cNvCxnSpPr>
            <a:stCxn id="31" idx="3"/>
          </p:cNvCxnSpPr>
          <p:nvPr/>
        </p:nvCxnSpPr>
        <p:spPr>
          <a:xfrm>
            <a:off x="1403648" y="446731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95736" y="4282644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</a:t>
            </a:r>
            <a:endParaRPr lang="fr-FR" i="1" dirty="0"/>
          </a:p>
        </p:txBody>
      </p:sp>
      <p:cxnSp>
        <p:nvCxnSpPr>
          <p:cNvPr id="36" name="Straight Arrow Connector 35"/>
          <p:cNvCxnSpPr>
            <a:stCxn id="35" idx="3"/>
          </p:cNvCxnSpPr>
          <p:nvPr/>
        </p:nvCxnSpPr>
        <p:spPr>
          <a:xfrm>
            <a:off x="2627784" y="446731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19872" y="4282644"/>
                <a:ext cx="122413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282644"/>
                <a:ext cx="122413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11560" y="5142965"/>
            <a:ext cx="7269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</a:t>
            </a:r>
            <a:endParaRPr lang="fr-FR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338536" y="5142965"/>
            <a:ext cx="720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pad</a:t>
            </a:r>
            <a:endParaRPr lang="fr-FR" i="1" dirty="0"/>
          </a:p>
        </p:txBody>
      </p:sp>
      <p:sp>
        <p:nvSpPr>
          <p:cNvPr id="40" name="Flowchart: Or 39"/>
          <p:cNvSpPr/>
          <p:nvPr/>
        </p:nvSpPr>
        <p:spPr>
          <a:xfrm>
            <a:off x="2274640" y="5142965"/>
            <a:ext cx="360040" cy="389657"/>
          </a:xfrm>
          <a:prstGeom prst="flowChartOr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850704" y="5142965"/>
                <a:ext cx="10081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704" y="5142965"/>
                <a:ext cx="100811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55976" y="5142964"/>
                <a:ext cx="792088" cy="369332"/>
              </a:xfrm>
              <a:prstGeom prst="rect">
                <a:avLst/>
              </a:prstGeom>
              <a:solidFill>
                <a:srgbClr val="E5F268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142964"/>
                <a:ext cx="79208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851920" y="5004465"/>
            <a:ext cx="64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2190" y="4263479"/>
                <a:ext cx="2394266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190" y="4263479"/>
                <a:ext cx="2394266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28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282190" y="5055567"/>
                <a:ext cx="2394266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a:rPr lang="en-US" sz="2400" b="0" i="1" smtClean="0">
                          <a:latin typeface="Cambria Math"/>
                        </a:rPr>
                        <m:t>𝑝𝑎𝑑</m:t>
                      </m:r>
                      <m:r>
                        <a:rPr lang="en-US" sz="24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190" y="5055567"/>
                <a:ext cx="2394266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79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lowchart: Or 50"/>
          <p:cNvSpPr/>
          <p:nvPr/>
        </p:nvSpPr>
        <p:spPr>
          <a:xfrm>
            <a:off x="7416316" y="5157192"/>
            <a:ext cx="180020" cy="237652"/>
          </a:xfrm>
          <a:prstGeom prst="flowChar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940152" y="5847655"/>
                <a:ext cx="2808312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a:rPr lang="en-US" sz="2400" b="0" i="1" smtClean="0">
                          <a:latin typeface="Cambria Math"/>
                        </a:rPr>
                        <m:t>𝑝𝑎𝑑</m:t>
                      </m:r>
                      <m:r>
                        <a:rPr lang="en-US" sz="2400" b="0" i="1" smtClean="0">
                          <a:latin typeface="Cambria Math"/>
                        </a:rPr>
                        <m:t>    </m:t>
                      </m:r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847655"/>
                <a:ext cx="280831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79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Flowchart: Or 52"/>
          <p:cNvSpPr/>
          <p:nvPr/>
        </p:nvSpPr>
        <p:spPr>
          <a:xfrm>
            <a:off x="7092280" y="5949280"/>
            <a:ext cx="180020" cy="237652"/>
          </a:xfrm>
          <a:prstGeom prst="flowChar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763688" y="5877272"/>
                <a:ext cx="2808312" cy="461665"/>
              </a:xfrm>
              <a:prstGeom prst="rect">
                <a:avLst/>
              </a:prstGeom>
              <a:pattFill prst="pct20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a:rPr lang="en-US" sz="2400" b="0" i="1" smtClean="0">
                          <a:latin typeface="Cambria Math"/>
                        </a:rPr>
                        <m:t>𝑝𝑎𝑑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    </m:t>
                      </m:r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877272"/>
                <a:ext cx="2808312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79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lowchart: Or 54"/>
          <p:cNvSpPr/>
          <p:nvPr/>
        </p:nvSpPr>
        <p:spPr>
          <a:xfrm>
            <a:off x="3923928" y="5999660"/>
            <a:ext cx="180020" cy="237652"/>
          </a:xfrm>
          <a:prstGeom prst="flowChar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17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RSA-OAEP Decryption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𝐺</m:t>
                    </m:r>
                    <m:r>
                      <a:rPr lang="en-US" sz="2400" b="0" i="1" dirty="0" smtClean="0">
                        <a:latin typeface="Cambria Math"/>
                      </a:rPr>
                      <m:t>, </m:t>
                    </m:r>
                    <m:r>
                      <a:rPr lang="en-US" sz="2400" b="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fr-FR" sz="2400" dirty="0" smtClean="0"/>
                  <a:t> are </a:t>
                </a:r>
                <a:r>
                  <a:rPr lang="fr-FR" sz="2400" dirty="0" err="1" smtClean="0"/>
                  <a:t>random</a:t>
                </a:r>
                <a:r>
                  <a:rPr lang="fr-FR" sz="2400" dirty="0" smtClean="0"/>
                  <a:t> oracles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FR" sz="2400" dirty="0" smtClean="0"/>
                  <a:t> Hard to </a:t>
                </a:r>
                <a:r>
                  <a:rPr lang="fr-FR" sz="2400" dirty="0" err="1" smtClean="0"/>
                  <a:t>invert</a:t>
                </a:r>
                <a:endParaRPr lang="fr-F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59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1560" y="210323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How do we decrypt?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564904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Go in reverse: receive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 (</m:t>
                    </m:r>
                    <m:r>
                      <a:rPr lang="en-US" sz="2400" b="0" i="1" smtClean="0">
                        <a:latin typeface="Cambria Math"/>
                      </a:rPr>
                      <m:t>𝑚𝑜𝑑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564904"/>
                <a:ext cx="684076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59" t="-12000" b="-2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63326" y="3039343"/>
                <a:ext cx="5197106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Decrypt: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 smtClean="0"/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326" y="3039343"/>
                <a:ext cx="5197106" cy="468205"/>
              </a:xfrm>
              <a:prstGeom prst="rect">
                <a:avLst/>
              </a:prstGeom>
              <a:blipFill rotWithShape="1">
                <a:blip r:embed="rId4"/>
                <a:stretch>
                  <a:fillRect l="-1758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63326" y="3464851"/>
                <a:ext cx="5197106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Recover: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    </m:t>
                    </m:r>
                    <m:r>
                      <a:rPr lang="en-US" sz="24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 smtClean="0"/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326" y="3464851"/>
                <a:ext cx="5197106" cy="468205"/>
              </a:xfrm>
              <a:prstGeom prst="rect">
                <a:avLst/>
              </a:prstGeom>
              <a:blipFill rotWithShape="1">
                <a:blip r:embed="rId5"/>
                <a:stretch>
                  <a:fillRect l="-1758" t="-11688" b="-259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lowchart: Or 29"/>
          <p:cNvSpPr/>
          <p:nvPr/>
        </p:nvSpPr>
        <p:spPr>
          <a:xfrm>
            <a:off x="6102170" y="3580127"/>
            <a:ext cx="180020" cy="237652"/>
          </a:xfrm>
          <a:prstGeom prst="flowChar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75856" y="3933056"/>
                <a:ext cx="5197106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Retrieve: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</a:rPr>
                      <m:t>𝑝𝑎𝑑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     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 smtClean="0"/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933056"/>
                <a:ext cx="5197106" cy="468205"/>
              </a:xfrm>
              <a:prstGeom prst="rect">
                <a:avLst/>
              </a:prstGeom>
              <a:blipFill rotWithShape="1">
                <a:blip r:embed="rId6"/>
                <a:stretch>
                  <a:fillRect l="-1758" t="-11688" b="-259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lowchart: Or 32"/>
          <p:cNvSpPr/>
          <p:nvPr/>
        </p:nvSpPr>
        <p:spPr>
          <a:xfrm>
            <a:off x="6879863" y="4048332"/>
            <a:ext cx="180020" cy="237652"/>
          </a:xfrm>
          <a:prstGeom prst="flowChar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extBox 33"/>
          <p:cNvSpPr txBox="1"/>
          <p:nvPr/>
        </p:nvSpPr>
        <p:spPr>
          <a:xfrm>
            <a:off x="3275856" y="4472963"/>
            <a:ext cx="5197106" cy="468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Check: pad has the right format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995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OAEP Function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In detail: OAEP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99592" y="2132856"/>
                <a:ext cx="77768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Functions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𝐺</m:t>
                    </m:r>
                    <m:r>
                      <a:rPr lang="en-US" sz="2100" b="0" i="1" smtClean="0">
                        <a:latin typeface="Cambria Math"/>
                      </a:rPr>
                      <m:t>,</m:t>
                    </m:r>
                    <m:r>
                      <a:rPr lang="en-US" sz="21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fr-FR" sz="2100" dirty="0" smtClean="0"/>
                  <a:t> are </a:t>
                </a:r>
                <a:r>
                  <a:rPr lang="fr-FR" sz="2100" dirty="0" err="1" smtClean="0"/>
                  <a:t>random</a:t>
                </a:r>
                <a:r>
                  <a:rPr lang="fr-FR" sz="2100" dirty="0" smtClean="0"/>
                  <a:t> oracles: </a:t>
                </a:r>
                <a:r>
                  <a:rPr lang="fr-FR" sz="2100" dirty="0" err="1" smtClean="0"/>
                  <a:t>that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is</a:t>
                </a:r>
                <a:r>
                  <a:rPr lang="fr-FR" sz="2100" dirty="0" smtClean="0"/>
                  <a:t>, </a:t>
                </a:r>
                <a:r>
                  <a:rPr lang="fr-FR" sz="2100" dirty="0" err="1" smtClean="0"/>
                  <a:t>they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give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random</a:t>
                </a:r>
                <a:r>
                  <a:rPr lang="fr-FR" sz="2100" dirty="0" smtClean="0"/>
                  <a:t> output. In practice: use SHA-1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132856"/>
                <a:ext cx="7776864" cy="738664"/>
              </a:xfrm>
              <a:prstGeom prst="rect">
                <a:avLst/>
              </a:prstGeom>
              <a:blipFill rotWithShape="1">
                <a:blip r:embed="rId2"/>
                <a:stretch>
                  <a:fillRect l="-784" t="-5785" b="-148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99592" y="2924944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Randomness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chosen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freshly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every</a:t>
                </a:r>
                <a:r>
                  <a:rPr lang="fr-FR" sz="2100" dirty="0" smtClean="0"/>
                  <a:t> time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924944"/>
                <a:ext cx="7776864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899592" y="332011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How about the padding?</a:t>
            </a:r>
            <a:endParaRPr lang="fr-FR" sz="21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1691680" y="3879632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</a:t>
            </a:r>
            <a:endParaRPr lang="fr-FR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4211960" y="3879632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pad</a:t>
            </a:r>
            <a:endParaRPr lang="fr-FR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6588224" y="3879632"/>
            <a:ext cx="8640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</a:t>
            </a:r>
            <a:endParaRPr lang="fr-FR" i="1" dirty="0"/>
          </a:p>
        </p:txBody>
      </p:sp>
      <p:cxnSp>
        <p:nvCxnSpPr>
          <p:cNvPr id="42" name="Straight Connector 41"/>
          <p:cNvCxnSpPr>
            <a:stCxn id="37" idx="2"/>
          </p:cNvCxnSpPr>
          <p:nvPr/>
        </p:nvCxnSpPr>
        <p:spPr>
          <a:xfrm>
            <a:off x="2699792" y="4248964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8" idx="2"/>
          </p:cNvCxnSpPr>
          <p:nvPr/>
        </p:nvCxnSpPr>
        <p:spPr>
          <a:xfrm>
            <a:off x="4860032" y="4248964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699792" y="4527704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99592" y="4887744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Original OAEP: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𝑝𝑎𝑑</m:t>
                    </m:r>
                    <m:r>
                      <a:rPr lang="en-US" sz="2100" b="0" i="1" smtClean="0">
                        <a:latin typeface="Cambria Math"/>
                      </a:rPr>
                      <m:t>=01 | 00…0</m:t>
                    </m:r>
                  </m:oMath>
                </a14:m>
                <a:r>
                  <a:rPr lang="en-US" sz="2100" dirty="0" smtClean="0"/>
                  <a:t> ([BR94])</a:t>
                </a:r>
                <a:endParaRPr lang="fr-FR" sz="2100" dirty="0" smtClean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887744"/>
                <a:ext cx="7776864" cy="415498"/>
              </a:xfrm>
              <a:prstGeom prst="rect">
                <a:avLst/>
              </a:prstGeom>
              <a:blipFill rotWithShape="1">
                <a:blip r:embed="rId4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99592" y="5264334"/>
                <a:ext cx="813690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OAEP+: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𝑝𝑎𝑑</m:t>
                    </m:r>
                    <m:r>
                      <a:rPr lang="en-US" sz="2100" b="0" i="0" smtClean="0">
                        <a:latin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100" b="0" i="1" smtClean="0">
                            <a:latin typeface="Cambria Math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1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100" dirty="0" smtClean="0"/>
                  <a:t> with </a:t>
                </a:r>
                <a:r>
                  <a:rPr lang="en-US" sz="2100" i="1" dirty="0" smtClean="0"/>
                  <a:t>W</a:t>
                </a:r>
                <a:r>
                  <a:rPr lang="en-US" sz="2100" dirty="0" smtClean="0"/>
                  <a:t> a random oracle ([S01])</a:t>
                </a:r>
                <a:endParaRPr lang="fr-FR" sz="2100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264334"/>
                <a:ext cx="8136904" cy="415498"/>
              </a:xfrm>
              <a:prstGeom prst="rect">
                <a:avLst/>
              </a:prstGeom>
              <a:blipFill rotWithShape="1">
                <a:blip r:embed="rId5"/>
                <a:stretch>
                  <a:fillRect l="-750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6" grpId="0"/>
      <p:bldP spid="37" grpId="0" animBg="1"/>
      <p:bldP spid="38" grpId="0" animBg="1"/>
      <p:bldP spid="40" grpId="0" animBg="1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OAEP: SAEP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2492896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</a:t>
            </a:r>
            <a:endParaRPr lang="fr-FR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2492896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W(</a:t>
            </a:r>
            <a:r>
              <a:rPr lang="en-US" i="1" dirty="0" err="1" smtClean="0"/>
              <a:t>m,r</a:t>
            </a:r>
            <a:r>
              <a:rPr lang="en-US" i="1" dirty="0" smtClean="0"/>
              <a:t>)</a:t>
            </a:r>
            <a:endParaRPr lang="fr-FR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44208" y="2492896"/>
            <a:ext cx="8640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</a:t>
            </a:r>
            <a:endParaRPr lang="fr-FR" i="1" dirty="0"/>
          </a:p>
        </p:txBody>
      </p:sp>
      <p:cxnSp>
        <p:nvCxnSpPr>
          <p:cNvPr id="19" name="Straight Connector 18"/>
          <p:cNvCxnSpPr>
            <a:stCxn id="16" idx="2"/>
          </p:cNvCxnSpPr>
          <p:nvPr/>
        </p:nvCxnSpPr>
        <p:spPr>
          <a:xfrm>
            <a:off x="2555776" y="2862228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2"/>
          </p:cNvCxnSpPr>
          <p:nvPr/>
        </p:nvCxnSpPr>
        <p:spPr>
          <a:xfrm>
            <a:off x="4716016" y="2862228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55776" y="314096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2"/>
          </p:cNvCxnSpPr>
          <p:nvPr/>
        </p:nvCxnSpPr>
        <p:spPr>
          <a:xfrm>
            <a:off x="6876256" y="2862228"/>
            <a:ext cx="0" cy="1574884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07904" y="3140968"/>
            <a:ext cx="0" cy="1296144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5" idx="3"/>
          </p:cNvCxnSpPr>
          <p:nvPr/>
        </p:nvCxnSpPr>
        <p:spPr>
          <a:xfrm>
            <a:off x="5508104" y="3645024"/>
            <a:ext cx="1368152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76056" y="3460358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</a:t>
            </a:r>
            <a:endParaRPr lang="fr-FR" i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743908" y="3645024"/>
            <a:ext cx="1332148" cy="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44208" y="4437112"/>
            <a:ext cx="864096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Y</a:t>
            </a:r>
            <a:endParaRPr lang="fr-FR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2123728" y="4437112"/>
            <a:ext cx="3240360" cy="369332"/>
          </a:xfrm>
          <a:prstGeom prst="rect">
            <a:avLst/>
          </a:prstGeom>
          <a:solidFill>
            <a:srgbClr val="E5F26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X</a:t>
            </a:r>
            <a:endParaRPr lang="fr-FR" i="1" dirty="0"/>
          </a:p>
        </p:txBody>
      </p:sp>
      <p:sp>
        <p:nvSpPr>
          <p:cNvPr id="34" name="Left Brace 33"/>
          <p:cNvSpPr/>
          <p:nvPr/>
        </p:nvSpPr>
        <p:spPr>
          <a:xfrm>
            <a:off x="6732240" y="1844824"/>
            <a:ext cx="216024" cy="936104"/>
          </a:xfrm>
          <a:prstGeom prst="leftBrac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00192" y="1835532"/>
                <a:ext cx="10081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i="1" dirty="0" smtClean="0">
                    <a:solidFill>
                      <a:srgbClr val="FF0000"/>
                    </a:solidFill>
                  </a:rPr>
                  <a:t> bits</a:t>
                </a:r>
                <a:endParaRPr lang="fr-FR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835532"/>
                <a:ext cx="100811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11960" y="1835532"/>
                <a:ext cx="10081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i="1" dirty="0" smtClean="0">
                    <a:solidFill>
                      <a:srgbClr val="FF0000"/>
                    </a:solidFill>
                  </a:rPr>
                  <a:t> bits</a:t>
                </a:r>
                <a:endParaRPr lang="fr-FR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835532"/>
                <a:ext cx="100811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19672" y="1835532"/>
                <a:ext cx="194421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i="1" dirty="0" smtClean="0">
                    <a:solidFill>
                      <a:srgbClr val="FF0000"/>
                    </a:solidFill>
                  </a:rPr>
                  <a:t> bits</a:t>
                </a:r>
                <a:endParaRPr lang="fr-FR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835532"/>
                <a:ext cx="194421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lowchart: Or 43"/>
          <p:cNvSpPr/>
          <p:nvPr/>
        </p:nvSpPr>
        <p:spPr>
          <a:xfrm>
            <a:off x="3527884" y="3471391"/>
            <a:ext cx="360040" cy="389657"/>
          </a:xfrm>
          <a:prstGeom prst="flowChartOr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Left Brace 45"/>
          <p:cNvSpPr/>
          <p:nvPr/>
        </p:nvSpPr>
        <p:spPr>
          <a:xfrm>
            <a:off x="2447764" y="1340768"/>
            <a:ext cx="216024" cy="1935941"/>
          </a:xfrm>
          <a:prstGeom prst="leftBrac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Left Brace 46"/>
          <p:cNvSpPr/>
          <p:nvPr/>
        </p:nvSpPr>
        <p:spPr>
          <a:xfrm>
            <a:off x="4572000" y="1628800"/>
            <a:ext cx="216024" cy="1359877"/>
          </a:xfrm>
          <a:prstGeom prst="leftBrac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5576" y="5013176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No need for function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𝐺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13176"/>
                <a:ext cx="7776864" cy="415498"/>
              </a:xfrm>
              <a:prstGeom prst="rect">
                <a:avLst/>
              </a:prstGeom>
              <a:blipFill rotWithShape="1">
                <a:blip r:embed="rId5"/>
                <a:stretch>
                  <a:fillRect l="-784" t="-10145" b="-24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55576" y="5408350"/>
                <a:ext cx="77768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Function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is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random</a:t>
                </a:r>
                <a:r>
                  <a:rPr lang="fr-FR" sz="2100" dirty="0" smtClean="0"/>
                  <a:t> oracle. Input size: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𝐾</m:t>
                    </m:r>
                    <m:r>
                      <a:rPr lang="en-US" sz="21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100" dirty="0" smtClean="0"/>
                  <a:t> bits. Output size: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100" dirty="0" smtClean="0"/>
                  <a:t> bits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408350"/>
                <a:ext cx="7776864" cy="738664"/>
              </a:xfrm>
              <a:prstGeom prst="rect">
                <a:avLst/>
              </a:prstGeom>
              <a:blipFill rotWithShape="1">
                <a:blip r:embed="rId6"/>
                <a:stretch>
                  <a:fillRect l="-784" t="-5785" b="-140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4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the previous lecture…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8" y="4077072"/>
            <a:ext cx="1064890" cy="10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16" y="4077072"/>
            <a:ext cx="1080120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27" y="1772816"/>
            <a:ext cx="1253294" cy="12532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3922" y="5301208"/>
            <a:ext cx="187454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/>
              <a:t>p</a:t>
            </a:r>
            <a:r>
              <a:rPr lang="en-US" sz="2100" dirty="0" smtClean="0"/>
              <a:t>, q, n:=pq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86523" y="3517558"/>
                <a:ext cx="1517925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en-US" sz="21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100" b="0" i="1" dirty="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𝑑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523" y="3517558"/>
                <a:ext cx="1517925" cy="415498"/>
              </a:xfrm>
              <a:prstGeom prst="rect">
                <a:avLst/>
              </a:prstGeom>
              <a:blipFill rotWithShape="1">
                <a:blip r:embed="rId5"/>
                <a:stretch>
                  <a:fillRect b="-8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5172921" y="2564904"/>
            <a:ext cx="1913602" cy="18002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095621" y="1802771"/>
            <a:ext cx="792088" cy="792088"/>
            <a:chOff x="4788024" y="3994045"/>
            <a:chExt cx="792088" cy="79208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94045"/>
              <a:ext cx="792088" cy="7920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10994" y="437063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03848" y="2636912"/>
                <a:ext cx="601037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𝑒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636912"/>
                <a:ext cx="601037" cy="4154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3665213" y="2211713"/>
            <a:ext cx="444991" cy="55623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27584" y="5203736"/>
            <a:ext cx="1011916" cy="961568"/>
            <a:chOff x="1785274" y="3140968"/>
            <a:chExt cx="1281712" cy="11764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20598388">
              <a:off x="1785274" y="3487553"/>
              <a:ext cx="1253001" cy="45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Secret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63688" y="5575155"/>
                <a:ext cx="490163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575155"/>
                <a:ext cx="490163" cy="4154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>
            <a:off x="1763688" y="2489832"/>
            <a:ext cx="1331934" cy="158724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962148" y="4743673"/>
            <a:ext cx="1457889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56" y="4258147"/>
            <a:ext cx="1064168" cy="971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18591" y="5352721"/>
                <a:ext cx="2189513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100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0" i="1" dirty="0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100" b="0" i="1" dirty="0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p>
                      </m:sSup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𝑚𝑜𝑑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591" y="5352721"/>
                <a:ext cx="2189513" cy="415498"/>
              </a:xfrm>
              <a:prstGeom prst="rect">
                <a:avLst/>
              </a:prstGeom>
              <a:blipFill rotWithShape="1">
                <a:blip r:embed="rId13"/>
                <a:stretch>
                  <a:fillRect b="-171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5172921" y="4725144"/>
            <a:ext cx="1703336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30959" y="5301208"/>
                <a:ext cx="2189513" cy="4212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100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0" i="1" dirty="0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100" b="0" i="1" dirty="0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𝑚𝑜𝑑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59" y="5301208"/>
                <a:ext cx="2189513" cy="421269"/>
              </a:xfrm>
              <a:prstGeom prst="rect">
                <a:avLst/>
              </a:prstGeom>
              <a:blipFill rotWithShape="1">
                <a:blip r:embed="rId14"/>
                <a:stretch>
                  <a:fillRect b="-1690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2685766">
                <a:off x="5856029" y="3004312"/>
                <a:ext cx="601037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𝑒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85766">
                <a:off x="5856029" y="3004312"/>
                <a:ext cx="601037" cy="41549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7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21" grpId="0" animBg="1"/>
      <p:bldP spid="34" grpId="0" animBg="1"/>
      <p:bldP spid="37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Pre-processing</a:t>
            </a: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07739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</a:rPr>
              <a:t>How OAEP works</a:t>
            </a:r>
            <a:endParaRPr lang="fr-FR" sz="21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79747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</a:rPr>
              <a:t>Improvements on OAEP</a:t>
            </a:r>
            <a:endParaRPr lang="fr-FR" sz="21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43743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</a:rPr>
              <a:t>Hash Functions; Random Oracles (brief)</a:t>
            </a:r>
            <a:endParaRPr lang="fr-FR" sz="21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25536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Generic attacks on factoring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592" y="3733582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Small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1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1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fr-FR" sz="2100" dirty="0" smtClean="0"/>
                  <a:t> Small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sz="21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𝑞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733582"/>
                <a:ext cx="7776864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784" t="-10145" b="-24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9592" y="4093622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Pollard-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𝑄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93622"/>
                <a:ext cx="7776864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11560" y="443711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Unsafe modes for RSA</a:t>
            </a:r>
            <a:endParaRPr lang="fr-F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531775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Small </a:t>
            </a:r>
            <a:r>
              <a:rPr lang="en-US" sz="2100" dirty="0" err="1" smtClean="0"/>
              <a:t>sk</a:t>
            </a:r>
            <a:r>
              <a:rPr lang="en-US" sz="2100" dirty="0" smtClean="0"/>
              <a:t>: Wiener’s attack</a:t>
            </a:r>
            <a:endParaRPr lang="fr-FR" sz="2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11560" y="570363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Some physical attacks</a:t>
            </a:r>
            <a:endParaRPr lang="fr-FR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494116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Small </a:t>
            </a:r>
            <a:r>
              <a:rPr lang="en-US" sz="2100" dirty="0" err="1" smtClean="0"/>
              <a:t>pk</a:t>
            </a:r>
            <a:r>
              <a:rPr lang="en-US" sz="2100" dirty="0" smtClean="0"/>
              <a:t> and related </a:t>
            </a:r>
            <a:r>
              <a:rPr lang="en-US" sz="2100" dirty="0" err="1" smtClean="0"/>
              <a:t>ciphertexts</a:t>
            </a:r>
            <a:endParaRPr lang="fr-FR" sz="2100" dirty="0" smtClean="0"/>
          </a:p>
        </p:txBody>
      </p:sp>
    </p:spTree>
    <p:extLst>
      <p:ext uri="{BB962C8B-B14F-4D97-AF65-F5344CB8AC3E}">
        <p14:creationId xmlns:p14="http://schemas.microsoft.com/office/powerpoint/2010/main" val="41746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Attacks on RSA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For the remainder of this lecture</a:t>
            </a:r>
            <a:endParaRPr lang="fr-F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06" y="2195478"/>
            <a:ext cx="900314" cy="1017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2519561"/>
            <a:ext cx="7200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</a:t>
            </a:r>
            <a:endParaRPr lang="fr-F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32605" y="2456681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fr-FR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42900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goal: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1600" y="3949606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Given something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</a:rPr>
                      <m:t>𝑐</m:t>
                    </m:r>
                    <m:r>
                      <a:rPr lang="en-US" sz="2100" b="0" i="1" smtClean="0">
                        <a:latin typeface="Cambria Math"/>
                      </a:rPr>
                      <m:t> (</m:t>
                    </m:r>
                    <m:r>
                      <a:rPr lang="en-US" sz="2100" b="0" i="1" smtClean="0">
                        <a:latin typeface="Cambria Math"/>
                      </a:rPr>
                      <m:t>𝑚𝑜𝑑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𝑛</m:t>
                    </m:r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100" dirty="0" smtClean="0"/>
                  <a:t>, </a:t>
                </a:r>
                <a:r>
                  <a:rPr lang="fr-FR" sz="2100" dirty="0" err="1" smtClean="0"/>
                  <a:t>find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𝑀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949606"/>
                <a:ext cx="7776864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05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11560" y="433548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Strategies: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1600" y="4813702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Generic: factor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fr-FR" sz="2100" dirty="0" smtClean="0"/>
                  <a:t>. </a:t>
                </a:r>
                <a:r>
                  <a:rPr lang="fr-FR" sz="2100" dirty="0" err="1" smtClean="0"/>
                  <a:t>Given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,</m:t>
                    </m:r>
                    <m:r>
                      <a:rPr lang="en-US" sz="21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sz="2100" dirty="0" smtClean="0"/>
                  <a:t>, </a:t>
                </a:r>
                <a:r>
                  <a:rPr lang="fr-FR" sz="2100" dirty="0" err="1" smtClean="0"/>
                  <a:t>easy</a:t>
                </a:r>
                <a:r>
                  <a:rPr lang="fr-FR" sz="2100" dirty="0" smtClean="0"/>
                  <a:t> to </a:t>
                </a:r>
                <a:r>
                  <a:rPr lang="fr-FR" sz="2100" dirty="0" err="1" smtClean="0"/>
                  <a:t>recover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𝑑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813702"/>
                <a:ext cx="7776864" cy="415498"/>
              </a:xfrm>
              <a:prstGeom prst="rect">
                <a:avLst/>
              </a:prstGeom>
              <a:blipFill rotWithShape="1">
                <a:blip r:embed="rId4"/>
                <a:stretch>
                  <a:fillRect l="-705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1600" y="5173742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Specific: retrieve plaintext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without</a:t>
                </a:r>
                <a:r>
                  <a:rPr lang="fr-FR" sz="2100" dirty="0" smtClean="0"/>
                  <a:t> factoring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𝑛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173742"/>
                <a:ext cx="7776864" cy="415498"/>
              </a:xfrm>
              <a:prstGeom prst="rect">
                <a:avLst/>
              </a:prstGeom>
              <a:blipFill rotWithShape="1">
                <a:blip r:embed="rId5"/>
                <a:stretch>
                  <a:fillRect l="-705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8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448251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22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10" t="-51351" b="-527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Easy case: we are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fr-FR" sz="2400" dirty="0" smtClean="0"/>
                  <a:t> and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59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2132856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If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,</m:t>
                    </m:r>
                    <m:r>
                      <a:rPr lang="en-US" sz="21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sz="2100" dirty="0" smtClean="0"/>
                  <a:t> are prime, </a:t>
                </a:r>
                <a:r>
                  <a:rPr lang="fr-FR" sz="2100" dirty="0" err="1" smtClean="0"/>
                  <a:t>then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fr-FR" sz="210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𝑝𝑞</m:t>
                        </m:r>
                      </m:e>
                    </m:d>
                    <m:r>
                      <a:rPr lang="en-US" sz="2100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−1)(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2856"/>
                <a:ext cx="7776864" cy="415498"/>
              </a:xfrm>
              <a:prstGeom prst="rect">
                <a:avLst/>
              </a:prstGeom>
              <a:blipFill rotWithShape="1">
                <a:blip r:embed="rId4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2509446"/>
                <a:ext cx="7776864" cy="42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𝑝𝑞</m:t>
                    </m:r>
                  </m:oMath>
                </a14:m>
                <a:r>
                  <a:rPr lang="fr-FR" sz="2100" dirty="0" smtClean="0"/>
                  <a:t> and </a:t>
                </a:r>
                <a14:m>
                  <m:oMath xmlns:m="http://schemas.openxmlformats.org/officeDocument/2006/math">
                    <m:r>
                      <a:rPr lang="fr-FR" sz="210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𝑝𝑞</m:t>
                        </m:r>
                      </m:e>
                    </m:d>
                    <m:r>
                      <a:rPr lang="en-US" sz="21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1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sz="21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𝑝𝑞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 −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 −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+1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09446"/>
                <a:ext cx="7776864" cy="424668"/>
              </a:xfrm>
              <a:prstGeom prst="rect">
                <a:avLst/>
              </a:prstGeom>
              <a:blipFill rotWithShape="1">
                <a:blip r:embed="rId5"/>
                <a:stretch>
                  <a:fillRect l="-784" t="-10145" b="-24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7704" y="2987566"/>
                <a:ext cx="67687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Calculate: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𝑛</m:t>
                    </m:r>
                    <m:r>
                      <a:rPr lang="en-US" sz="2100" b="0" i="1" smtClean="0">
                        <a:latin typeface="Cambria Math"/>
                      </a:rPr>
                      <m:t> − 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1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𝑝𝑞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 −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𝑝𝑞</m:t>
                        </m:r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sz="21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987566"/>
                <a:ext cx="6768752" cy="415498"/>
              </a:xfrm>
              <a:prstGeom prst="rect">
                <a:avLst/>
              </a:prstGeom>
              <a:blipFill rotWithShape="1">
                <a:blip r:embed="rId6"/>
                <a:stretch>
                  <a:fillRect l="-1081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71" y="2998390"/>
            <a:ext cx="716491" cy="809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99992" y="3356992"/>
                <a:ext cx="403244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endParaRPr lang="en-US" sz="21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356992"/>
                <a:ext cx="4032448" cy="415498"/>
              </a:xfrm>
              <a:prstGeom prst="rect">
                <a:avLst/>
              </a:prstGeom>
              <a:blipFill rotWithShape="1">
                <a:blip r:embed="rId8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16155" y="3390092"/>
                <a:ext cx="67687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This gives: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</a:rPr>
                      <m:t>𝑛</m:t>
                    </m:r>
                    <m:r>
                      <a:rPr lang="en-US" sz="2100" b="0" i="1" smtClean="0">
                        <a:latin typeface="Cambria Math"/>
                      </a:rPr>
                      <m:t> − 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100" b="0" i="1" smtClean="0">
                        <a:latin typeface="Cambria Math"/>
                        <a:ea typeface="Cambria Math"/>
                      </a:rPr>
                      <m:t>+1</m:t>
                    </m:r>
                  </m:oMath>
                </a14:m>
                <a:endParaRPr lang="en-US" sz="21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155" y="3390092"/>
                <a:ext cx="6768752" cy="415498"/>
              </a:xfrm>
              <a:prstGeom prst="rect">
                <a:avLst/>
              </a:prstGeom>
              <a:blipFill rotWithShape="1">
                <a:blip r:embed="rId9"/>
                <a:stretch>
                  <a:fillRect l="-990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15616" y="4005064"/>
                <a:ext cx="41764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Also: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/>
                          </a:rPr>
                          <m:t>(</m:t>
                        </m:r>
                        <m:r>
                          <a:rPr lang="en-US" sz="2100" i="1">
                            <a:latin typeface="Cambria Math"/>
                          </a:rPr>
                          <m:t>𝑝</m:t>
                        </m:r>
                        <m:r>
                          <a:rPr lang="en-US" sz="2100" i="1">
                            <a:latin typeface="Cambria Math"/>
                          </a:rPr>
                          <m:t>+</m:t>
                        </m:r>
                        <m:r>
                          <a:rPr lang="en-US" sz="2100" i="1">
                            <a:latin typeface="Cambria Math"/>
                          </a:rPr>
                          <m:t>𝑞</m:t>
                        </m:r>
                        <m:r>
                          <a:rPr lang="en-US" sz="21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1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100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1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=4</m:t>
                    </m:r>
                    <m:r>
                      <a:rPr lang="en-US" sz="2100" b="0" i="1" smtClean="0">
                        <a:latin typeface="Cambria Math"/>
                      </a:rPr>
                      <m:t>𝑝𝑞</m:t>
                    </m:r>
                  </m:oMath>
                </a14:m>
                <a:endParaRPr lang="en-US" sz="21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005064"/>
                <a:ext cx="4176464" cy="415498"/>
              </a:xfrm>
              <a:prstGeom prst="rect">
                <a:avLst/>
              </a:prstGeom>
              <a:blipFill rotWithShape="1">
                <a:blip r:embed="rId10"/>
                <a:stretch>
                  <a:fillRect l="-1606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4088" y="4005064"/>
                <a:ext cx="331236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(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100" b="0" i="1" smtClean="0">
                            <a:latin typeface="Cambria Math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21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+2</m:t>
                    </m:r>
                    <m:r>
                      <a:rPr lang="en-US" sz="2100" b="0" i="1" smtClean="0">
                        <a:latin typeface="Cambria Math"/>
                      </a:rPr>
                      <m:t>𝑝𝑞</m:t>
                    </m:r>
                  </m:oMath>
                </a14:m>
                <a:endParaRPr lang="en-US" sz="21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005064"/>
                <a:ext cx="3312368" cy="415498"/>
              </a:xfrm>
              <a:prstGeom prst="rect">
                <a:avLst/>
              </a:prstGeom>
              <a:blipFill rotWithShape="1">
                <a:blip r:embed="rId11"/>
                <a:stretch>
                  <a:fillRect b="-19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64088" y="4437112"/>
                <a:ext cx="331236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(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1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21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−2</m:t>
                    </m:r>
                    <m:r>
                      <a:rPr lang="en-US" sz="2100" b="0" i="1" smtClean="0">
                        <a:latin typeface="Cambria Math"/>
                      </a:rPr>
                      <m:t>𝑝𝑞</m:t>
                    </m:r>
                  </m:oMath>
                </a14:m>
                <a:endParaRPr lang="en-US" sz="21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437112"/>
                <a:ext cx="3312368" cy="415498"/>
              </a:xfrm>
              <a:prstGeom prst="rect">
                <a:avLst/>
              </a:prstGeom>
              <a:blipFill rotWithShape="1">
                <a:blip r:embed="rId12"/>
                <a:stretch>
                  <a:fillRect b="-19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364088" y="4021614"/>
            <a:ext cx="3312368" cy="8475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50528" y="4436104"/>
                <a:ext cx="381642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So: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100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1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1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/>
                          </a:rPr>
                          <m:t>(</m:t>
                        </m:r>
                        <m:r>
                          <a:rPr lang="en-US" sz="2100" i="1">
                            <a:latin typeface="Cambria Math"/>
                          </a:rPr>
                          <m:t>𝑝</m:t>
                        </m:r>
                        <m:r>
                          <a:rPr lang="en-US" sz="2100" i="1">
                            <a:latin typeface="Cambria Math"/>
                          </a:rPr>
                          <m:t>+</m:t>
                        </m:r>
                        <m:r>
                          <a:rPr lang="en-US" sz="2100" i="1">
                            <a:latin typeface="Cambria Math"/>
                          </a:rPr>
                          <m:t>𝑞</m:t>
                        </m:r>
                        <m:r>
                          <a:rPr lang="en-US" sz="21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1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latin typeface="Cambria Math"/>
                      </a:rPr>
                      <m:t>−</m:t>
                    </m:r>
                    <m:r>
                      <a:rPr lang="en-US" sz="2100" b="0" i="1" smtClean="0">
                        <a:latin typeface="Cambria Math"/>
                      </a:rPr>
                      <m:t> 4</m:t>
                    </m:r>
                    <m:r>
                      <a:rPr lang="en-US" sz="2100" b="0" i="1" smtClean="0">
                        <a:latin typeface="Cambria Math"/>
                      </a:rPr>
                      <m:t>𝑝𝑞</m:t>
                    </m:r>
                  </m:oMath>
                </a14:m>
                <a:endParaRPr lang="en-US" sz="21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528" y="4436104"/>
                <a:ext cx="3816424" cy="415498"/>
              </a:xfrm>
              <a:prstGeom prst="rect">
                <a:avLst/>
              </a:prstGeom>
              <a:blipFill rotWithShape="1">
                <a:blip r:embed="rId13"/>
                <a:stretch>
                  <a:fillRect l="-1757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59632" y="5086192"/>
                <a:ext cx="4392488" cy="483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and: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∓</m:t>
                    </m:r>
                    <m:rad>
                      <m:radPr>
                        <m:degHide m:val="on"/>
                        <m:ctrlPr>
                          <a:rPr lang="en-US" sz="21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100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sz="21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100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sz="21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1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>
                            <a:latin typeface="Cambria Math"/>
                          </a:rPr>
                          <m:t>− 4</m:t>
                        </m:r>
                        <m:r>
                          <a:rPr lang="en-US" sz="2100" i="1">
                            <a:latin typeface="Cambria Math"/>
                          </a:rPr>
                          <m:t>𝑝𝑞</m:t>
                        </m:r>
                      </m:e>
                    </m:rad>
                  </m:oMath>
                </a14:m>
                <a:endParaRPr lang="en-US" sz="21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086192"/>
                <a:ext cx="4392488" cy="483659"/>
              </a:xfrm>
              <a:prstGeom prst="rect">
                <a:avLst/>
              </a:prstGeom>
              <a:blipFill rotWithShape="1">
                <a:blip r:embed="rId14"/>
                <a:stretch>
                  <a:fillRect l="-1667" b="-17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36096" y="5085184"/>
                <a:ext cx="3276364" cy="483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=∓</m:t>
                      </m:r>
                      <m:rad>
                        <m:radPr>
                          <m:degHide m:val="on"/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1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1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1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US" sz="21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100" i="1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1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085184"/>
                <a:ext cx="3276364" cy="48365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59632" y="5733256"/>
                <a:ext cx="6768752" cy="577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Factorization: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+(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100" b="0" dirty="0" smtClean="0"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2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−(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1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733256"/>
                <a:ext cx="6768752" cy="577915"/>
              </a:xfrm>
              <a:prstGeom prst="rect">
                <a:avLst/>
              </a:prstGeom>
              <a:blipFill rotWithShape="1">
                <a:blip r:embed="rId16"/>
                <a:stretch>
                  <a:fillRect l="-1081" b="-4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6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9" grpId="1"/>
      <p:bldP spid="12" grpId="0"/>
      <p:bldP spid="12" grpId="1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23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10" t="-51351" b="-527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Hard case: we are given only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59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71" y="2132856"/>
            <a:ext cx="716491" cy="809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63688" y="2060848"/>
                <a:ext cx="67687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Try to gues</a:t>
                </a:r>
                <a:r>
                  <a:rPr lang="en-US" sz="2100" dirty="0"/>
                  <a:t>s</a:t>
                </a:r>
                <a:r>
                  <a:rPr lang="en-US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21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6768752" cy="415498"/>
              </a:xfrm>
              <a:prstGeom prst="rect">
                <a:avLst/>
              </a:prstGeom>
              <a:blipFill rotWithShape="1">
                <a:blip r:embed="rId5"/>
                <a:stretch>
                  <a:fillRect l="-990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26592" y="2420888"/>
                <a:ext cx="67687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Use: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/>
                          </a:rPr>
                          <m:t>(</m:t>
                        </m:r>
                        <m:r>
                          <a:rPr lang="en-US" sz="2100" i="1">
                            <a:latin typeface="Cambria Math"/>
                          </a:rPr>
                          <m:t>𝑝</m:t>
                        </m:r>
                        <m:r>
                          <a:rPr lang="en-US" sz="2100" i="1">
                            <a:latin typeface="Cambria Math"/>
                          </a:rPr>
                          <m:t>+</m:t>
                        </m:r>
                        <m:r>
                          <a:rPr lang="en-US" sz="2100" i="1">
                            <a:latin typeface="Cambria Math"/>
                          </a:rPr>
                          <m:t>𝑞</m:t>
                        </m:r>
                        <m:r>
                          <a:rPr lang="en-US" sz="21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1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100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1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=4</m:t>
                    </m:r>
                    <m:r>
                      <a:rPr lang="en-US" sz="2100" b="0" i="1" smtClean="0">
                        <a:latin typeface="Cambria Math"/>
                      </a:rPr>
                      <m:t>𝑝𝑞</m:t>
                    </m:r>
                  </m:oMath>
                </a14:m>
                <a:endParaRPr lang="en-US" sz="21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592" y="2420888"/>
                <a:ext cx="6768752" cy="415498"/>
              </a:xfrm>
              <a:prstGeom prst="rect">
                <a:avLst/>
              </a:prstGeom>
              <a:blipFill rotWithShape="1">
                <a:blip r:embed="rId6"/>
                <a:stretch>
                  <a:fillRect l="-1081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35696" y="2729317"/>
                <a:ext cx="6768752" cy="483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Then: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+</m:t>
                    </m:r>
                    <m:r>
                      <a:rPr lang="en-US" sz="2100" b="0" i="1" smtClean="0">
                        <a:latin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1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1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100" i="1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sz="21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100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sz="21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>
                            <a:latin typeface="Cambria Math"/>
                          </a:rPr>
                          <m:t>+4</m:t>
                        </m:r>
                        <m:r>
                          <a:rPr lang="en-US" sz="2100" i="1">
                            <a:latin typeface="Cambria Math"/>
                          </a:rPr>
                          <m:t>𝑝𝑞</m:t>
                        </m:r>
                      </m:e>
                    </m:rad>
                    <m:r>
                      <a:rPr lang="en-US" sz="2100" b="0" i="1" smtClean="0">
                        <a:latin typeface="Cambria Math"/>
                      </a:rPr>
                      <m:t>. </m:t>
                    </m:r>
                  </m:oMath>
                </a14:m>
                <a:endParaRPr lang="en-US" sz="21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729317"/>
                <a:ext cx="6768752" cy="483659"/>
              </a:xfrm>
              <a:prstGeom prst="rect">
                <a:avLst/>
              </a:prstGeom>
              <a:blipFill rotWithShape="1">
                <a:blip r:embed="rId7"/>
                <a:stretch>
                  <a:fillRect l="-991" b="-189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8762" y="3717032"/>
                <a:ext cx="70617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>
                    <a:solidFill>
                      <a:srgbClr val="FF0000"/>
                    </a:solidFill>
                  </a:rPr>
                  <a:t>Algorithm </a:t>
                </a:r>
                <a:r>
                  <a:rPr lang="en-US" i="1" u="sng" dirty="0" err="1" smtClean="0">
                    <a:solidFill>
                      <a:srgbClr val="FF0000"/>
                    </a:solidFill>
                  </a:rPr>
                  <a:t>SmallDiff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Input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Complexity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𝑚𝑎𝑥</m:t>
                    </m:r>
                  </m:oMath>
                </a14:m>
                <a:r>
                  <a:rPr lang="en-US" u="sng" dirty="0" smtClean="0">
                    <a:solidFill>
                      <a:srgbClr val="FF0000"/>
                    </a:solidFill>
                  </a:rPr>
                  <a:t>  </a:t>
                </a:r>
              </a:p>
              <a:p>
                <a:r>
                  <a:rPr lang="en-US" dirty="0" smtClean="0"/>
                  <a:t>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fr-FR" dirty="0" smtClean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←1</m:t>
                    </m:r>
                  </m:oMath>
                </a14:m>
                <a:r>
                  <a:rPr lang="fr-FR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762" y="3717032"/>
                <a:ext cx="7061710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777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35696" y="3229526"/>
                <a:ext cx="67687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Note: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,</m:t>
                    </m:r>
                    <m:r>
                      <a:rPr lang="en-US" sz="2100" b="0" i="1" smtClean="0">
                        <a:latin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100" b="0" dirty="0" smtClean="0">
                    <a:ea typeface="Cambria Math"/>
                  </a:rPr>
                  <a:t>are odd. Thus: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en-US" sz="2100" b="0" dirty="0" smtClean="0"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en-US" sz="2100" b="0" dirty="0" smtClean="0">
                    <a:ea typeface="Cambria Math"/>
                  </a:rPr>
                  <a:t> are even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229526"/>
                <a:ext cx="6768752" cy="415498"/>
              </a:xfrm>
              <a:prstGeom prst="rect">
                <a:avLst/>
              </a:prstGeom>
              <a:blipFill rotWithShape="1">
                <a:blip r:embed="rId9"/>
                <a:stretch>
                  <a:fillRect l="-991" t="-10294" r="-901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90237" y="4626197"/>
                <a:ext cx="48965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fr-FR" dirty="0" smtClean="0"/>
                  <a:t> 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a square (</a:t>
                </a:r>
                <a:r>
                  <a:rPr lang="fr-FR" dirty="0" err="1" smtClean="0"/>
                  <a:t>it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equal</a:t>
                </a:r>
                <a:r>
                  <a:rPr lang="fr-FR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/>
                  <a:t> for a positive </a:t>
                </a:r>
                <a:r>
                  <a:rPr lang="fr-FR" dirty="0" err="1" smtClean="0"/>
                  <a:t>integer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237" y="4626197"/>
                <a:ext cx="4896544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995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27784" y="5230941"/>
                <a:ext cx="48965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THEN: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fr-FR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fr-FR" dirty="0" smtClean="0"/>
                  <a:t> are prime,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230941"/>
                <a:ext cx="4896544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996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22285" y="5867980"/>
                <a:ext cx="4896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ELSE: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285" y="5867980"/>
                <a:ext cx="4896544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996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63688" y="4293096"/>
                <a:ext cx="4896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𝑚𝑎𝑥</m:t>
                    </m:r>
                  </m:oMath>
                </a14:m>
                <a:r>
                  <a:rPr lang="en-US" dirty="0" smtClean="0"/>
                  <a:t> DO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293096"/>
                <a:ext cx="4896544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995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67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22" grpId="0"/>
      <p:bldP spid="7" grpId="0"/>
      <p:bldP spid="23" grpId="0"/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24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: </a:t>
                </a:r>
                <a:r>
                  <a:rPr lang="fr-FR" dirty="0" err="1" smtClean="0"/>
                  <a:t>Pollard’s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10" t="-51351" b="-527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Attack on factoring – bad (</a:t>
            </a:r>
            <a:r>
              <a:rPr lang="en-US" sz="2400" i="1" dirty="0" smtClean="0"/>
              <a:t>p-1</a:t>
            </a:r>
            <a:r>
              <a:rPr lang="en-US" sz="2400" dirty="0" smtClean="0"/>
              <a:t>)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2132856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Vulnerability: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𝑛</m:t>
                    </m:r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</a:rPr>
                      <m:t>𝑝𝑞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with</a:t>
                </a:r>
                <a:r>
                  <a:rPr lang="fr-FR" sz="2100" dirty="0" smtClean="0"/>
                  <a:t> one </a:t>
                </a:r>
                <a:r>
                  <a:rPr lang="fr-FR" sz="2100" dirty="0" err="1" smtClean="0"/>
                  <a:t>small</a:t>
                </a:r>
                <a:r>
                  <a:rPr lang="fr-FR" sz="2100" dirty="0" smtClean="0"/>
                  <a:t> prime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2856"/>
                <a:ext cx="7776864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2509446"/>
                <a:ext cx="7776864" cy="42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Pollard’s-(p-1) factors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1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100" b="0" i="1" smtClean="0"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sz="2100" dirty="0" smtClean="0"/>
                  <a:t> steps if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100" dirty="0" smtClean="0"/>
                  <a:t> smallest factor</a:t>
                </a:r>
                <a:endParaRPr lang="fr-FR" sz="21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09446"/>
                <a:ext cx="7776864" cy="424668"/>
              </a:xfrm>
              <a:prstGeom prst="rect">
                <a:avLst/>
              </a:prstGeom>
              <a:blipFill rotWithShape="1">
                <a:blip r:embed="rId4"/>
                <a:stretch>
                  <a:fillRect l="-784" t="-11594" b="-231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15616" y="2852936"/>
                <a:ext cx="5184576" cy="42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/>
                  <a:t>I</a:t>
                </a:r>
                <a:r>
                  <a:rPr lang="en-US" sz="2100" dirty="0" smtClean="0"/>
                  <a:t>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100" dirty="0" smtClean="0"/>
                  <a:t> is small, then this method is fast</a:t>
                </a:r>
                <a:endParaRPr lang="fr-FR" sz="21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852936"/>
                <a:ext cx="5184576" cy="424668"/>
              </a:xfrm>
              <a:prstGeom prst="rect">
                <a:avLst/>
              </a:prstGeom>
              <a:blipFill rotWithShape="1">
                <a:blip r:embed="rId5"/>
                <a:stretch>
                  <a:fillRect l="-1294" t="-10000" r="-235" b="-22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5576" y="3501008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Idea: if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is</a:t>
                </a:r>
                <a:r>
                  <a:rPr lang="fr-FR" sz="2100" dirty="0" smtClean="0"/>
                  <a:t> prime, </a:t>
                </a:r>
                <a:r>
                  <a:rPr lang="fr-FR" sz="2100" dirty="0" err="1" smtClean="0"/>
                  <a:t>then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is</a:t>
                </a:r>
                <a:r>
                  <a:rPr lang="fr-FR" sz="2100" dirty="0" smtClean="0"/>
                  <a:t> not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501008"/>
                <a:ext cx="7776864" cy="415498"/>
              </a:xfrm>
              <a:prstGeom prst="rect">
                <a:avLst/>
              </a:prstGeom>
              <a:blipFill rotWithShape="1">
                <a:blip r:embed="rId6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7704" y="3949606"/>
                <a:ext cx="67687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Since all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&gt;2</m:t>
                    </m:r>
                  </m:oMath>
                </a14:m>
                <a:r>
                  <a:rPr lang="en-US" sz="2100" dirty="0" smtClean="0"/>
                  <a:t> are odd (</a:t>
                </a:r>
                <a:r>
                  <a:rPr lang="en-US" sz="2100" i="1" dirty="0" smtClean="0"/>
                  <a:t>impair</a:t>
                </a:r>
                <a:r>
                  <a:rPr lang="en-US" sz="2100" dirty="0" smtClean="0"/>
                  <a:t>),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is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even</a:t>
                </a:r>
                <a:endParaRPr lang="fr-FR" sz="21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949606"/>
                <a:ext cx="6768752" cy="415498"/>
              </a:xfrm>
              <a:prstGeom prst="rect">
                <a:avLst/>
              </a:prstGeom>
              <a:blipFill rotWithShape="1">
                <a:blip r:embed="rId7"/>
                <a:stretch>
                  <a:fillRect l="-1081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7704" y="4778568"/>
                <a:ext cx="6768752" cy="73866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We are hoping </a:t>
                </a:r>
                <a14:m>
                  <m:oMath xmlns:m="http://schemas.openxmlformats.org/officeDocument/2006/math">
                    <m:r>
                      <a:rPr lang="en-US" sz="2100" b="0" i="0" smtClean="0">
                        <a:latin typeface="Cambria Math"/>
                      </a:rPr>
                      <m:t>(</m:t>
                    </m:r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fr-FR" sz="2100" dirty="0" smtClean="0"/>
                  <a:t> has </a:t>
                </a:r>
                <a:r>
                  <a:rPr lang="fr-FR" sz="2100" dirty="0" err="1" smtClean="0">
                    <a:solidFill>
                      <a:srgbClr val="FF0000"/>
                    </a:solidFill>
                  </a:rPr>
                  <a:t>only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small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factors</a:t>
                </a:r>
                <a:r>
                  <a:rPr lang="fr-FR" sz="2100" dirty="0" smtClean="0"/>
                  <a:t> and </a:t>
                </a:r>
                <a:r>
                  <a:rPr lang="fr-FR" sz="2100" dirty="0" err="1" smtClean="0"/>
                  <a:t>we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will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try</a:t>
                </a:r>
                <a:r>
                  <a:rPr lang="fr-FR" sz="2100" dirty="0" smtClean="0"/>
                  <a:t> to </a:t>
                </a:r>
                <a:r>
                  <a:rPr lang="fr-FR" sz="2100" dirty="0" err="1" smtClean="0"/>
                  <a:t>retrieve</a:t>
                </a:r>
                <a:r>
                  <a:rPr lang="fr-FR" sz="2100" dirty="0" smtClean="0"/>
                  <a:t> </a:t>
                </a:r>
                <a:r>
                  <a:rPr lang="fr-FR" sz="2100" dirty="0" err="1" smtClean="0">
                    <a:solidFill>
                      <a:srgbClr val="FF0000"/>
                    </a:solidFill>
                  </a:rPr>
                  <a:t>them</a:t>
                </a:r>
                <a:r>
                  <a:rPr lang="fr-FR" sz="2100" dirty="0" smtClean="0">
                    <a:solidFill>
                      <a:srgbClr val="FF0000"/>
                    </a:solidFill>
                  </a:rPr>
                  <a:t> all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778568"/>
                <a:ext cx="6768752" cy="738664"/>
              </a:xfrm>
              <a:prstGeom prst="rect">
                <a:avLst/>
              </a:prstGeom>
              <a:blipFill rotWithShape="1">
                <a:blip r:embed="rId8"/>
                <a:stretch>
                  <a:fillRect l="-989" t="-4878" r="-899" b="-1382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0" y="4242237"/>
            <a:ext cx="900314" cy="1017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07704" y="4309646"/>
                <a:ext cx="67687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Obviously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will</a:t>
                </a:r>
                <a:r>
                  <a:rPr lang="fr-FR" sz="2100" dirty="0" smtClean="0"/>
                  <a:t> have 2 as a factor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309646"/>
                <a:ext cx="6768752" cy="415498"/>
              </a:xfrm>
              <a:prstGeom prst="rect">
                <a:avLst/>
              </a:prstGeom>
              <a:blipFill rotWithShape="1">
                <a:blip r:embed="rId10"/>
                <a:stretch>
                  <a:fillRect l="-1081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6012160" y="4780922"/>
            <a:ext cx="1008112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930574" y="5212970"/>
            <a:ext cx="576064" cy="59229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86486" y="5805264"/>
                <a:ext cx="426197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All in the same set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𝑺</m:t>
                    </m:r>
                    <m:r>
                      <a:rPr lang="en-US" b="1" i="1" smtClean="0">
                        <a:latin typeface="Cambria Math"/>
                      </a:rPr>
                      <m:t>≔{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, …, </m:t>
                    </m:r>
                    <m:r>
                      <a:rPr lang="en-US" b="1" i="1" smtClean="0">
                        <a:latin typeface="Cambria Math"/>
                      </a:rPr>
                      <m:t>𝒔</m:t>
                    </m:r>
                    <m:r>
                      <a:rPr lang="en-US" b="1" i="1" smtClean="0">
                        <a:latin typeface="Cambria Math"/>
                      </a:rPr>
                      <m:t>}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86" y="5805264"/>
                <a:ext cx="4261978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141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48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/>
      <p:bldP spid="13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25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: </a:t>
                </a:r>
                <a:r>
                  <a:rPr lang="fr-FR" dirty="0" err="1" smtClean="0"/>
                  <a:t>Pollard’s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10" t="-51351" b="-527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Attack on factoring – bad (</a:t>
            </a:r>
            <a:r>
              <a:rPr lang="en-US" sz="2400" i="1" dirty="0" smtClean="0"/>
              <a:t>p-1</a:t>
            </a:r>
            <a:r>
              <a:rPr lang="en-US" sz="2400" dirty="0" smtClean="0"/>
              <a:t>)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2132856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Vulnerability: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𝑛</m:t>
                    </m:r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</a:rPr>
                      <m:t>𝑝𝑞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with</a:t>
                </a:r>
                <a:r>
                  <a:rPr lang="fr-FR" sz="2100" dirty="0" smtClean="0"/>
                  <a:t> one </a:t>
                </a:r>
                <a:r>
                  <a:rPr lang="fr-FR" sz="2100" dirty="0" err="1" smtClean="0"/>
                  <a:t>small</a:t>
                </a:r>
                <a:r>
                  <a:rPr lang="fr-FR" sz="2100" dirty="0" smtClean="0"/>
                  <a:t> prime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2856"/>
                <a:ext cx="7776864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55576" y="2509446"/>
                <a:ext cx="7776864" cy="620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Supposition: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−1</m:t>
                    </m:r>
                    <m:r>
                      <a:rPr lang="en-US" sz="2100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∏"/>
                        <m:supHide m:val="on"/>
                        <m:ctrlPr>
                          <a:rPr lang="fr-FR" sz="2100" b="0" i="1" dirty="0" smtClean="0">
                            <a:latin typeface="Cambria Math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100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en-US" sz="2100" b="0" i="1" dirty="0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sz="2100" b="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100" b="0" i="1" dirty="0" smtClean="0">
                                <a:latin typeface="Cambria Math"/>
                              </a:rPr>
                              <m:t>𝑝𝑟𝑖𝑚𝑒</m:t>
                            </m:r>
                          </m:e>
                          <m:e>
                            <m:r>
                              <a:rPr lang="en-US" sz="2100" b="0" i="1" dirty="0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sz="2100" b="0" i="1" dirty="0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100" b="0" i="1" dirty="0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eqArr>
                      </m:sub>
                      <m:sup/>
                      <m:e>
                        <m:sSup>
                          <m:sSup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1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1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fr-FR" sz="2100" dirty="0" smtClean="0"/>
                  <a:t>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09446"/>
                <a:ext cx="7776864" cy="620170"/>
              </a:xfrm>
              <a:prstGeom prst="rect">
                <a:avLst/>
              </a:prstGeom>
              <a:blipFill rotWithShape="1">
                <a:blip r:embed="rId4"/>
                <a:stretch>
                  <a:fillRect l="-784" t="-82178" b="-960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9632" y="3085510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How large 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be</a:t>
                </a:r>
                <a:r>
                  <a:rPr lang="fr-FR" sz="2100" dirty="0" smtClean="0"/>
                  <a:t> for </a:t>
                </a:r>
                <a:r>
                  <a:rPr lang="fr-FR" sz="2100" dirty="0" err="1" smtClean="0"/>
                  <a:t>each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fr-FR" sz="2100" dirty="0" smtClean="0"/>
                  <a:t>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085510"/>
                <a:ext cx="7776864" cy="415498"/>
              </a:xfrm>
              <a:prstGeom prst="rect">
                <a:avLst/>
              </a:prstGeom>
              <a:blipFill rotWithShape="1">
                <a:blip r:embed="rId5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9672" y="3517558"/>
                <a:ext cx="727280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Well,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sSub>
                          <m:sSubPr>
                            <m:ctrlPr>
                              <a:rPr lang="en-US" sz="21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sup>
                    </m:sSup>
                    <m:r>
                      <a:rPr lang="en-US" sz="21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fr-FR" sz="2100" dirty="0" smtClean="0"/>
                  <a:t> for </a:t>
                </a:r>
                <a:r>
                  <a:rPr lang="fr-FR" sz="2100" dirty="0" err="1" smtClean="0"/>
                  <a:t>any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fr-FR" sz="2100" dirty="0" smtClean="0"/>
                  <a:t> , </a:t>
                </a:r>
                <a:r>
                  <a:rPr lang="fr-FR" sz="2100" dirty="0" err="1" smtClean="0"/>
                  <a:t>so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fr-FR" sz="2100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fr-FR" sz="21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1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517558"/>
                <a:ext cx="7272808" cy="415498"/>
              </a:xfrm>
              <a:prstGeom prst="rect">
                <a:avLst/>
              </a:prstGeom>
              <a:blipFill rotWithShape="1">
                <a:blip r:embed="rId6"/>
                <a:stretch>
                  <a:fillRect l="-1006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59632" y="3949606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Start with definite upper bound:</a:t>
            </a:r>
            <a:endParaRPr lang="fr-FR" sz="21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59832" y="4401571"/>
                <a:ext cx="2736304" cy="647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𝑅</m:t>
                    </m:r>
                    <m:r>
                      <a:rPr lang="en-US" sz="2100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∏"/>
                        <m:supHide m:val="on"/>
                        <m:ctrlPr>
                          <a:rPr lang="fr-FR" sz="2100" b="0" i="1" dirty="0" smtClean="0">
                            <a:latin typeface="Cambria Math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100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en-US" sz="2100" b="0" i="1" dirty="0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sz="2100" b="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100" b="0" i="1" dirty="0" smtClean="0">
                                <a:latin typeface="Cambria Math"/>
                              </a:rPr>
                              <m:t>𝑝𝑟𝑖𝑚𝑒</m:t>
                            </m:r>
                          </m:e>
                          <m:e>
                            <m:r>
                              <a:rPr lang="en-US" sz="2100" b="0" i="1" dirty="0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sz="2100" b="0" i="1" dirty="0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100" b="0" i="1" dirty="0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eqArr>
                      </m:sub>
                      <m:sup/>
                      <m:e>
                        <m:sSup>
                          <m:sSup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sz="21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1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100" b="0" i="1" smtClean="0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1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sz="21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fr-FR" sz="2100" dirty="0" smtClean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401571"/>
                <a:ext cx="2736304" cy="647678"/>
              </a:xfrm>
              <a:prstGeom prst="rect">
                <a:avLst/>
              </a:prstGeom>
              <a:blipFill rotWithShape="1">
                <a:blip r:embed="rId7"/>
                <a:stretch>
                  <a:fillRect l="-223" t="-75472" b="-896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19672" y="5029726"/>
                <a:ext cx="727280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As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fr-FR" sz="2100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fr-FR" sz="21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1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fr-FR" sz="2100" dirty="0" smtClean="0"/>
                  <a:t> , </a:t>
                </a:r>
                <a:r>
                  <a:rPr lang="fr-FR" sz="2100" dirty="0" err="1" smtClean="0"/>
                  <a:t>any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1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divides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fr-FR" sz="2100" dirty="0" smtClean="0"/>
                  <a:t>. So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divides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fr-FR" sz="2100" dirty="0" smtClean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029726"/>
                <a:ext cx="7272808" cy="415498"/>
              </a:xfrm>
              <a:prstGeom prst="rect">
                <a:avLst/>
              </a:prstGeom>
              <a:blipFill rotWithShape="1">
                <a:blip r:embed="rId8"/>
                <a:stretch>
                  <a:fillRect l="-1006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03648" y="5517626"/>
                <a:ext cx="403244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1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: </m:t>
                      </m:r>
                      <m:sSup>
                        <m:sSupPr>
                          <m:ctrlPr>
                            <a:rPr lang="fr-FR" sz="21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100" b="0" i="1" smtClean="0">
                          <a:latin typeface="Cambria Math"/>
                        </a:rPr>
                        <m:t>=1 (</m:t>
                      </m:r>
                      <m:r>
                        <a:rPr lang="en-US" sz="2100" b="0" i="1" smtClean="0">
                          <a:latin typeface="Cambria Math"/>
                        </a:rPr>
                        <m:t>𝑚𝑜𝑑</m:t>
                      </m:r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r>
                        <a:rPr lang="en-US" sz="2100" b="0" i="1" smtClean="0">
                          <a:latin typeface="Cambria Math"/>
                        </a:rPr>
                        <m:t>𝑝</m:t>
                      </m:r>
                      <m:r>
                        <a:rPr lang="en-US" sz="21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517626"/>
                <a:ext cx="4032448" cy="415498"/>
              </a:xfrm>
              <a:prstGeom prst="rect">
                <a:avLst/>
              </a:prstGeom>
              <a:blipFill rotWithShape="1">
                <a:blip r:embed="rId9"/>
                <a:stretch>
                  <a:fillRect b="-19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52120" y="5517626"/>
                <a:ext cx="262829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0" dirty="0" smtClean="0">
                    <a:ea typeface="Cambria Math"/>
                  </a:rPr>
                  <a:t>So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ea typeface="Cambria Math"/>
                      </a:rPr>
                      <m:t>: </m:t>
                    </m:r>
                    <m:sSup>
                      <m:sSupPr>
                        <m:ctrlPr>
                          <a:rPr lang="fr-FR" sz="21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𝑅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=1 (</m:t>
                    </m:r>
                    <m:r>
                      <a:rPr lang="en-US" sz="2100" b="0" i="1" smtClean="0">
                        <a:latin typeface="Cambria Math"/>
                      </a:rPr>
                      <m:t>𝑚𝑜𝑑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517626"/>
                <a:ext cx="2628292" cy="415498"/>
              </a:xfrm>
              <a:prstGeom prst="rect">
                <a:avLst/>
              </a:prstGeom>
              <a:blipFill rotWithShape="1">
                <a:blip r:embed="rId10"/>
                <a:stretch>
                  <a:fillRect l="-2552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24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26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fr-FR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/>
                  <a:t>: </a:t>
                </a:r>
                <a:r>
                  <a:rPr lang="fr-FR" dirty="0" err="1"/>
                  <a:t>Pollard’s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−1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10" t="-51351" b="-527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Attack on factoring – bad (</a:t>
            </a:r>
            <a:r>
              <a:rPr lang="en-US" sz="2400" i="1" dirty="0" smtClean="0"/>
              <a:t>p-1</a:t>
            </a:r>
            <a:r>
              <a:rPr lang="en-US" sz="2400" dirty="0" smtClean="0"/>
              <a:t>)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2132856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Vulnerability: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𝑛</m:t>
                    </m:r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</a:rPr>
                      <m:t>𝑝𝑞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with</a:t>
                </a:r>
                <a:r>
                  <a:rPr lang="fr-FR" sz="2100" dirty="0" smtClean="0"/>
                  <a:t> one </a:t>
                </a:r>
                <a:r>
                  <a:rPr lang="fr-FR" sz="2100" dirty="0" err="1" smtClean="0"/>
                  <a:t>small</a:t>
                </a:r>
                <a:r>
                  <a:rPr lang="fr-FR" sz="2100" dirty="0" smtClean="0"/>
                  <a:t> prime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2856"/>
                <a:ext cx="7776864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624" y="2636912"/>
                <a:ext cx="727280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As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fr-FR" sz="2100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fr-FR" sz="21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1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fr-FR" sz="2100" dirty="0" smtClean="0"/>
                  <a:t> , </a:t>
                </a:r>
                <a:r>
                  <a:rPr lang="fr-FR" sz="2100" dirty="0" err="1" smtClean="0"/>
                  <a:t>any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1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divides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fr-FR" sz="2100" dirty="0" smtClean="0"/>
                  <a:t>. So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divides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fr-FR" sz="2100" dirty="0" smtClean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636912"/>
                <a:ext cx="7272808" cy="415498"/>
              </a:xfrm>
              <a:prstGeom prst="rect">
                <a:avLst/>
              </a:prstGeom>
              <a:blipFill rotWithShape="1">
                <a:blip r:embed="rId4"/>
                <a:stretch>
                  <a:fillRect l="-1006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67644" y="3124812"/>
                <a:ext cx="4032448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1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: </m:t>
                      </m:r>
                      <m:sSup>
                        <m:sSupPr>
                          <m:ctrlPr>
                            <a:rPr lang="fr-FR" sz="21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100" b="0" i="1" smtClean="0">
                          <a:latin typeface="Cambria Math"/>
                        </a:rPr>
                        <m:t>=1 (</m:t>
                      </m:r>
                      <m:r>
                        <a:rPr lang="en-US" sz="2100" b="0" i="1" smtClean="0">
                          <a:latin typeface="Cambria Math"/>
                        </a:rPr>
                        <m:t>𝑚𝑜𝑑</m:t>
                      </m:r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r>
                        <a:rPr lang="en-US" sz="2100" b="0" i="1" smtClean="0">
                          <a:latin typeface="Cambria Math"/>
                        </a:rPr>
                        <m:t>𝑝</m:t>
                      </m:r>
                      <m:r>
                        <a:rPr lang="en-US" sz="21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44" y="3124812"/>
                <a:ext cx="4032448" cy="415498"/>
              </a:xfrm>
              <a:prstGeom prst="rect">
                <a:avLst/>
              </a:prstGeom>
              <a:blipFill rotWithShape="1">
                <a:blip r:embed="rId5"/>
                <a:stretch>
                  <a:fillRect b="-171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00092" y="3124812"/>
                <a:ext cx="2628292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b="0" dirty="0" smtClean="0">
                    <a:ea typeface="Cambria Math"/>
                  </a:rPr>
                  <a:t>So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ea typeface="Cambria Math"/>
                      </a:rPr>
                      <m:t>: </m:t>
                    </m:r>
                    <m:sSup>
                      <m:sSupPr>
                        <m:ctrlPr>
                          <a:rPr lang="fr-FR" sz="21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𝑅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=1 (</m:t>
                    </m:r>
                    <m:r>
                      <a:rPr lang="en-US" sz="2100" b="0" i="1" smtClean="0">
                        <a:latin typeface="Cambria Math"/>
                      </a:rPr>
                      <m:t>𝑚𝑜𝑑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92" y="3124812"/>
                <a:ext cx="2628292" cy="415498"/>
              </a:xfrm>
              <a:prstGeom prst="rect">
                <a:avLst/>
              </a:prstGeom>
              <a:blipFill rotWithShape="1">
                <a:blip r:embed="rId6"/>
                <a:stretch>
                  <a:fillRect l="-2540" t="-8571" b="-242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87624" y="4221088"/>
                <a:ext cx="727280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Pick random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2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1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fr-FR" sz="2100" dirty="0" smtClean="0"/>
                  <a:t> Check </a:t>
                </a:r>
                <a:r>
                  <a:rPr lang="fr-FR" sz="2100" dirty="0" err="1" smtClean="0"/>
                  <a:t>that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𝐺𝐶𝐷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1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1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fr-FR" sz="2100" dirty="0" smtClean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221088"/>
                <a:ext cx="7272808" cy="415498"/>
              </a:xfrm>
              <a:prstGeom prst="rect">
                <a:avLst/>
              </a:prstGeom>
              <a:blipFill rotWithShape="1">
                <a:blip r:embed="rId7"/>
                <a:stretch>
                  <a:fillRect l="-1006" t="-10145" b="-24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00092" y="3661574"/>
                <a:ext cx="2628292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𝑝</m:t>
                      </m:r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100" b="0" i="0" smtClean="0">
                          <a:latin typeface="Cambria Math"/>
                        </a:rPr>
                        <m:t>divides</m:t>
                      </m:r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sz="21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</a:rPr>
                            <m:t>𝑅</m:t>
                          </m:r>
                        </m:sup>
                      </m:sSup>
                      <m:r>
                        <a:rPr lang="en-US" sz="21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92" y="3661574"/>
                <a:ext cx="2628292" cy="415498"/>
              </a:xfrm>
              <a:prstGeom prst="rect">
                <a:avLst/>
              </a:prstGeom>
              <a:blipFill rotWithShape="1">
                <a:blip r:embed="rId8"/>
                <a:stretch>
                  <a:fillRect b="-8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91680" y="4653136"/>
                <a:ext cx="54726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𝐺𝐶𝐷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)≠1</m:t>
                    </m:r>
                  </m:oMath>
                </a14:m>
                <a:r>
                  <a:rPr lang="fr-FR" dirty="0" smtClean="0"/>
                  <a:t> : </a:t>
                </a:r>
                <a:r>
                  <a:rPr lang="fr-FR" dirty="0" err="1" smtClean="0"/>
                  <a:t>then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∈{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Hooray</a:t>
                </a:r>
                <a:r>
                  <a:rPr lang="fr-FR" dirty="0" smtClean="0"/>
                  <a:t>!</a:t>
                </a:r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653136"/>
                <a:ext cx="5472608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780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91680" y="5085184"/>
                <a:ext cx="6984776" cy="1322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𝐺𝐶𝐷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fr-FR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Cambria Math"/>
                      </a:rPr>
                      <m:t>divides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−1</m:t>
                    </m:r>
                    <m:r>
                      <a:rPr lang="en-US" sz="20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fr-FR" dirty="0" smtClean="0"/>
                  <a:t> </a:t>
                </a:r>
              </a:p>
              <a:p>
                <a:r>
                  <a:rPr lang="fr-FR" dirty="0" smtClean="0"/>
                  <a:t>    	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high </a:t>
                </a:r>
                <a:r>
                  <a:rPr lang="fr-FR" dirty="0" err="1" smtClean="0"/>
                  <a:t>probability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𝑞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does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t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Cambria Math"/>
                      </a:rPr>
                      <m:t>divide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−1</m:t>
                    </m:r>
                  </m:oMath>
                </a14:m>
                <a:endParaRPr lang="fr-FR" sz="2000" dirty="0" smtClean="0"/>
              </a:p>
              <a:p>
                <a:r>
                  <a:rPr lang="en-US" sz="2000" dirty="0"/>
                  <a:t>	</a:t>
                </a:r>
                <a:r>
                  <a:rPr lang="en-US" sz="2000" dirty="0" smtClean="0"/>
                  <a:t>	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𝐺𝐶𝐷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−1, 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0" smtClean="0">
                        <a:latin typeface="Cambria Math"/>
                      </a:rPr>
                      <m:t>.</m:t>
                    </m:r>
                  </m:oMath>
                </a14:m>
                <a:endParaRPr lang="fr-FR" sz="2000" dirty="0" smtClean="0"/>
              </a:p>
              <a:p>
                <a:r>
                  <a:rPr lang="en-US" sz="2000" dirty="0" smtClean="0"/>
                  <a:t>		Else, pick a new a</a:t>
                </a:r>
                <a:endParaRPr lang="fr-FR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085184"/>
                <a:ext cx="6984776" cy="1322734"/>
              </a:xfrm>
              <a:prstGeom prst="rect">
                <a:avLst/>
              </a:prstGeom>
              <a:blipFill rotWithShape="1">
                <a:blip r:embed="rId10"/>
                <a:stretch>
                  <a:fillRect l="-611" t="-461" b="-73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1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 time!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Write </a:t>
                </a:r>
                <a:r>
                  <a:rPr lang="en-US" sz="2400" dirty="0" err="1" smtClean="0"/>
                  <a:t>pseudocode</a:t>
                </a:r>
                <a:r>
                  <a:rPr lang="en-US" sz="2400" dirty="0" smtClean="0"/>
                  <a:t> for Pollard’s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−1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59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56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far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Small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59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2132856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1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100" dirty="0" smtClean="0"/>
                  <a:t>: calculate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+</m:t>
                    </m:r>
                    <m:r>
                      <a:rPr lang="en-US" sz="2100" b="0" i="1" smtClean="0">
                        <a:latin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</a:rPr>
                      <m:t>= </m:t>
                    </m:r>
                    <m:r>
                      <a:rPr lang="en-US" sz="2100" i="1">
                        <a:latin typeface="Cambria Math"/>
                      </a:rPr>
                      <m:t>𝑛</m:t>
                    </m:r>
                    <m:r>
                      <a:rPr lang="en-US" sz="2100" i="1">
                        <a:latin typeface="Cambria Math"/>
                      </a:rPr>
                      <m:t> − 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1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100" i="1">
                        <a:latin typeface="Cambria Math"/>
                        <a:ea typeface="Cambria Math"/>
                      </a:rPr>
                      <m:t>+1</m:t>
                    </m:r>
                  </m:oMath>
                </a14:m>
                <a:r>
                  <a:rPr lang="en-US" sz="2100" dirty="0" smtClean="0"/>
                  <a:t>  </a:t>
                </a:r>
                <a:endParaRPr lang="fr-FR" sz="21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2856"/>
                <a:ext cx="7776864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35896" y="2492896"/>
                <a:ext cx="4752528" cy="483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Take</a:t>
                </a:r>
                <a:r>
                  <a:rPr lang="en-US" sz="2100" b="0" dirty="0" smtClean="0"/>
                  <a:t>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−</m:t>
                    </m:r>
                    <m:r>
                      <a:rPr lang="en-US" sz="2100" b="0" i="1" smtClean="0">
                        <a:latin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1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21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1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en-US" sz="21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1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100" i="1">
                                <a:latin typeface="Cambria Math"/>
                                <a:ea typeface="Cambria Math"/>
                              </a:rPr>
                              <m:t>+1)</m:t>
                            </m:r>
                          </m:e>
                          <m:sup>
                            <m:r>
                              <a:rPr lang="en-US" sz="21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−4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492896"/>
                <a:ext cx="4752528" cy="483659"/>
              </a:xfrm>
              <a:prstGeom prst="rect">
                <a:avLst/>
              </a:prstGeom>
              <a:blipFill rotWithShape="1">
                <a:blip r:embed="rId4"/>
                <a:stretch>
                  <a:fillRect l="-1410" b="-189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3608" y="3139117"/>
                <a:ext cx="6768752" cy="577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Factorization: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+(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100" b="0" dirty="0" smtClean="0"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2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−(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1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139117"/>
                <a:ext cx="6768752" cy="577915"/>
              </a:xfrm>
              <a:prstGeom prst="rect">
                <a:avLst/>
              </a:prstGeom>
              <a:blipFill rotWithShape="1">
                <a:blip r:embed="rId5"/>
                <a:stretch>
                  <a:fillRect l="-990" b="-4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5576" y="3805590"/>
                <a:ext cx="813690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100" dirty="0" smtClean="0"/>
                  <a:t>: verify values of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−</m:t>
                    </m:r>
                    <m:r>
                      <a:rPr lang="en-US" sz="2100" b="0" i="1" smtClean="0">
                        <a:latin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</a:rPr>
                      <m:t>:=2</m:t>
                    </m:r>
                    <m:r>
                      <a:rPr lang="en-US" sz="21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sz="2100" dirty="0" smtClean="0"/>
                  <a:t> for </a:t>
                </a:r>
                <a:r>
                  <a:rPr lang="fr-FR" sz="2100" dirty="0" err="1" smtClean="0"/>
                  <a:t>integer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𝑚𝑎𝑥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05590"/>
                <a:ext cx="8136904" cy="415498"/>
              </a:xfrm>
              <a:prstGeom prst="rect">
                <a:avLst/>
              </a:prstGeom>
              <a:blipFill rotWithShape="1">
                <a:blip r:embed="rId6"/>
                <a:stretch>
                  <a:fillRect l="-749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39752" y="4221088"/>
                <a:ext cx="6552728" cy="454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For each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𝑚𝑎𝑥</m:t>
                    </m:r>
                  </m:oMath>
                </a14:m>
                <a:r>
                  <a:rPr lang="en-US" sz="2100" dirty="0" smtClean="0"/>
                  <a:t> check if</a:t>
                </a:r>
                <a:r>
                  <a:rPr lang="en-US" sz="21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a:rPr lang="en-US" sz="2100" b="0" i="0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1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fr-FR" sz="2100" dirty="0" smtClean="0"/>
                  <a:t> is</a:t>
                </a:r>
                <a:r>
                  <a:rPr lang="fr-FR" sz="2100" dirty="0"/>
                  <a:t> </a:t>
                </a:r>
                <a:r>
                  <a:rPr lang="fr-FR" sz="2100" dirty="0" err="1" smtClean="0"/>
                  <a:t>integer</a:t>
                </a:r>
                <a:endParaRPr lang="fr-FR" sz="21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221088"/>
                <a:ext cx="6552728" cy="454996"/>
              </a:xfrm>
              <a:prstGeom prst="rect">
                <a:avLst/>
              </a:prstGeom>
              <a:blipFill rotWithShape="1">
                <a:blip r:embed="rId7"/>
                <a:stretch>
                  <a:fillRect l="-1116" t="-1333" r="-837" b="-22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59832" y="4676084"/>
                <a:ext cx="511256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If so, if</a:t>
                </a:r>
                <a:r>
                  <a:rPr lang="en-US" sz="21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fr-FR" sz="2100" dirty="0" smtClean="0"/>
                  <a:t> are prime </a:t>
                </a:r>
                <a:r>
                  <a:rPr lang="fr-FR" sz="2100" dirty="0" err="1" smtClean="0"/>
                  <a:t>then</a:t>
                </a:r>
                <a:r>
                  <a:rPr lang="fr-FR" sz="2100" dirty="0" smtClean="0"/>
                  <a:t>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676084"/>
                <a:ext cx="5112568" cy="415498"/>
              </a:xfrm>
              <a:prstGeom prst="rect">
                <a:avLst/>
              </a:prstGeom>
              <a:blipFill rotWithShape="1">
                <a:blip r:embed="rId8"/>
                <a:stretch>
                  <a:fillRect l="-1430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35896" y="4989895"/>
                <a:ext cx="525658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>
                    <a:ea typeface="Cambria Math"/>
                  </a:rPr>
                  <a:t>Output</a:t>
                </a:r>
                <a:r>
                  <a:rPr lang="en-US" sz="2100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p</m:t>
                    </m:r>
                    <m:r>
                      <a:rPr lang="en-US" sz="2100" b="0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.   </m:t>
                    </m:r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HALT</m:t>
                    </m:r>
                  </m:oMath>
                </a14:m>
                <a:endParaRPr lang="fr-FR" sz="21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989895"/>
                <a:ext cx="5256584" cy="415498"/>
              </a:xfrm>
              <a:prstGeom prst="rect">
                <a:avLst/>
              </a:prstGeom>
              <a:blipFill rotWithShape="1">
                <a:blip r:embed="rId9"/>
                <a:stretch>
                  <a:fillRect l="-1275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59832" y="5373216"/>
                <a:ext cx="511256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Else, next</a:t>
                </a:r>
                <a:r>
                  <a:rPr lang="en-US" sz="21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fr-FR" sz="2100" dirty="0" smtClean="0"/>
                  <a:t> and </a:t>
                </a:r>
                <a:r>
                  <a:rPr lang="fr-FR" sz="2100" dirty="0" err="1" smtClean="0"/>
                  <a:t>repeat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procedure</a:t>
                </a:r>
                <a:endParaRPr lang="fr-FR" sz="21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373216"/>
                <a:ext cx="5112568" cy="415498"/>
              </a:xfrm>
              <a:prstGeom prst="rect">
                <a:avLst/>
              </a:prstGeom>
              <a:blipFill rotWithShape="1">
                <a:blip r:embed="rId10"/>
                <a:stretch>
                  <a:fillRect l="-1430" t="-10145" b="-24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56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far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or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𝑞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99183"/>
                <a:ext cx="684076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59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87624" y="2204864"/>
                <a:ext cx="727280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Pick random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2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1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fr-FR" sz="2100" dirty="0" smtClean="0"/>
                  <a:t> Check </a:t>
                </a:r>
                <a:r>
                  <a:rPr lang="fr-FR" sz="2100" dirty="0" err="1" smtClean="0"/>
                  <a:t>that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𝐺𝐶𝐷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1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1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fr-FR" sz="2100" dirty="0" smtClean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204864"/>
                <a:ext cx="7272808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1006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91680" y="2636912"/>
                <a:ext cx="54726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𝐺𝐶𝐷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)≠1</m:t>
                    </m:r>
                  </m:oMath>
                </a14:m>
                <a:r>
                  <a:rPr lang="fr-FR" dirty="0" smtClean="0"/>
                  <a:t> : </a:t>
                </a:r>
                <a:r>
                  <a:rPr lang="fr-FR" dirty="0" err="1" smtClean="0"/>
                  <a:t>then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∈{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Hooray</a:t>
                </a:r>
                <a:r>
                  <a:rPr lang="fr-FR" dirty="0" smtClean="0"/>
                  <a:t>!</a:t>
                </a:r>
                <a:endParaRPr lang="fr-F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636912"/>
                <a:ext cx="547260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80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91680" y="3068960"/>
                <a:ext cx="6984776" cy="1630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𝐺𝐶𝐷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fr-FR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Cambria Math"/>
                      </a:rPr>
                      <m:t>divides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−1</m:t>
                    </m:r>
                    <m:r>
                      <a:rPr lang="en-US" sz="20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fr-FR" dirty="0" smtClean="0"/>
                  <a:t> </a:t>
                </a:r>
              </a:p>
              <a:p>
                <a:r>
                  <a:rPr lang="fr-FR" dirty="0" smtClean="0"/>
                  <a:t>    	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high </a:t>
                </a:r>
                <a:r>
                  <a:rPr lang="fr-FR" dirty="0" err="1" smtClean="0"/>
                  <a:t>probability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𝑞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does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t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Cambria Math"/>
                      </a:rPr>
                      <m:t>divide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−1</m:t>
                    </m:r>
                  </m:oMath>
                </a14:m>
                <a:endParaRPr lang="fr-FR" sz="2000" dirty="0" smtClean="0"/>
              </a:p>
              <a:p>
                <a:r>
                  <a:rPr lang="en-US" sz="2000" dirty="0"/>
                  <a:t>	</a:t>
                </a:r>
                <a:r>
                  <a:rPr lang="en-US" sz="2000" dirty="0" smtClean="0"/>
                  <a:t>	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𝐺𝐶𝐷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−1, 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000" b="0" dirty="0" smtClean="0"/>
              </a:p>
              <a:p>
                <a:endParaRPr lang="fr-FR" sz="2000" dirty="0" smtClean="0"/>
              </a:p>
              <a:p>
                <a:r>
                  <a:rPr lang="en-US" sz="2000" dirty="0" smtClean="0"/>
                  <a:t>		Else</a:t>
                </a:r>
                <a:r>
                  <a:rPr lang="en-US" dirty="0" smtClean="0"/>
                  <a:t>, pick a new a and repeat</a:t>
                </a:r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068960"/>
                <a:ext cx="6984776" cy="1630511"/>
              </a:xfrm>
              <a:prstGeom prst="rect">
                <a:avLst/>
              </a:prstGeom>
              <a:blipFill rotWithShape="1">
                <a:blip r:embed="rId5"/>
                <a:stretch>
                  <a:fillRect l="-611" t="-373" b="-55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8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Textbook RSA (V)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Security:</a:t>
            </a:r>
            <a:endParaRPr lang="fr-F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0608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Is encryption secure?</a:t>
            </a:r>
            <a:endParaRPr lang="fr-FR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86543" y="2535287"/>
                <a:ext cx="312561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𝑚𝑜𝑑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543" y="2535287"/>
                <a:ext cx="3125617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3140968"/>
                <a:ext cx="77768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Can we recover the secret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fr-FR" sz="2400" dirty="0" smtClean="0"/>
                  <a:t> 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140968"/>
                <a:ext cx="777686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098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#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4120" y="3573016"/>
                <a:ext cx="6472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Key recovery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fr-FR" sz="2400" dirty="0" smtClean="0"/>
                  <a:t> as hard as </a:t>
                </a:r>
                <a:r>
                  <a:rPr lang="fr-FR" sz="2400" dirty="0" err="1" smtClean="0"/>
                  <a:t>factorizing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120" y="3573016"/>
                <a:ext cx="647233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508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9592" y="4191471"/>
                <a:ext cx="77768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Can we recover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sz="2400" dirty="0" smtClean="0"/>
                  <a:t> in </a:t>
                </a:r>
                <a:r>
                  <a:rPr lang="fr-FR" sz="2400" dirty="0" err="1" smtClean="0"/>
                  <a:t>any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other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way</a:t>
                </a:r>
                <a:r>
                  <a:rPr lang="fr-FR" sz="2400" dirty="0" smtClean="0"/>
                  <a:t> ?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191471"/>
                <a:ext cx="777686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098" t="-12000" b="-2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91680" y="4824734"/>
                <a:ext cx="4032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Values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fr-FR" sz="2400" dirty="0" smtClean="0"/>
                  <a:t> are long-</a:t>
                </a:r>
                <a:r>
                  <a:rPr lang="fr-FR" sz="2400" dirty="0" err="1" smtClean="0"/>
                  <a:t>term</a:t>
                </a:r>
                <a:endParaRPr lang="fr-FR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824734"/>
                <a:ext cx="4032448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421" t="-11842" r="-908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91680" y="5286399"/>
                <a:ext cx="4320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err="1" smtClean="0"/>
                  <a:t>maps</a:t>
                </a:r>
                <a:r>
                  <a:rPr lang="fr-FR" sz="2400" dirty="0" smtClean="0"/>
                  <a:t> to unique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286399"/>
                <a:ext cx="432048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260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 descr="#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69" y="5018921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72200" y="4983559"/>
            <a:ext cx="230425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Deterministic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23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2" grpId="0"/>
      <p:bldP spid="13" grpId="0"/>
      <p:bldP spid="16" grpId="0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30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Pollard’s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10" t="-51351" b="-527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159918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General factorization attack (are we lucky?)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2132856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Strategy: find specific small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such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that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𝐺𝐶𝐷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100" b="0" i="1" smtClean="0">
                            <a:latin typeface="Cambria Math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100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fr-FR" sz="2100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2856"/>
                <a:ext cx="7776864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5616" y="2492896"/>
                <a:ext cx="352839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Most likely then,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0" smtClean="0">
                        <a:latin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</a:rPr>
                      <m:t>𝑠</m:t>
                    </m:r>
                    <m:r>
                      <a:rPr lang="en-US" sz="2100" b="0" i="1" smtClean="0">
                        <a:latin typeface="Cambria Math"/>
                      </a:rPr>
                      <m:t>.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492896"/>
                <a:ext cx="3528392" cy="415498"/>
              </a:xfrm>
              <a:prstGeom prst="rect">
                <a:avLst/>
              </a:prstGeom>
              <a:blipFill rotWithShape="1">
                <a:blip r:embed="rId4"/>
                <a:stretch>
                  <a:fillRect l="-1900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2852936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Imagine we could calculate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sz="21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1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fr-FR" sz="2100" dirty="0" smtClean="0"/>
                  <a:t> Say </a:t>
                </a:r>
                <a:r>
                  <a:rPr lang="fr-FR" sz="2100" dirty="0" err="1" smtClean="0"/>
                  <a:t>we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had</a:t>
                </a:r>
                <a:r>
                  <a:rPr lang="fr-FR" sz="2100" dirty="0" smtClean="0"/>
                  <a:t>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852936"/>
                <a:ext cx="7776864" cy="415498"/>
              </a:xfrm>
              <a:prstGeom prst="rect">
                <a:avLst/>
              </a:prstGeom>
              <a:blipFill rotWithShape="1">
                <a:blip r:embed="rId5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47664" y="3284984"/>
                <a:ext cx="4392488" cy="756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100" b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1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100" b="0" i="1" smtClean="0">
                        <a:latin typeface="Cambria Math"/>
                      </a:rPr>
                      <m:t>+1 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sz="21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100" b="0" i="1" smtClean="0">
                        <a:latin typeface="Cambria Math"/>
                      </a:rPr>
                      <m:t>;   </m:t>
                    </m:r>
                    <m:r>
                      <a:rPr lang="en-US" sz="2100" b="0" i="1" smtClean="0">
                        <a:latin typeface="Cambria Math"/>
                      </a:rPr>
                      <m:t>𝑖</m:t>
                    </m:r>
                    <m:r>
                      <a:rPr lang="en-US" sz="2100" b="0" i="1" smtClean="0">
                        <a:latin typeface="Cambria Math"/>
                      </a:rPr>
                      <m:t>&gt;0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284984"/>
                <a:ext cx="4392488" cy="756169"/>
              </a:xfrm>
              <a:prstGeom prst="rect">
                <a:avLst/>
              </a:prstGeom>
              <a:blipFill rotWithShape="1">
                <a:blip r:embed="rId6"/>
                <a:stretch>
                  <a:fillRect l="-1389" t="-1613" b="-112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5576" y="4021614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Suppose we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such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that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 (</m:t>
                    </m:r>
                    <m:r>
                      <a:rPr lang="en-US" sz="2100" b="0" i="1" smtClean="0">
                        <a:latin typeface="Cambria Math"/>
                      </a:rPr>
                      <m:t>𝑚𝑜𝑑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100" dirty="0" smtClean="0"/>
                  <a:t>, </a:t>
                </a:r>
                <a:r>
                  <a:rPr lang="fr-FR" sz="2100" dirty="0" err="1" smtClean="0"/>
                  <a:t>then</a:t>
                </a:r>
                <a:r>
                  <a:rPr lang="fr-FR" sz="2100" dirty="0" smtClean="0"/>
                  <a:t>: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21614"/>
                <a:ext cx="7776864" cy="415498"/>
              </a:xfrm>
              <a:prstGeom prst="rect">
                <a:avLst/>
              </a:prstGeom>
              <a:blipFill rotWithShape="1">
                <a:blip r:embed="rId7"/>
                <a:stretch>
                  <a:fillRect l="-784" t="-10294" r="-940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03648" y="4434107"/>
                <a:ext cx="288032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1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21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1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100" i="1">
                          <a:latin typeface="Cambria Math"/>
                        </a:rPr>
                        <m:t>=0 (</m:t>
                      </m:r>
                      <m:r>
                        <a:rPr lang="en-US" sz="2100" i="1">
                          <a:latin typeface="Cambria Math"/>
                        </a:rPr>
                        <m:t>𝑚𝑜𝑑</m:t>
                      </m:r>
                      <m:r>
                        <a:rPr lang="en-US" sz="2100" i="1">
                          <a:latin typeface="Cambria Math"/>
                        </a:rPr>
                        <m:t> </m:t>
                      </m:r>
                      <m:r>
                        <a:rPr lang="en-US" sz="2100" i="1">
                          <a:latin typeface="Cambria Math"/>
                        </a:rPr>
                        <m:t>𝑝</m:t>
                      </m:r>
                      <m:r>
                        <a:rPr lang="en-US" sz="21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434107"/>
                <a:ext cx="2880320" cy="415498"/>
              </a:xfrm>
              <a:prstGeom prst="rect">
                <a:avLst/>
              </a:prstGeom>
              <a:blipFill rotWithShape="1">
                <a:blip r:embed="rId8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48064" y="4470212"/>
                <a:ext cx="244827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sz="2100" dirty="0" smtClean="0"/>
                  <a:t> divides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(</m:t>
                        </m:r>
                        <m:r>
                          <a:rPr lang="en-US" sz="21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21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100" dirty="0" smtClean="0"/>
                  <a:t> </a:t>
                </a:r>
                <a:endParaRPr lang="fr-FR" sz="21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470212"/>
                <a:ext cx="2448272" cy="415498"/>
              </a:xfrm>
              <a:prstGeom prst="rect">
                <a:avLst/>
              </a:prstGeom>
              <a:blipFill rotWithShape="1">
                <a:blip r:embed="rId9"/>
                <a:stretch>
                  <a:fillRect t="-10294" r="-1741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75656" y="4885710"/>
                <a:ext cx="633670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0" dirty="0" smtClean="0">
                    <a:solidFill>
                      <a:srgbClr val="FF0000"/>
                    </a:solidFill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𝐺𝐶𝐷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21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fr-FR" sz="21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100" dirty="0" err="1" smtClean="0">
                    <a:solidFill>
                      <a:srgbClr val="FF0000"/>
                    </a:solidFill>
                  </a:rPr>
                  <a:t>with</a:t>
                </a:r>
                <a:r>
                  <a:rPr lang="fr-FR" sz="2100" dirty="0" smtClean="0">
                    <a:solidFill>
                      <a:srgbClr val="FF0000"/>
                    </a:solidFill>
                  </a:rPr>
                  <a:t> high </a:t>
                </a:r>
                <a:r>
                  <a:rPr lang="fr-FR" sz="2100" dirty="0" err="1" smtClean="0">
                    <a:solidFill>
                      <a:srgbClr val="FF0000"/>
                    </a:solidFill>
                  </a:rPr>
                  <a:t>probability</a:t>
                </a:r>
                <a:r>
                  <a:rPr lang="fr-FR" sz="2100" dirty="0" smtClean="0">
                    <a:solidFill>
                      <a:srgbClr val="FF0000"/>
                    </a:solidFill>
                  </a:rPr>
                  <a:t> </a:t>
                </a:r>
                <a:endParaRPr lang="fr-FR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885710"/>
                <a:ext cx="6336704" cy="415498"/>
              </a:xfrm>
              <a:prstGeom prst="rect">
                <a:avLst/>
              </a:prstGeom>
              <a:blipFill rotWithShape="1">
                <a:blip r:embed="rId10"/>
                <a:stretch>
                  <a:fillRect l="-1058" t="-10145" b="-24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5576" y="5445224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But, we don’t know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sz="2100" dirty="0" smtClean="0"/>
                  <a:t>. </a:t>
                </a:r>
                <a:r>
                  <a:rPr lang="fr-FR" sz="2100" dirty="0" err="1" smtClean="0"/>
                  <a:t>We</a:t>
                </a:r>
                <a:r>
                  <a:rPr lang="fr-FR" sz="2100" dirty="0" smtClean="0"/>
                  <a:t> do </a:t>
                </a:r>
                <a:r>
                  <a:rPr lang="fr-FR" sz="2100" dirty="0" err="1" smtClean="0"/>
                  <a:t>this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𝑚𝑜𝑑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fr-FR" sz="2100" dirty="0" smtClean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445224"/>
                <a:ext cx="7776864" cy="415498"/>
              </a:xfrm>
              <a:prstGeom prst="rect">
                <a:avLst/>
              </a:prstGeom>
              <a:blipFill rotWithShape="1">
                <a:blip r:embed="rId11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85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31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Pollard’s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710" t="-51351" b="-527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5576" y="1573342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Strategy: we compute:</a:t>
            </a:r>
            <a:endParaRPr lang="fr-FR" sz="21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47664" y="1916832"/>
                <a:ext cx="4392488" cy="756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100" b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1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100" b="0" i="1" smtClean="0">
                        <a:latin typeface="Cambria Math"/>
                      </a:rPr>
                      <m:t>+1 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sz="21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100" b="0" i="1" smtClean="0">
                        <a:latin typeface="Cambria Math"/>
                      </a:rPr>
                      <m:t>;   </m:t>
                    </m:r>
                    <m:r>
                      <a:rPr lang="en-US" sz="2100" b="0" i="1" smtClean="0">
                        <a:latin typeface="Cambria Math"/>
                      </a:rPr>
                      <m:t>𝑖</m:t>
                    </m:r>
                    <m:r>
                      <a:rPr lang="en-US" sz="2100" b="0" i="1" smtClean="0">
                        <a:latin typeface="Cambria Math"/>
                      </a:rPr>
                      <m:t>&gt;0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916832"/>
                <a:ext cx="4392488" cy="756169"/>
              </a:xfrm>
              <a:prstGeom prst="rect">
                <a:avLst/>
              </a:prstGeom>
              <a:blipFill rotWithShape="1">
                <a:blip r:embed="rId4"/>
                <a:stretch>
                  <a:fillRect l="-1389" t="-1613" b="-112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55576" y="3789040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Choice: speed vs. storage</a:t>
            </a:r>
            <a:endParaRPr lang="fr-FR" sz="21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5576" y="2653462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Find: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𝑢</m:t>
                    </m:r>
                    <m:r>
                      <a:rPr lang="en-US" sz="2100" b="0" i="1" smtClean="0">
                        <a:latin typeface="Cambria Math"/>
                      </a:rPr>
                      <m:t>,</m:t>
                    </m:r>
                    <m:r>
                      <a:rPr lang="en-US" sz="21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such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that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sz="21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100" b="0" i="0" smtClean="0">
                        <a:latin typeface="Cambria Math"/>
                      </a:rPr>
                      <m:t>.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653462"/>
                <a:ext cx="7776864" cy="415498"/>
              </a:xfrm>
              <a:prstGeom prst="rect">
                <a:avLst/>
              </a:prstGeom>
              <a:blipFill rotWithShape="1">
                <a:blip r:embed="rId5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5576" y="3013502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With high probability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𝐺𝐶𝐷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a:rPr lang="en-US" sz="21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sz="21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</a:rPr>
                      <m:t>𝑝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13502"/>
                <a:ext cx="7776864" cy="415498"/>
              </a:xfrm>
              <a:prstGeom prst="rect">
                <a:avLst/>
              </a:prstGeom>
              <a:blipFill rotWithShape="1">
                <a:blip r:embed="rId6"/>
                <a:stretch>
                  <a:fillRect l="-784" t="-10145" b="-24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323528" y="3645024"/>
            <a:ext cx="85689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5576" y="4165630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Storage: method as above. Need to store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165630"/>
                <a:ext cx="7776864" cy="415498"/>
              </a:xfrm>
              <a:prstGeom prst="rect">
                <a:avLst/>
              </a:prstGeom>
              <a:blipFill rotWithShape="1">
                <a:blip r:embed="rId7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55576" y="4525670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Speed: Floyd’s cycle finding algorithm:</a:t>
            </a:r>
            <a:endParaRPr lang="fr-FR" sz="21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59632" y="4941168"/>
                <a:ext cx="7632848" cy="986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100" b="0" dirty="0" smtClean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=2</m:t>
                    </m:r>
                  </m:oMath>
                </a14:m>
                <a:endParaRPr lang="en-US" sz="2100" b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100" dirty="0" err="1" smtClean="0"/>
                  <a:t>Mod</a:t>
                </a:r>
                <a:r>
                  <a:rPr lang="fr-FR" sz="2100" dirty="0" smtClean="0"/>
                  <a:t> 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100" b="0" i="1" smtClean="0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100" b="0" i="1" smtClean="0">
                        <a:latin typeface="Cambria Math"/>
                      </a:rPr>
                      <m:t>+1</m:t>
                    </m:r>
                    <m:r>
                      <a:rPr lang="en-US" sz="21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/>
                      </a:rPr>
                      <m:t>and</m:t>
                    </m:r>
                    <m:r>
                      <a:rPr lang="en-US" sz="2100" b="0" i="1" smtClean="0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1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1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1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100" i="1">
                                        <a:latin typeface="Cambria Math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sz="21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1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1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sz="21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100" i="1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1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1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100" b="0" i="1" smtClean="0">
                        <a:latin typeface="Cambria Math"/>
                      </a:rPr>
                      <m:t>;  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941168"/>
                <a:ext cx="7632848" cy="986937"/>
              </a:xfrm>
              <a:prstGeom prst="rect">
                <a:avLst/>
              </a:prstGeom>
              <a:blipFill rotWithShape="1">
                <a:blip r:embed="rId8"/>
                <a:stretch>
                  <a:fillRect l="-799" t="-43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35696" y="5893822"/>
                <a:ext cx="583264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>
                    <a:solidFill>
                      <a:srgbClr val="FF0000"/>
                    </a:solidFill>
                  </a:rPr>
                  <a:t>Only checking pairs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fr-FR" sz="2100" dirty="0" smtClean="0">
                    <a:solidFill>
                      <a:srgbClr val="FF0000"/>
                    </a:solidFill>
                  </a:rPr>
                  <a:t> at a time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893822"/>
                <a:ext cx="5832648" cy="415498"/>
              </a:xfrm>
              <a:prstGeom prst="rect">
                <a:avLst/>
              </a:prstGeom>
              <a:blipFill rotWithShape="1">
                <a:blip r:embed="rId9"/>
                <a:stretch>
                  <a:fillRect l="-1149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47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4" grpId="0"/>
      <p:bldP spid="15" grpId="0"/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Floyd’s Cycle-Finding Alg.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5226642" cy="4027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6001543"/>
            <a:ext cx="49685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Source:http</a:t>
            </a:r>
            <a:r>
              <a:rPr lang="en-US" sz="1400" dirty="0"/>
              <a:t>://home.online.no/~</a:t>
            </a:r>
            <a:r>
              <a:rPr lang="en-US" sz="1400" dirty="0" err="1"/>
              <a:t>vlaenen</a:t>
            </a:r>
            <a:r>
              <a:rPr lang="en-US" sz="1400" dirty="0"/>
              <a:t>/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722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 time!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Put the method (with Floyd’s cycle-finding algorithm) in </a:t>
            </a:r>
            <a:r>
              <a:rPr lang="en-US" sz="2400" dirty="0" err="1" smtClean="0"/>
              <a:t>pseudocode</a:t>
            </a:r>
            <a:r>
              <a:rPr lang="en-US" sz="2400" dirty="0" smtClean="0"/>
              <a:t>/algorithm form!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017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Pre-processing</a:t>
            </a: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07739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</a:rPr>
              <a:t>How OAEP works</a:t>
            </a:r>
            <a:endParaRPr lang="fr-FR" sz="21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79747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</a:rPr>
              <a:t>Improvements on OAEP</a:t>
            </a:r>
            <a:endParaRPr lang="fr-FR" sz="21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43743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</a:rPr>
              <a:t>Hash Functions; Random Oracles (brief)</a:t>
            </a:r>
            <a:endParaRPr lang="fr-FR" sz="21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25536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Generic attacks on factoring</a:t>
            </a: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592" y="3733582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>
                    <a:solidFill>
                      <a:schemeClr val="bg1">
                        <a:lumMod val="85000"/>
                      </a:schemeClr>
                    </a:solidFill>
                  </a:rPr>
                  <a:t>Small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1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1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fr-FR" sz="2100" dirty="0" smtClean="0">
                    <a:solidFill>
                      <a:schemeClr val="bg1">
                        <a:lumMod val="85000"/>
                      </a:schemeClr>
                    </a:solidFill>
                  </a:rPr>
                  <a:t> Small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fr-FR" sz="2100" dirty="0" smtClean="0">
                    <a:solidFill>
                      <a:schemeClr val="bg1">
                        <a:lumMod val="85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fr-FR" sz="21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733582"/>
                <a:ext cx="7776864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784" t="-10145" b="-24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9592" y="4093622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>
                    <a:solidFill>
                      <a:schemeClr val="bg1">
                        <a:lumMod val="85000"/>
                      </a:schemeClr>
                    </a:solidFill>
                  </a:rPr>
                  <a:t>Pollard-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𝑄</m:t>
                    </m:r>
                  </m:oMath>
                </a14:m>
                <a:endParaRPr lang="fr-FR" sz="21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93622"/>
                <a:ext cx="7776864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11560" y="443711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Unsafe modes for RSA</a:t>
            </a:r>
            <a:endParaRPr lang="fr-F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531775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Small </a:t>
            </a:r>
            <a:r>
              <a:rPr lang="en-US" sz="2100" dirty="0" err="1" smtClean="0"/>
              <a:t>sk</a:t>
            </a:r>
            <a:r>
              <a:rPr lang="en-US" sz="2100" dirty="0" smtClean="0"/>
              <a:t>: Wiener’s attack</a:t>
            </a:r>
            <a:endParaRPr lang="fr-FR" sz="2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11560" y="570363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Some physical attacks</a:t>
            </a:r>
            <a:endParaRPr lang="fr-FR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494116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Small </a:t>
            </a:r>
            <a:r>
              <a:rPr lang="en-US" sz="2100" dirty="0" err="1" smtClean="0"/>
              <a:t>pk</a:t>
            </a:r>
            <a:r>
              <a:rPr lang="en-US" sz="2100" dirty="0" smtClean="0"/>
              <a:t> and related </a:t>
            </a:r>
            <a:r>
              <a:rPr lang="en-US" sz="2100" dirty="0" err="1" smtClean="0"/>
              <a:t>ciphertexts</a:t>
            </a:r>
            <a:endParaRPr lang="fr-FR" sz="2100" dirty="0" smtClean="0"/>
          </a:p>
        </p:txBody>
      </p:sp>
    </p:spTree>
    <p:extLst>
      <p:ext uri="{BB962C8B-B14F-4D97-AF65-F5344CB8AC3E}">
        <p14:creationId xmlns:p14="http://schemas.microsoft.com/office/powerpoint/2010/main" val="21656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Unsafe Modes for RSA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Small public key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2077398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More receivers with same small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fr-FR" sz="2100" dirty="0" smtClean="0"/>
                  <a:t> (</a:t>
                </a:r>
                <a:r>
                  <a:rPr lang="fr-FR" sz="2100" dirty="0" err="1" smtClean="0"/>
                  <a:t>different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fr-FR" sz="2100" dirty="0" smtClean="0"/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77398"/>
                <a:ext cx="7776864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2437438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Same plaintext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is</a:t>
                </a:r>
                <a:r>
                  <a:rPr lang="fr-FR" sz="2100" dirty="0" smtClean="0"/>
                  <a:t> sent to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fr-FR" sz="2100" dirty="0" smtClean="0"/>
                  <a:t> users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37438"/>
                <a:ext cx="7776864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87512"/>
            <a:ext cx="1064168" cy="971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98107"/>
            <a:ext cx="1064168" cy="971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690195"/>
            <a:ext cx="1064168" cy="971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8" y="5266259"/>
            <a:ext cx="1064168" cy="971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23670"/>
            <a:ext cx="900314" cy="1017498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2899864" y="3673039"/>
            <a:ext cx="1240088" cy="48552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</p:cNvCxnSpPr>
          <p:nvPr/>
        </p:nvCxnSpPr>
        <p:spPr>
          <a:xfrm flipV="1">
            <a:off x="1819744" y="4383633"/>
            <a:ext cx="2176192" cy="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</p:cNvCxnSpPr>
          <p:nvPr/>
        </p:nvCxnSpPr>
        <p:spPr>
          <a:xfrm flipV="1">
            <a:off x="3043880" y="4690195"/>
            <a:ext cx="952056" cy="48552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1" idx="3"/>
            <a:endCxn id="12" idx="2"/>
          </p:cNvCxnSpPr>
          <p:nvPr/>
        </p:nvCxnSpPr>
        <p:spPr>
          <a:xfrm flipV="1">
            <a:off x="1835696" y="4941168"/>
            <a:ext cx="2754413" cy="810618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</p:cNvCxnSpPr>
          <p:nvPr/>
        </p:nvCxnSpPr>
        <p:spPr>
          <a:xfrm>
            <a:off x="5040266" y="4432419"/>
            <a:ext cx="133193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88224" y="4211796"/>
                <a:ext cx="75608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211796"/>
                <a:ext cx="75608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24" idx="2"/>
          </p:cNvCxnSpPr>
          <p:nvPr/>
        </p:nvCxnSpPr>
        <p:spPr>
          <a:xfrm>
            <a:off x="6966266" y="4581128"/>
            <a:ext cx="0" cy="68513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19672" y="2818180"/>
                <a:ext cx="165618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818180"/>
                <a:ext cx="165618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4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3528" y="3563724"/>
                <a:ext cx="165618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63724"/>
                <a:ext cx="165618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35696" y="4355812"/>
                <a:ext cx="165618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355812"/>
                <a:ext cx="165618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9552" y="6156012"/>
                <a:ext cx="165618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156012"/>
                <a:ext cx="1656184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732240" y="5301208"/>
                <a:ext cx="43204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301208"/>
                <a:ext cx="43204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3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4" grpId="0" animBg="1"/>
      <p:bldP spid="26" grpId="0"/>
      <p:bldP spid="27" grpId="0"/>
      <p:bldP spid="28" grpId="0"/>
      <p:bldP spid="29" grpId="0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Unsafe Modes for RSA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Small public key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2077398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One receiver with small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fr-FR" sz="2100" dirty="0" smtClean="0"/>
                  <a:t> (</a:t>
                </a:r>
                <a:r>
                  <a:rPr lang="fr-FR" sz="2100" dirty="0" err="1" smtClean="0"/>
                  <a:t>different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fr-FR" sz="2100" dirty="0" smtClean="0"/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77398"/>
                <a:ext cx="7776864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2437438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Two related plaintexts: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1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</a:rPr>
                      <m:t>𝑎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+</m:t>
                    </m:r>
                    <m:r>
                      <a:rPr lang="en-US" sz="2100" b="0" i="1" smtClean="0">
                        <a:latin typeface="Cambria Math"/>
                      </a:rPr>
                      <m:t>𝑏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37438"/>
                <a:ext cx="7776864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55576" y="3085510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If          knows the relationship of the messages,</a:t>
            </a:r>
            <a:endParaRPr lang="fr-FR" sz="2100" dirty="0" smtClean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46" y="2771542"/>
            <a:ext cx="900314" cy="1017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15616" y="3861048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she can use polynomial multiplication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861048"/>
                <a:ext cx="7776864" cy="415498"/>
              </a:xfrm>
              <a:prstGeom prst="rect">
                <a:avLst/>
              </a:prstGeom>
              <a:blipFill rotWithShape="1">
                <a:blip r:embed="rId5"/>
                <a:stretch>
                  <a:fillRect l="-862" t="-10145" b="-24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11560" y="458112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Recommended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5576" y="5085184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16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+1=65537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85184"/>
                <a:ext cx="7776864" cy="415498"/>
              </a:xfrm>
              <a:prstGeom prst="rect">
                <a:avLst/>
              </a:prstGeom>
              <a:blipFill rotWithShape="1">
                <a:blip r:embed="rId6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755576" y="5500682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This leads to fast encryption</a:t>
            </a:r>
            <a:endParaRPr lang="fr-FR" sz="2100" dirty="0" smtClean="0"/>
          </a:p>
        </p:txBody>
      </p:sp>
    </p:spTree>
    <p:extLst>
      <p:ext uri="{BB962C8B-B14F-4D97-AF65-F5344CB8AC3E}">
        <p14:creationId xmlns:p14="http://schemas.microsoft.com/office/powerpoint/2010/main" val="301634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0" grpId="0"/>
      <p:bldP spid="32" grpId="0"/>
      <p:bldP spid="34" grpId="0"/>
      <p:bldP spid="35" grpId="0"/>
      <p:bldP spid="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Unsafe Modes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Small secret key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07739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Better for decryption: makes it more efficient</a:t>
            </a:r>
            <a:endParaRPr lang="fr-FR" sz="21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3007986"/>
                <a:ext cx="273630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𝑒𝑑</m:t>
                      </m:r>
                      <m:r>
                        <a:rPr lang="en-US" sz="2100" b="0" i="1" smtClean="0">
                          <a:latin typeface="Cambria Math"/>
                        </a:rPr>
                        <m:t>=1 (</m:t>
                      </m:r>
                      <m:r>
                        <a:rPr lang="en-US" sz="2100" b="0" i="1" smtClean="0">
                          <a:latin typeface="Cambria Math"/>
                        </a:rPr>
                        <m:t>𝑚𝑜𝑑</m:t>
                      </m:r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07986"/>
                <a:ext cx="2736304" cy="415498"/>
              </a:xfrm>
              <a:prstGeom prst="rect">
                <a:avLst/>
              </a:prstGeom>
              <a:blipFill rotWithShape="1">
                <a:blip r:embed="rId2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11960" y="3007986"/>
                <a:ext cx="453650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𝑒𝑑</m:t>
                      </m:r>
                      <m:r>
                        <a:rPr lang="en-US" sz="2100" b="0" i="1" smtClean="0">
                          <a:latin typeface="Cambria Math"/>
                        </a:rPr>
                        <m:t>=1(</m:t>
                      </m:r>
                      <m:r>
                        <a:rPr lang="en-US" sz="2100" b="0" i="1" smtClean="0">
                          <a:latin typeface="Cambria Math"/>
                        </a:rPr>
                        <m:t>𝑚𝑜𝑑</m:t>
                      </m:r>
                      <m:r>
                        <a:rPr lang="en-US" sz="2100" b="0" i="1" smtClean="0">
                          <a:latin typeface="Cambria Math"/>
                        </a:rPr>
                        <m:t> (</m:t>
                      </m:r>
                      <m:r>
                        <a:rPr lang="en-US" sz="2100" b="0" i="1" smtClean="0">
                          <a:latin typeface="Cambria Math"/>
                        </a:rPr>
                        <m:t>𝐿𝐶𝑀</m:t>
                      </m:r>
                      <m:r>
                        <a:rPr lang="en-US" sz="2100" b="0" i="1" smtClean="0">
                          <a:latin typeface="Cambria Math"/>
                        </a:rPr>
                        <m:t>(</m:t>
                      </m:r>
                      <m:r>
                        <a:rPr lang="en-US" sz="2100" b="0" i="1" smtClean="0">
                          <a:latin typeface="Cambria Math"/>
                        </a:rPr>
                        <m:t>𝑝</m:t>
                      </m:r>
                      <m:r>
                        <a:rPr lang="en-US" sz="2100" b="0" i="1" smtClean="0">
                          <a:latin typeface="Cambria Math"/>
                        </a:rPr>
                        <m:t>−1, </m:t>
                      </m:r>
                      <m:r>
                        <a:rPr lang="en-US" sz="2100" b="0" i="1" smtClean="0">
                          <a:latin typeface="Cambria Math"/>
                        </a:rPr>
                        <m:t>𝑞</m:t>
                      </m:r>
                      <m:r>
                        <a:rPr lang="en-US" sz="2100" b="0" i="1" smtClean="0">
                          <a:latin typeface="Cambria Math"/>
                        </a:rPr>
                        <m:t>−1)))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007986"/>
                <a:ext cx="4536504" cy="415498"/>
              </a:xfrm>
              <a:prstGeom prst="rect">
                <a:avLst/>
              </a:prstGeom>
              <a:blipFill rotWithShape="1">
                <a:blip r:embed="rId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23827" y="3711516"/>
            <a:ext cx="2052229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Math “magic”</a:t>
            </a:r>
            <a:endParaRPr lang="fr-FR" sz="21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07904" y="2924944"/>
                <a:ext cx="64152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fr-FR" sz="3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924944"/>
                <a:ext cx="641521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611560" y="3573016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5576" y="2509446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Use: least common multiple LCM</a:t>
            </a:r>
            <a:endParaRPr lang="fr-FR" sz="2100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28664" y="3287743"/>
            <a:ext cx="0" cy="42377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7974" y="3744409"/>
                <a:ext cx="4968552" cy="765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𝐿𝐶𝑀</m:t>
                      </m:r>
                      <m:d>
                        <m:d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−1,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1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−1)(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𝐺𝐶𝐷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−1, 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74" y="3744409"/>
                <a:ext cx="4968552" cy="7652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909265" y="4127013"/>
            <a:ext cx="2880320" cy="3826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Straight Arrow Connector 19"/>
          <p:cNvCxnSpPr>
            <a:stCxn id="18" idx="6"/>
          </p:cNvCxnSpPr>
          <p:nvPr/>
        </p:nvCxnSpPr>
        <p:spPr>
          <a:xfrm flipV="1">
            <a:off x="5789585" y="4318315"/>
            <a:ext cx="690627" cy="1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80212" y="4127014"/>
                <a:ext cx="55478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212" y="4127014"/>
                <a:ext cx="55478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611560" y="4677961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5536" y="4725144"/>
                <a:ext cx="3737865" cy="697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𝑒𝑑</m:t>
                      </m:r>
                      <m:r>
                        <a:rPr lang="en-US" sz="2100" b="0" i="1" smtClean="0">
                          <a:latin typeface="Cambria Math"/>
                        </a:rPr>
                        <m:t>=1+ 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𝐺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(</m:t>
                      </m:r>
                      <m:r>
                        <a:rPr lang="en-US" sz="2100" b="0" i="1" smtClean="0">
                          <a:latin typeface="Cambria Math"/>
                        </a:rPr>
                        <m:t>𝑝𝑞</m:t>
                      </m:r>
                      <m:r>
                        <a:rPr lang="en-US" sz="2100" b="0" i="1" smtClean="0">
                          <a:latin typeface="Cambria Math"/>
                        </a:rPr>
                        <m:t>−</m:t>
                      </m:r>
                      <m:r>
                        <a:rPr lang="en-US" sz="2100" b="0" i="1" smtClean="0">
                          <a:latin typeface="Cambria Math"/>
                        </a:rPr>
                        <m:t>𝑝</m:t>
                      </m:r>
                      <m:r>
                        <a:rPr lang="en-US" sz="2100" b="0" i="1" smtClean="0">
                          <a:latin typeface="Cambria Math"/>
                        </a:rPr>
                        <m:t>−</m:t>
                      </m:r>
                      <m:r>
                        <a:rPr lang="en-US" sz="2100" b="0" i="1" smtClean="0">
                          <a:latin typeface="Cambria Math"/>
                        </a:rPr>
                        <m:t>𝑞</m:t>
                      </m:r>
                      <m:r>
                        <a:rPr lang="en-US" sz="2100" b="0" i="1" smtClean="0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25144"/>
                <a:ext cx="3737865" cy="6974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58471" y="4819218"/>
                <a:ext cx="64152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fr-FR" sz="3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471" y="4819218"/>
                <a:ext cx="641521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167843" y="5652973"/>
            <a:ext cx="2052229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Divide by </a:t>
            </a:r>
            <a:r>
              <a:rPr lang="en-US" sz="2100" dirty="0" err="1" smtClean="0"/>
              <a:t>dpq</a:t>
            </a:r>
            <a:endParaRPr lang="fr-FR" sz="2100" dirty="0" smtClean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172680" y="5229200"/>
            <a:ext cx="0" cy="42377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83968" y="4725144"/>
                <a:ext cx="4644008" cy="753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𝑝𝑞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𝑑𝑝𝑞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𝑑𝐺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𝑑𝐺𝑞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𝑑𝐺𝑝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𝑑𝐺𝑝𝑞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725144"/>
                <a:ext cx="4644008" cy="7539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04256" y="5589240"/>
                <a:ext cx="4644008" cy="81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𝑝𝑞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𝑑𝑝𝑞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𝑑𝐺</m:t>
                          </m:r>
                        </m:den>
                      </m:f>
                      <m:d>
                        <m:dPr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/>
                                </a:rPr>
                                <m:t>𝑞</m:t>
                              </m:r>
                            </m:den>
                          </m:f>
                          <m:r>
                            <a:rPr lang="en-US" sz="21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sz="21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/>
                                </a:rPr>
                                <m:t>𝑝𝑞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𝑑𝐺</m:t>
                          </m:r>
                        </m:den>
                      </m:f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256" y="5589240"/>
                <a:ext cx="4644008" cy="81842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8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8" grpId="1" animBg="1"/>
      <p:bldP spid="10" grpId="0"/>
      <p:bldP spid="14" grpId="0"/>
      <p:bldP spid="17" grpId="0"/>
      <p:bldP spid="18" grpId="0" animBg="1"/>
      <p:bldP spid="21" grpId="0" animBg="1"/>
      <p:bldP spid="23" grpId="0"/>
      <p:bldP spid="24" grpId="0"/>
      <p:bldP spid="25" grpId="0" animBg="1"/>
      <p:bldP spid="25" grpId="1" animBg="1"/>
      <p:bldP spid="27" grpId="0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Unsafe Modes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Small secret key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2077398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If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is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small</a:t>
                </a:r>
                <a:r>
                  <a:rPr lang="fr-FR" sz="2100" dirty="0" smtClean="0"/>
                  <a:t>, </a:t>
                </a:r>
                <a:r>
                  <a:rPr lang="fr-FR" sz="2100" dirty="0" err="1" smtClean="0"/>
                  <a:t>then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𝑒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𝑝𝑞</m:t>
                    </m:r>
                  </m:oMath>
                </a14:m>
                <a:r>
                  <a:rPr lang="fr-FR" sz="2100" dirty="0" smtClean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77398"/>
                <a:ext cx="7776864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7584" y="2564904"/>
                <a:ext cx="4644008" cy="81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𝑑𝐺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𝑝𝑞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𝑑𝑝𝑞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𝑑𝐺</m:t>
                          </m:r>
                        </m:den>
                      </m:f>
                      <m:d>
                        <m:dPr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/>
                                </a:rPr>
                                <m:t>𝑞</m:t>
                              </m:r>
                            </m:den>
                          </m:f>
                          <m:r>
                            <a:rPr lang="en-US" sz="21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sz="21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/>
                                </a:rPr>
                                <m:t>𝑝𝑞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564904"/>
                <a:ext cx="4644008" cy="8184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5576" y="3733582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If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is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small</a:t>
                </a:r>
                <a:r>
                  <a:rPr lang="fr-FR" sz="2100" dirty="0" smtClean="0"/>
                  <a:t>, </a:t>
                </a:r>
                <a:r>
                  <a:rPr lang="fr-FR" sz="2100" dirty="0" err="1" smtClean="0"/>
                  <a:t>then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𝐾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𝑑𝐺</m:t>
                    </m:r>
                  </m:oMath>
                </a14:m>
                <a:r>
                  <a:rPr lang="fr-FR" sz="2100" dirty="0" smtClean="0"/>
                  <a:t>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33582"/>
                <a:ext cx="7776864" cy="415498"/>
              </a:xfrm>
              <a:prstGeom prst="rect">
                <a:avLst/>
              </a:prstGeom>
              <a:blipFill rotWithShape="1">
                <a:blip r:embed="rId4"/>
                <a:stretch>
                  <a:fillRect l="-784" t="-10145" b="-24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2412597" y="2564904"/>
            <a:ext cx="575227" cy="8184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val 31"/>
          <p:cNvSpPr/>
          <p:nvPr/>
        </p:nvSpPr>
        <p:spPr>
          <a:xfrm>
            <a:off x="3419872" y="2564904"/>
            <a:ext cx="1907704" cy="8184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700210" y="3383334"/>
            <a:ext cx="719662" cy="34686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2" idx="4"/>
          </p:cNvCxnSpPr>
          <p:nvPr/>
        </p:nvCxnSpPr>
        <p:spPr>
          <a:xfrm flipV="1">
            <a:off x="3419872" y="3383333"/>
            <a:ext cx="953852" cy="34686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99792" y="3733582"/>
            <a:ext cx="1548173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Tend to 0</a:t>
            </a:r>
            <a:endParaRPr lang="fr-FR" sz="21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54914" y="2651209"/>
                <a:ext cx="1381717" cy="645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100" i="1" smtClean="0"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fr-FR" sz="21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 ≅1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914" y="2651209"/>
                <a:ext cx="1381717" cy="6458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1560" y="4293096"/>
                <a:ext cx="8064896" cy="8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sz="21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1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/>
                                </a:rPr>
                                <m:t>𝑑𝐺</m:t>
                              </m:r>
                            </m:den>
                          </m:f>
                          <m:r>
                            <a:rPr lang="en-US" sz="21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/>
                                </a:rPr>
                                <m:t>𝑝𝑞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2100" i="1">
                                  <a:latin typeface="Cambria Math"/>
                                </a:rPr>
                                <m:t>𝑑𝐺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1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100" i="1">
                                      <a:latin typeface="Cambria Math"/>
                                    </a:rPr>
                                    <m:t>𝑞</m:t>
                                  </m:r>
                                </m:den>
                              </m:f>
                              <m:r>
                                <a:rPr lang="en-US" sz="21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1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100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  <m:r>
                                <a:rPr lang="en-US" sz="21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1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100" i="1">
                                      <a:latin typeface="Cambria Math"/>
                                    </a:rPr>
                                    <m:t>𝑝𝑞</m:t>
                                  </m:r>
                                </m:den>
                              </m:f>
                            </m:e>
                          </m:d>
                          <m:r>
                            <a:rPr lang="en-US" sz="21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i="1">
                                  <a:latin typeface="Cambria Math"/>
                                </a:rPr>
                                <m:t>𝑑𝑝𝑞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𝑝𝑞</m:t>
                              </m:r>
                            </m:e>
                          </m:rad>
                        </m:den>
                      </m:f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𝑑𝐺</m:t>
                              </m:r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293096"/>
                <a:ext cx="8064896" cy="8199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55576" y="5157192"/>
                <a:ext cx="7776864" cy="61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This means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𝑑𝐺</m:t>
                        </m:r>
                      </m:den>
                    </m:f>
                  </m:oMath>
                </a14:m>
                <a:r>
                  <a:rPr lang="fr-FR" sz="2100" dirty="0" smtClean="0"/>
                  <a:t> converges </a:t>
                </a:r>
                <a:r>
                  <a:rPr lang="fr-FR" sz="2100" dirty="0" err="1" smtClean="0"/>
                  <a:t>towards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157192"/>
                <a:ext cx="7776864" cy="617220"/>
              </a:xfrm>
              <a:prstGeom prst="rect">
                <a:avLst/>
              </a:prstGeom>
              <a:blipFill rotWithShape="1">
                <a:blip r:embed="rId7"/>
                <a:stretch>
                  <a:fillRect l="-784" b="-19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755576" y="576410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Continued fractions and some trial and error gives </a:t>
            </a:r>
            <a:r>
              <a:rPr lang="en-US" sz="2100" i="1" dirty="0" smtClean="0"/>
              <a:t>d</a:t>
            </a:r>
            <a:endParaRPr lang="fr-F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79461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 animBg="1"/>
      <p:bldP spid="32" grpId="0" animBg="1"/>
      <p:bldP spid="34" grpId="0" animBg="1"/>
      <p:bldP spid="34" grpId="1" animBg="1"/>
      <p:bldP spid="35" grpId="0"/>
      <p:bldP spid="36" grpId="0"/>
      <p:bldP spid="37" grpId="0"/>
      <p:bldP spid="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Attacks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59918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Implementation: Square and Multiply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2509446"/>
                <a:ext cx="4536504" cy="42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100" b="0" i="1" smtClean="0">
                          <a:latin typeface="Cambria Math"/>
                        </a:rPr>
                        <m:t> (</m:t>
                      </m:r>
                      <m:r>
                        <a:rPr lang="en-US" sz="2100" b="0" i="1" smtClean="0">
                          <a:latin typeface="Cambria Math"/>
                        </a:rPr>
                        <m:t>𝑚𝑜𝑑</m:t>
                      </m:r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r>
                        <a:rPr lang="en-US" sz="2100" b="0" i="1" smtClean="0">
                          <a:latin typeface="Cambria Math"/>
                        </a:rPr>
                        <m:t>𝑛</m:t>
                      </m:r>
                      <m:r>
                        <a:rPr lang="en-US" sz="21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509446"/>
                <a:ext cx="4536504" cy="421269"/>
              </a:xfrm>
              <a:prstGeom prst="rect">
                <a:avLst/>
              </a:prstGeom>
              <a:blipFill rotWithShape="1">
                <a:blip r:embed="rId2"/>
                <a:stretch>
                  <a:fillRect b="-188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5576" y="207739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Standard way to do exponentiation</a:t>
            </a:r>
            <a:endParaRPr lang="fr-FR" sz="21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5576" y="3013502"/>
                <a:ext cx="77768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Write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fr-FR" sz="2100" dirty="0" smtClean="0"/>
                  <a:t> in </a:t>
                </a:r>
                <a:r>
                  <a:rPr lang="fr-FR" sz="2100" dirty="0" err="1" smtClean="0"/>
                  <a:t>binary</a:t>
                </a:r>
                <a:r>
                  <a:rPr lang="fr-FR" sz="2100" dirty="0" smtClean="0"/>
                  <a:t>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21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21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100" b="0" i="1" smtClean="0">
                                <a:latin typeface="Cambria Math"/>
                              </a:rPr>
                              <m:t>…</m:t>
                            </m:r>
                            <m:r>
                              <a:rPr lang="en-US" sz="21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1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100" dirty="0" smtClean="0"/>
                  <a:t>]. Set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</a:rPr>
                      <m:t>=1. </m:t>
                    </m:r>
                  </m:oMath>
                </a14:m>
                <a:endParaRPr lang="en-US" sz="2100" b="0" dirty="0" smtClean="0"/>
              </a:p>
              <a:p>
                <a:r>
                  <a:rPr lang="en-US" sz="2100" dirty="0"/>
                  <a:t> </a:t>
                </a:r>
                <a:r>
                  <a:rPr lang="en-US" sz="2100" dirty="0" smtClean="0"/>
                  <a:t>  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𝑖</m:t>
                    </m:r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</a:rPr>
                      <m:t>𝑘</m:t>
                    </m:r>
                    <m:r>
                      <a:rPr lang="en-US" sz="2100" b="0" i="1" smtClean="0">
                        <a:latin typeface="Cambria Math"/>
                      </a:rPr>
                      <m:t>, …, 0</m:t>
                    </m:r>
                  </m:oMath>
                </a14:m>
                <a:r>
                  <a:rPr lang="fr-FR" sz="2100" dirty="0" smtClean="0"/>
                  <a:t> DO: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13502"/>
                <a:ext cx="7776864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784" t="-5738"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87624" y="3789040"/>
                <a:ext cx="453650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100" dirty="0" smtClean="0"/>
                  <a:t> then set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∗</m:t>
                    </m:r>
                    <m:r>
                      <a:rPr lang="en-US" sz="21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100" dirty="0" smtClean="0"/>
                  <a:t>  </a:t>
                </a:r>
                <a:endParaRPr lang="fr-FR" sz="21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789040"/>
                <a:ext cx="4536504" cy="415498"/>
              </a:xfrm>
              <a:prstGeom prst="rect">
                <a:avLst/>
              </a:prstGeom>
              <a:blipFill rotWithShape="1">
                <a:blip r:embed="rId4"/>
                <a:stretch>
                  <a:fillRect l="-134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87624" y="4165630"/>
                <a:ext cx="41764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Else, set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100" dirty="0" smtClean="0"/>
                  <a:t>  </a:t>
                </a:r>
                <a:endParaRPr lang="fr-FR" sz="21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165630"/>
                <a:ext cx="4176464" cy="415498"/>
              </a:xfrm>
              <a:prstGeom prst="rect">
                <a:avLst/>
              </a:prstGeom>
              <a:blipFill rotWithShape="1">
                <a:blip r:embed="rId5"/>
                <a:stretch>
                  <a:fillRect l="-1460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508104" y="3717032"/>
            <a:ext cx="3168352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Square AND Multiply</a:t>
            </a:r>
            <a:endParaRPr lang="fr-FR" sz="21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4149080"/>
            <a:ext cx="1656184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Square</a:t>
            </a:r>
            <a:endParaRPr lang="fr-FR" sz="21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5576" y="4725144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𝑑</m:t>
                    </m:r>
                    <m:r>
                      <a:rPr lang="en-US" sz="2100" b="0" i="1" smtClean="0">
                        <a:latin typeface="Cambria Math"/>
                      </a:rPr>
                      <m:t>=173=</m:t>
                    </m:r>
                    <m:d>
                      <m:dPr>
                        <m:begChr m:val="["/>
                        <m:endChr m:val="]"/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10101101</m:t>
                        </m:r>
                      </m:e>
                    </m:d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128</m:t>
                        </m:r>
                      </m:sup>
                    </m:sSup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 2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32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 2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25144"/>
                <a:ext cx="7776864" cy="415498"/>
              </a:xfrm>
              <a:prstGeom prst="rect">
                <a:avLst/>
              </a:prstGeom>
              <a:blipFill rotWithShape="1">
                <a:blip r:embed="rId6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6846799"/>
                  </p:ext>
                </p:extLst>
              </p:nvPr>
            </p:nvGraphicFramePr>
            <p:xfrm>
              <a:off x="1644355" y="5373216"/>
              <a:ext cx="6095997" cy="74168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i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r>
                            <a:rPr lang="en-US" baseline="0" dirty="0" smtClean="0"/>
                            <a:t>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m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86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173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6846799"/>
                  </p:ext>
                </p:extLst>
              </p:nvPr>
            </p:nvGraphicFramePr>
            <p:xfrm>
              <a:off x="1644355" y="5373216"/>
              <a:ext cx="6095997" cy="74168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i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r>
                            <a:rPr lang="en-US" baseline="0" dirty="0" smtClean="0"/>
                            <a:t>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m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100901" t="-108197" r="-7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200901" t="-108197" r="-6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300901" t="-108197" r="-5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397321" t="-108197" r="-39642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501802" t="-108197" r="-3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601802" t="-108197" r="-2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701802" t="-108197" r="-1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801802" t="-10819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9052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Textbook RSA (VI)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Security: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3615407"/>
                <a:ext cx="77768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Plaintext recovery: can’t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err="1" smtClean="0"/>
                  <a:t>from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615407"/>
                <a:ext cx="777686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98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2060848"/>
                <a:ext cx="77768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IND-CPA/IND-CCA: can’t say anything about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sz="2400" dirty="0" smtClean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060848"/>
                <a:ext cx="777686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098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 descr="#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7295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9752" y="2607295"/>
            <a:ext cx="56166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Encryption is deterministic: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3039343"/>
            <a:ext cx="56166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always distinguish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 from </a:t>
            </a:r>
            <a:r>
              <a:rPr lang="en-US" sz="2400" i="1" dirty="0" smtClean="0">
                <a:solidFill>
                  <a:srgbClr val="FF0000"/>
                </a:solidFill>
              </a:rPr>
              <a:t>m’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4149080"/>
            <a:ext cx="64807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 guaranteed if few possible messages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pic>
        <p:nvPicPr>
          <p:cNvPr id="11" name="Picture 4" descr="#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30145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39752" y="4623519"/>
            <a:ext cx="64807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Try out all alternatives – find plaintext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pic>
        <p:nvPicPr>
          <p:cNvPr id="13" name="Picture 2" descr="#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62" y="5210265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39752" y="5199583"/>
                <a:ext cx="662473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20A20E"/>
                    </a:solidFill>
                  </a:rPr>
                  <a:t>OK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0A20E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>
                    <a:solidFill>
                      <a:srgbClr val="20A20E"/>
                    </a:solidFill>
                  </a:rPr>
                  <a:t> chosen at random from large set</a:t>
                </a:r>
                <a:endParaRPr lang="fr-FR" sz="2400" dirty="0" smtClean="0">
                  <a:solidFill>
                    <a:srgbClr val="20A20E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199583"/>
                <a:ext cx="662473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472" t="-11842" b="-27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99592" y="570363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Not very secure; but we can improve it</a:t>
            </a:r>
            <a:endParaRPr lang="fr-FR" sz="2400" dirty="0" smtClean="0"/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1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2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Attacks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59918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Implementation: Square and Multiply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2060848"/>
                <a:ext cx="4536504" cy="42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100" b="0" i="1" smtClean="0">
                          <a:latin typeface="Cambria Math"/>
                        </a:rPr>
                        <m:t> (</m:t>
                      </m:r>
                      <m:r>
                        <a:rPr lang="en-US" sz="2100" b="0" i="1" smtClean="0">
                          <a:latin typeface="Cambria Math"/>
                        </a:rPr>
                        <m:t>𝑚𝑜𝑑</m:t>
                      </m:r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r>
                        <a:rPr lang="en-US" sz="2100" b="0" i="1" smtClean="0">
                          <a:latin typeface="Cambria Math"/>
                        </a:rPr>
                        <m:t>𝑛</m:t>
                      </m:r>
                      <m:r>
                        <a:rPr lang="en-US" sz="21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060848"/>
                <a:ext cx="4536504" cy="421269"/>
              </a:xfrm>
              <a:prstGeom prst="rect">
                <a:avLst/>
              </a:prstGeom>
              <a:blipFill rotWithShape="1">
                <a:blip r:embed="rId2"/>
                <a:stretch>
                  <a:fillRect b="-188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55576" y="3013502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Time the operation and write out the order of ops</a:t>
            </a:r>
            <a:endParaRPr lang="fr-FR" sz="2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11560" y="246327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Timing attack: multiply takes longer than square</a:t>
            </a:r>
            <a:endParaRPr lang="fr-FR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24518" y="3501008"/>
            <a:ext cx="61206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M, </a:t>
            </a:r>
            <a:r>
              <a:rPr lang="en-US" sz="2100" dirty="0" err="1" smtClean="0"/>
              <a:t>Sq</a:t>
            </a:r>
            <a:r>
              <a:rPr lang="en-US" sz="2100" dirty="0" smtClean="0"/>
              <a:t>, </a:t>
            </a:r>
            <a:r>
              <a:rPr lang="en-US" sz="2100" dirty="0" err="1" smtClean="0"/>
              <a:t>Sq</a:t>
            </a:r>
            <a:r>
              <a:rPr lang="en-US" sz="2100" dirty="0" smtClean="0"/>
              <a:t>, M, </a:t>
            </a:r>
            <a:r>
              <a:rPr lang="en-US" sz="2100" dirty="0" err="1" smtClean="0"/>
              <a:t>Sq</a:t>
            </a:r>
            <a:r>
              <a:rPr lang="en-US" sz="2100" dirty="0" smtClean="0"/>
              <a:t>, </a:t>
            </a:r>
            <a:r>
              <a:rPr lang="en-US" sz="2100" dirty="0" err="1" smtClean="0"/>
              <a:t>Sq</a:t>
            </a:r>
            <a:r>
              <a:rPr lang="en-US" sz="2100" dirty="0" smtClean="0"/>
              <a:t>, M, </a:t>
            </a:r>
            <a:r>
              <a:rPr lang="en-US" sz="2100" dirty="0" err="1" smtClean="0"/>
              <a:t>Sq</a:t>
            </a:r>
            <a:r>
              <a:rPr lang="en-US" sz="2100" dirty="0" smtClean="0"/>
              <a:t>, M, </a:t>
            </a:r>
            <a:r>
              <a:rPr lang="en-US" sz="2100" dirty="0" err="1" smtClean="0"/>
              <a:t>Sq</a:t>
            </a:r>
            <a:r>
              <a:rPr lang="en-US" sz="2100" dirty="0" smtClean="0"/>
              <a:t>, </a:t>
            </a:r>
            <a:r>
              <a:rPr lang="en-US" sz="2100" dirty="0" err="1" smtClean="0"/>
              <a:t>Sq</a:t>
            </a:r>
            <a:r>
              <a:rPr lang="en-US" sz="2100" dirty="0" smtClean="0"/>
              <a:t>, M</a:t>
            </a:r>
            <a:endParaRPr lang="fr-FR" sz="21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5576" y="3949606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Retrieve key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100" dirty="0" smtClean="0"/>
                  <a:t> from inverse Square and Multiply</a:t>
                </a:r>
                <a:endParaRPr lang="fr-FR" sz="21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49606"/>
                <a:ext cx="7776864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1560" y="443711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Power attack: multiply burns more than square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5576" y="4941168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/>
                  <a:t>R</a:t>
                </a:r>
                <a:r>
                  <a:rPr lang="en-US" sz="2100" dirty="0" smtClean="0"/>
                  <a:t>etrieve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fr-FR" sz="2100" dirty="0" smtClean="0"/>
                  <a:t> for </a:t>
                </a:r>
                <a:r>
                  <a:rPr lang="fr-FR" sz="2100" dirty="0" err="1" smtClean="0"/>
                  <a:t>smartcards</a:t>
                </a:r>
                <a:endParaRPr lang="fr-FR" sz="21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941168"/>
                <a:ext cx="7776864" cy="415498"/>
              </a:xfrm>
              <a:prstGeom prst="rect">
                <a:avLst/>
              </a:prstGeom>
              <a:blipFill rotWithShape="1">
                <a:blip r:embed="rId4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74" y="4941168"/>
            <a:ext cx="3675574" cy="8299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28184" y="5771136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http://www.dbs.com.hk/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15508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Textbook RSA ++ 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Improving Textbook RSA:</a:t>
            </a:r>
            <a:endParaRPr lang="fr-FR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683568" y="3187512"/>
            <a:ext cx="1011916" cy="961568"/>
            <a:chOff x="1785274" y="3140968"/>
            <a:chExt cx="1281712" cy="11764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0598388">
              <a:off x="1785274" y="3487553"/>
              <a:ext cx="1253001" cy="45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Secret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H="1">
            <a:off x="1691680" y="3652965"/>
            <a:ext cx="203889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23928" y="2348880"/>
            <a:ext cx="936104" cy="2808312"/>
          </a:xfrm>
          <a:prstGeom prst="rect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714346" y="3275692"/>
            <a:ext cx="197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re-processing</a:t>
            </a:r>
            <a:endParaRPr lang="fr-FR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053390" y="3645024"/>
            <a:ext cx="203889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187512"/>
            <a:ext cx="1064168" cy="9710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18337" y="3284984"/>
            <a:ext cx="197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RSA</a:t>
            </a:r>
          </a:p>
          <a:p>
            <a:pPr algn="ctr"/>
            <a:r>
              <a:rPr lang="en-US" dirty="0" smtClean="0"/>
              <a:t>encryption</a:t>
            </a:r>
            <a:endParaRPr lang="fr-FR" dirty="0"/>
          </a:p>
        </p:txBody>
      </p:sp>
      <p:sp>
        <p:nvSpPr>
          <p:cNvPr id="16" name="Left Brace 15"/>
          <p:cNvSpPr/>
          <p:nvPr/>
        </p:nvSpPr>
        <p:spPr>
          <a:xfrm>
            <a:off x="2771800" y="3356992"/>
            <a:ext cx="248224" cy="4032448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1877977" y="5517232"/>
            <a:ext cx="197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re-processing</a:t>
            </a:r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827584" y="58679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Security will depend on this step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2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  <p:bldP spid="15" grpId="0"/>
      <p:bldP spid="16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PKCS and </a:t>
            </a:r>
            <a:r>
              <a:rPr lang="en-US" dirty="0" err="1" smtClean="0"/>
              <a:t>Bleichenbacher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Preprocessing with PKCS1, mode 2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1328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Pad with random number (make it probabilistic)</a:t>
            </a:r>
            <a:endParaRPr lang="fr-FR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75656" y="2924944"/>
            <a:ext cx="5760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02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2060104" y="2924944"/>
            <a:ext cx="29439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random pad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2924944"/>
            <a:ext cx="5760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FF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2924944"/>
            <a:ext cx="24482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message</a:t>
            </a:r>
            <a:endParaRPr lang="fr-FR" dirty="0"/>
          </a:p>
        </p:txBody>
      </p:sp>
      <p:sp>
        <p:nvSpPr>
          <p:cNvPr id="10" name="Left Brace 9"/>
          <p:cNvSpPr/>
          <p:nvPr/>
        </p:nvSpPr>
        <p:spPr>
          <a:xfrm>
            <a:off x="4644008" y="404664"/>
            <a:ext cx="248224" cy="6624736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4139952" y="3923764"/>
            <a:ext cx="132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1024 bits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4407495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Bleichenbacher</a:t>
            </a:r>
            <a:r>
              <a:rPr lang="en-US" sz="2400" dirty="0" smtClean="0"/>
              <a:t> ’98: use the regularity of the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(they must start with “00|02”) to recover plaintext!</a:t>
            </a:r>
            <a:endParaRPr lang="fr-FR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99592" y="2924944"/>
            <a:ext cx="5760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00</a:t>
            </a:r>
            <a:endParaRPr lang="fr-FR" dirty="0"/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38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PKCS and </a:t>
            </a:r>
            <a:r>
              <a:rPr lang="en-US" dirty="0" err="1" smtClean="0"/>
              <a:t>Bleichenbacher</a:t>
            </a:r>
            <a:r>
              <a:rPr lang="en-US" dirty="0" smtClean="0"/>
              <a:t> (II)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Core idea</a:t>
            </a:r>
            <a:endParaRPr lang="fr-F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64567"/>
            <a:ext cx="1087853" cy="120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94" y="2513912"/>
            <a:ext cx="907076" cy="907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2204864"/>
            <a:ext cx="540060" cy="61809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755110" y="2724607"/>
            <a:ext cx="34563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07904" y="2364567"/>
                <a:ext cx="1623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Ciphertext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364567"/>
                <a:ext cx="162307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996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771800" y="3300671"/>
            <a:ext cx="3456384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60232" y="3588703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1644" y="4092759"/>
            <a:ext cx="3373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Decrypt</a:t>
            </a:r>
          </a:p>
          <a:p>
            <a:pPr algn="ctr"/>
            <a:r>
              <a:rPr lang="en-US" dirty="0" smtClean="0"/>
              <a:t>Does </a:t>
            </a:r>
            <a:r>
              <a:rPr lang="en-US" i="1" dirty="0" smtClean="0"/>
              <a:t>m</a:t>
            </a:r>
            <a:r>
              <a:rPr lang="en-US" dirty="0" smtClean="0"/>
              <a:t> start with “00|02”?</a:t>
            </a:r>
            <a:endParaRPr lang="fr-FR" dirty="0"/>
          </a:p>
        </p:txBody>
      </p:sp>
      <p:pic>
        <p:nvPicPr>
          <p:cNvPr id="15" name="Picture 2" descr="#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77680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23928" y="2859331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Continue</a:t>
            </a:r>
            <a:endParaRPr lang="fr-FR" dirty="0"/>
          </a:p>
        </p:txBody>
      </p:sp>
      <p:pic>
        <p:nvPicPr>
          <p:cNvPr id="17" name="Picture 4" descr="#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46" y="3372679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23928" y="3435395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ERROR!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1560" y="4767535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Attacker starts with </a:t>
                </a:r>
                <a:r>
                  <a:rPr lang="en-US" sz="2400" dirty="0" err="1" smtClean="0"/>
                  <a:t>ciphertext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𝐶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767535"/>
                <a:ext cx="684076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159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9592" y="5157192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Re-randomize 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</a:rPr>
                      <m:t>𝐶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sz="21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1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/>
                          </a:rPr>
                          <m:t>(</m:t>
                        </m:r>
                        <m:r>
                          <a:rPr lang="en-US" sz="2100" i="1">
                            <a:latin typeface="Cambria Math"/>
                          </a:rPr>
                          <m:t>𝑟𝑀</m:t>
                        </m:r>
                        <m:r>
                          <a:rPr lang="en-US" sz="21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</a:rPr>
                      <m:t> (</m:t>
                    </m:r>
                    <m:r>
                      <a:rPr lang="en-US" sz="2100" b="0" i="1" smtClean="0">
                        <a:latin typeface="Cambria Math"/>
                      </a:rPr>
                      <m:t>𝑚𝑜𝑑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𝑛</m:t>
                    </m:r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100" dirty="0" smtClean="0"/>
                  <a:t> </a:t>
                </a:r>
                <a:endParaRPr lang="fr-FR" sz="21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157192"/>
                <a:ext cx="7776864" cy="415498"/>
              </a:xfrm>
              <a:prstGeom prst="rect">
                <a:avLst/>
              </a:prstGeom>
              <a:blipFill rotWithShape="1">
                <a:blip r:embed="rId9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99592" y="5491391"/>
            <a:ext cx="8064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Is it PKCS? Repeat until you know </a:t>
            </a:r>
            <a:r>
              <a:rPr lang="en-US" sz="2100" i="1" dirty="0" err="1" smtClean="0"/>
              <a:t>rM</a:t>
            </a:r>
            <a:r>
              <a:rPr lang="en-US" sz="2100" dirty="0" smtClean="0"/>
              <a:t> starts with 00|02 </a:t>
            </a:r>
            <a:endParaRPr lang="fr-FR" sz="21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9592" y="5821814"/>
                <a:ext cx="806489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Move to next part of message 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sz="21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30</m:t>
                        </m:r>
                      </m:sup>
                    </m:sSup>
                  </m:oMath>
                </a14:m>
                <a:r>
                  <a:rPr lang="fr-FR" sz="2100" dirty="0" smtClean="0"/>
                  <a:t> ciphertexts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821814"/>
                <a:ext cx="8064896" cy="415498"/>
              </a:xfrm>
              <a:prstGeom prst="rect">
                <a:avLst/>
              </a:prstGeom>
              <a:blipFill rotWithShape="1">
                <a:blip r:embed="rId10"/>
                <a:stretch>
                  <a:fillRect l="-756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8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Pre-processing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07739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How OAEP works</a:t>
            </a:r>
            <a:endParaRPr lang="fr-FR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99592" y="279747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Improvements on OAEP</a:t>
            </a:r>
            <a:endParaRPr lang="fr-FR" sz="21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99592" y="243743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Hash Functions; Random Oracles (brief)</a:t>
            </a:r>
            <a:endParaRPr lang="fr-FR" sz="21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1560" y="325536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Attacks on factoring – generic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592" y="3733582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Pollard’s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</a:rPr>
                      <m:t>−1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733582"/>
                <a:ext cx="7776864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784" t="-10145" b="-24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9592" y="4093622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Pollard-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𝑄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93622"/>
                <a:ext cx="7776864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6156176" y="4014356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08576" y="4166756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1560" y="443711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Unsafe modes for RSA</a:t>
            </a:r>
            <a:endParaRPr lang="fr-FR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99592" y="531775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Small </a:t>
            </a:r>
            <a:r>
              <a:rPr lang="en-US" sz="2100" dirty="0" err="1" smtClean="0"/>
              <a:t>sk</a:t>
            </a:r>
            <a:r>
              <a:rPr lang="en-US" sz="2100" dirty="0" smtClean="0"/>
              <a:t>: Wiener’s attack</a:t>
            </a:r>
            <a:endParaRPr lang="fr-FR" sz="21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11560" y="570363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Some physical attacks</a:t>
            </a:r>
            <a:endParaRPr lang="fr-FR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99592" y="494116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Small </a:t>
            </a:r>
            <a:r>
              <a:rPr lang="en-US" sz="2100" dirty="0" err="1" smtClean="0"/>
              <a:t>pk</a:t>
            </a:r>
            <a:r>
              <a:rPr lang="en-US" sz="2100" dirty="0" smtClean="0"/>
              <a:t> and related </a:t>
            </a:r>
            <a:r>
              <a:rPr lang="en-US" sz="2100" dirty="0" err="1" smtClean="0"/>
              <a:t>ciphertexts</a:t>
            </a:r>
            <a:endParaRPr lang="fr-FR" sz="2100" dirty="0" smtClean="0"/>
          </a:p>
        </p:txBody>
      </p:sp>
    </p:spTree>
    <p:extLst>
      <p:ext uri="{BB962C8B-B14F-4D97-AF65-F5344CB8AC3E}">
        <p14:creationId xmlns:p14="http://schemas.microsoft.com/office/powerpoint/2010/main" val="28049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OAEP Function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A new pre-processing function: OAEP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07739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OAEP = Optimal Asymmetric Encryption Padding</a:t>
            </a:r>
            <a:endParaRPr lang="fr-FR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99592" y="243743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By </a:t>
            </a:r>
            <a:r>
              <a:rPr lang="en-US" sz="2100" dirty="0" err="1" smtClean="0"/>
              <a:t>Bellare</a:t>
            </a:r>
            <a:r>
              <a:rPr lang="en-US" sz="2100" dirty="0" smtClean="0"/>
              <a:t> &amp; </a:t>
            </a:r>
            <a:r>
              <a:rPr lang="en-US" sz="2100" dirty="0" err="1" smtClean="0"/>
              <a:t>Rogaway</a:t>
            </a:r>
            <a:r>
              <a:rPr lang="en-US" sz="2100" dirty="0" smtClean="0"/>
              <a:t>, 1994; in RFC 2437</a:t>
            </a:r>
            <a:endParaRPr lang="fr-FR" sz="2100" dirty="0" smtClean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3645024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</a:t>
            </a:r>
            <a:endParaRPr lang="fr-FR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3645024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pad</a:t>
            </a:r>
            <a:endParaRPr lang="fr-FR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84368" y="3645024"/>
            <a:ext cx="8640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</a:t>
            </a:r>
            <a:endParaRPr lang="fr-FR" i="1" dirty="0"/>
          </a:p>
        </p:txBody>
      </p:sp>
      <p:cxnSp>
        <p:nvCxnSpPr>
          <p:cNvPr id="16" name="Straight Connector 15"/>
          <p:cNvCxnSpPr>
            <a:stCxn id="12" idx="2"/>
          </p:cNvCxnSpPr>
          <p:nvPr/>
        </p:nvCxnSpPr>
        <p:spPr>
          <a:xfrm>
            <a:off x="3995936" y="4014356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2"/>
          </p:cNvCxnSpPr>
          <p:nvPr/>
        </p:nvCxnSpPr>
        <p:spPr>
          <a:xfrm>
            <a:off x="6156176" y="4014356"/>
            <a:ext cx="0" cy="27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95936" y="4293096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</p:cNvCxnSpPr>
          <p:nvPr/>
        </p:nvCxnSpPr>
        <p:spPr>
          <a:xfrm>
            <a:off x="8316416" y="4014356"/>
            <a:ext cx="0" cy="1934924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48064" y="4293096"/>
            <a:ext cx="0" cy="1656184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6" idx="3"/>
          </p:cNvCxnSpPr>
          <p:nvPr/>
        </p:nvCxnSpPr>
        <p:spPr>
          <a:xfrm>
            <a:off x="6948264" y="4797152"/>
            <a:ext cx="1368152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16216" y="4612486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</a:t>
            </a:r>
            <a:endParaRPr lang="fr-FR" i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5184068" y="4797152"/>
            <a:ext cx="1332148" cy="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148064" y="5445224"/>
            <a:ext cx="1368152" cy="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16216" y="5291916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</a:t>
            </a:r>
            <a:endParaRPr lang="fr-FR" i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6948264" y="5445224"/>
            <a:ext cx="1368152" cy="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884368" y="5949280"/>
            <a:ext cx="864096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Y</a:t>
            </a:r>
            <a:endParaRPr lang="fr-FR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3563888" y="5949280"/>
            <a:ext cx="3240360" cy="369332"/>
          </a:xfrm>
          <a:prstGeom prst="rect">
            <a:avLst/>
          </a:prstGeom>
          <a:solidFill>
            <a:srgbClr val="E5F26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X</a:t>
            </a:r>
            <a:endParaRPr lang="fr-FR" i="1" dirty="0"/>
          </a:p>
        </p:txBody>
      </p:sp>
      <p:sp>
        <p:nvSpPr>
          <p:cNvPr id="72" name="Left Brace 71"/>
          <p:cNvSpPr/>
          <p:nvPr/>
        </p:nvSpPr>
        <p:spPr>
          <a:xfrm>
            <a:off x="8172400" y="2996952"/>
            <a:ext cx="216024" cy="936104"/>
          </a:xfrm>
          <a:prstGeom prst="leftBrac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Left Brace 72"/>
          <p:cNvSpPr/>
          <p:nvPr/>
        </p:nvSpPr>
        <p:spPr>
          <a:xfrm>
            <a:off x="3851920" y="2501171"/>
            <a:ext cx="216024" cy="1935941"/>
          </a:xfrm>
          <a:prstGeom prst="leftBrac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Left Brace 73"/>
          <p:cNvSpPr/>
          <p:nvPr/>
        </p:nvSpPr>
        <p:spPr>
          <a:xfrm>
            <a:off x="6012160" y="2789203"/>
            <a:ext cx="216024" cy="1359877"/>
          </a:xfrm>
          <a:prstGeom prst="leftBrac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740352" y="2987660"/>
                <a:ext cx="10081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i="1" dirty="0" smtClean="0">
                    <a:solidFill>
                      <a:srgbClr val="FF0000"/>
                    </a:solidFill>
                  </a:rPr>
                  <a:t> bits</a:t>
                </a:r>
                <a:endParaRPr lang="fr-FR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987660"/>
                <a:ext cx="100811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652120" y="2987660"/>
                <a:ext cx="100811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i="1" dirty="0" smtClean="0">
                    <a:solidFill>
                      <a:srgbClr val="FF0000"/>
                    </a:solidFill>
                  </a:rPr>
                  <a:t> bits</a:t>
                </a:r>
                <a:endParaRPr lang="fr-FR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987660"/>
                <a:ext cx="100811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059832" y="2987660"/>
                <a:ext cx="194421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i="1" dirty="0" smtClean="0">
                    <a:solidFill>
                      <a:srgbClr val="FF0000"/>
                    </a:solidFill>
                  </a:rPr>
                  <a:t> bits</a:t>
                </a:r>
                <a:endParaRPr lang="fr-FR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987660"/>
                <a:ext cx="194421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/>
          <p:cNvCxnSpPr/>
          <p:nvPr/>
        </p:nvCxnSpPr>
        <p:spPr>
          <a:xfrm>
            <a:off x="2915816" y="2924944"/>
            <a:ext cx="0" cy="3528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11560" y="33477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= size of </a:t>
            </a:r>
            <a:r>
              <a:rPr lang="en-US" i="1" dirty="0" smtClean="0"/>
              <a:t>n=</a:t>
            </a:r>
            <a:r>
              <a:rPr lang="en-US" i="1" dirty="0" err="1" smtClean="0"/>
              <a:t>pq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11560" y="3707740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i="1" dirty="0" smtClean="0"/>
                  <a:t>= </a:t>
                </a:r>
                <a:r>
                  <a:rPr lang="fr-FR" dirty="0" err="1" smtClean="0"/>
                  <a:t>parameters</a:t>
                </a:r>
                <a:endParaRPr lang="fr-FR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(to be set)</a:t>
                </a:r>
                <a:endParaRPr lang="fr-FR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707740"/>
                <a:ext cx="2448272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611560" y="428380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G,H</a:t>
            </a:r>
            <a:r>
              <a:rPr lang="en-US" dirty="0" smtClean="0"/>
              <a:t> = hash</a:t>
            </a:r>
          </a:p>
          <a:p>
            <a:r>
              <a:rPr lang="en-US" dirty="0"/>
              <a:t> </a:t>
            </a:r>
            <a:r>
              <a:rPr lang="en-US" dirty="0" smtClean="0"/>
              <a:t>         functions</a:t>
            </a:r>
            <a:endParaRPr lang="fr-FR" i="1" dirty="0"/>
          </a:p>
        </p:txBody>
      </p:sp>
      <p:sp>
        <p:nvSpPr>
          <p:cNvPr id="89" name="TextBox 88"/>
          <p:cNvSpPr txBox="1"/>
          <p:nvPr/>
        </p:nvSpPr>
        <p:spPr>
          <a:xfrm>
            <a:off x="1331640" y="50758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= bit XOR</a:t>
            </a:r>
            <a:endParaRPr lang="fr-FR" i="1" dirty="0"/>
          </a:p>
        </p:txBody>
      </p:sp>
      <p:sp>
        <p:nvSpPr>
          <p:cNvPr id="90" name="Flowchart: Or 89"/>
          <p:cNvSpPr/>
          <p:nvPr/>
        </p:nvSpPr>
        <p:spPr>
          <a:xfrm>
            <a:off x="971600" y="5055567"/>
            <a:ext cx="360040" cy="389657"/>
          </a:xfrm>
          <a:prstGeom prst="flowChartOr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Flowchart: Or 91"/>
          <p:cNvSpPr/>
          <p:nvPr/>
        </p:nvSpPr>
        <p:spPr>
          <a:xfrm>
            <a:off x="4968044" y="4623519"/>
            <a:ext cx="360040" cy="389657"/>
          </a:xfrm>
          <a:prstGeom prst="flowChartOr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Flowchart: Or 93"/>
          <p:cNvSpPr/>
          <p:nvPr/>
        </p:nvSpPr>
        <p:spPr>
          <a:xfrm>
            <a:off x="8155418" y="5250395"/>
            <a:ext cx="360040" cy="389657"/>
          </a:xfrm>
          <a:prstGeom prst="flowChartOr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Straight Connector 36"/>
          <p:cNvCxnSpPr/>
          <p:nvPr/>
        </p:nvCxnSpPr>
        <p:spPr>
          <a:xfrm>
            <a:off x="8316416" y="4005064"/>
            <a:ext cx="0" cy="813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6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 animBg="1"/>
      <p:bldP spid="13" grpId="0" animBg="1"/>
      <p:bldP spid="14" grpId="0" animBg="1"/>
      <p:bldP spid="36" grpId="0" animBg="1"/>
      <p:bldP spid="5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1" grpId="0"/>
      <p:bldP spid="82" grpId="0"/>
      <p:bldP spid="83" grpId="0"/>
      <p:bldP spid="89" grpId="0"/>
      <p:bldP spid="90" grpId="0" animBg="1"/>
      <p:bldP spid="92" grpId="0" animBg="1"/>
      <p:bldP spid="9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38275</TotalTime>
  <Words>3709</Words>
  <Application>Microsoft Office PowerPoint</Application>
  <PresentationFormat>On-screen Show (4:3)</PresentationFormat>
  <Paragraphs>493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Aspect</vt:lpstr>
      <vt:lpstr>Attacks on RSA. Safe modes.</vt:lpstr>
      <vt:lpstr>From the previous lecture…</vt:lpstr>
      <vt:lpstr>Textbook RSA (V)</vt:lpstr>
      <vt:lpstr>Textbook RSA (VI)</vt:lpstr>
      <vt:lpstr>Textbook RSA ++ </vt:lpstr>
      <vt:lpstr>PKCS and Bleichenbacher</vt:lpstr>
      <vt:lpstr>PKCS and Bleichenbacher (II)</vt:lpstr>
      <vt:lpstr>Contents</vt:lpstr>
      <vt:lpstr>The OAEP Function</vt:lpstr>
      <vt:lpstr>The OAEP Function</vt:lpstr>
      <vt:lpstr>The OAEP Function</vt:lpstr>
      <vt:lpstr>The OAEP Function</vt:lpstr>
      <vt:lpstr>RSA-OAEP Decryption</vt:lpstr>
      <vt:lpstr>RSA-OAEP Decryption</vt:lpstr>
      <vt:lpstr>RSA-OAEP Decryption</vt:lpstr>
      <vt:lpstr>RSA-OAEP Decryption</vt:lpstr>
      <vt:lpstr>RSA-OAEP Decryption</vt:lpstr>
      <vt:lpstr>The OAEP Function</vt:lpstr>
      <vt:lpstr>Improving OAEP: SAEP</vt:lpstr>
      <vt:lpstr>Contents</vt:lpstr>
      <vt:lpstr>Attacks on RSA</vt:lpstr>
      <vt:lpstr>Small p-q</vt:lpstr>
      <vt:lpstr>Small p-q</vt:lpstr>
      <vt:lpstr>Small p or q: Pollard’s p-1</vt:lpstr>
      <vt:lpstr>Small p or q: Pollard’s p-1</vt:lpstr>
      <vt:lpstr>Small p or q: Pollard’s p-1</vt:lpstr>
      <vt:lpstr>Exercise time!</vt:lpstr>
      <vt:lpstr>So far</vt:lpstr>
      <vt:lpstr>So far</vt:lpstr>
      <vt:lpstr>Pollard’s Q</vt:lpstr>
      <vt:lpstr>Pollard’s Q</vt:lpstr>
      <vt:lpstr>Floyd’s Cycle-Finding Alg.</vt:lpstr>
      <vt:lpstr>Exercise time!</vt:lpstr>
      <vt:lpstr>Contents</vt:lpstr>
      <vt:lpstr>Unsafe Modes for RSA</vt:lpstr>
      <vt:lpstr>Unsafe Modes for RSA</vt:lpstr>
      <vt:lpstr>More Unsafe Modes</vt:lpstr>
      <vt:lpstr>More Unsafe Modes</vt:lpstr>
      <vt:lpstr>Physical Attacks</vt:lpstr>
      <vt:lpstr>Physical Attacks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Cristina</dc:creator>
  <cp:lastModifiedBy>Maria Cristina Onete</cp:lastModifiedBy>
  <cp:revision>3255</cp:revision>
  <dcterms:created xsi:type="dcterms:W3CDTF">2013-09-18T18:56:52Z</dcterms:created>
  <dcterms:modified xsi:type="dcterms:W3CDTF">2014-10-21T06:34:04Z</dcterms:modified>
</cp:coreProperties>
</file>