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20E"/>
    <a:srgbClr val="E5F268"/>
    <a:srgbClr val="FF0066"/>
    <a:srgbClr val="F68412"/>
    <a:srgbClr val="FF6600"/>
    <a:srgbClr val="F68A1E"/>
    <a:srgbClr val="5E9F4F"/>
    <a:srgbClr val="F7B075"/>
    <a:srgbClr val="F9DE39"/>
    <a:srgbClr val="935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 autoAdjust="0"/>
    <p:restoredTop sz="97098" autoAdjust="0"/>
  </p:normalViewPr>
  <p:slideViewPr>
    <p:cSldViewPr>
      <p:cViewPr>
        <p:scale>
          <a:sx n="73" d="100"/>
          <a:sy n="73" d="100"/>
        </p:scale>
        <p:origin x="-102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3C154-E174-414B-91C0-837E48453F8E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BE01-C2ED-48B9-A63C-9CD154878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6093296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23/10/2014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755576" y="5157192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218638"/>
            <a:ext cx="3132580" cy="1306706"/>
          </a:xfrm>
          <a:prstGeom prst="rect">
            <a:avLst/>
          </a:prstGeom>
        </p:spPr>
      </p:pic>
      <p:sp>
        <p:nvSpPr>
          <p:cNvPr id="14" name="Subtitle 19"/>
          <p:cNvSpPr txBox="1">
            <a:spLocks/>
          </p:cNvSpPr>
          <p:nvPr userDrawn="1"/>
        </p:nvSpPr>
        <p:spPr>
          <a:xfrm>
            <a:off x="755576" y="5589240"/>
            <a:ext cx="3816424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maria-cristina.onete@irisa.fr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23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EB1B4-89A5-42F6-8A2D-BAA8967CE5F3}" type="datetime1">
              <a:rPr lang="en-GB" smtClean="0"/>
              <a:t>06/11/2014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2DE0C-5AA1-499B-A129-411AD52265A9}" type="datetime1">
              <a:rPr lang="en-GB" smtClean="0"/>
              <a:t>06/11/2014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7CA68-FE10-403F-9E2F-DC5E51237E8C}" type="datetime1">
              <a:rPr lang="en-GB" smtClean="0"/>
              <a:t>06/11/2014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302F5-9172-4F14-AA4C-ADEF218FF0C6}" type="datetime1">
              <a:rPr lang="en-GB" smtClean="0"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3DD95-53F3-45D3-A7DF-59013775420A}" type="datetime1">
              <a:rPr lang="en-GB" smtClean="0"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04A9B-06C3-4E9A-9807-4070CE1F3A84}" type="datetime1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6AA6D-430A-4EDD-A0A6-580D5FEA068B}" type="datetime1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3265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177739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23/10/2014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710395"/>
            <a:ext cx="1240519" cy="54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10" y="4077072"/>
            <a:ext cx="3132580" cy="130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35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5589240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25/09/2014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5758472" y="5589240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393763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548680"/>
            <a:ext cx="864096" cy="926311"/>
          </a:xfrm>
          <a:prstGeom prst="rect">
            <a:avLst/>
          </a:prstGeom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160219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25/09/2014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6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8F0B0-4C8D-4557-8A30-48AF1A8CCC30}" type="datetime1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B6EAA-C50E-4BFC-A0E4-4A6EC9695F71}" type="datetime1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E457-61BD-4CE2-9A13-B767272EC860}" type="datetime1">
              <a:rPr lang="en-GB" smtClean="0"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2CAB74-605F-4EB0-82AA-FAA37C28CF51}" type="datetime1">
              <a:rPr lang="en-GB" smtClean="0"/>
              <a:t>06/11/2014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61" r:id="rId4"/>
    <p:sldLayoutId id="2147483673" r:id="rId5"/>
    <p:sldLayoutId id="2147483672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5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6.gi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gif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5.png"/><Relationship Id="rId7" Type="http://schemas.openxmlformats.org/officeDocument/2006/relationships/image" Target="../media/image3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0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13" Type="http://schemas.openxmlformats.org/officeDocument/2006/relationships/image" Target="../media/image46.png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12" Type="http://schemas.openxmlformats.org/officeDocument/2006/relationships/image" Target="../media/image4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34.png"/><Relationship Id="rId5" Type="http://schemas.openxmlformats.org/officeDocument/2006/relationships/image" Target="../media/image5.png"/><Relationship Id="rId10" Type="http://schemas.openxmlformats.org/officeDocument/2006/relationships/image" Target="../media/image44.png"/><Relationship Id="rId4" Type="http://schemas.openxmlformats.org/officeDocument/2006/relationships/image" Target="../media/image4.png"/><Relationship Id="rId9" Type="http://schemas.openxmlformats.org/officeDocument/2006/relationships/image" Target="../media/image43.png"/><Relationship Id="rId14" Type="http://schemas.openxmlformats.org/officeDocument/2006/relationships/image" Target="../media/image46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13" Type="http://schemas.openxmlformats.org/officeDocument/2006/relationships/image" Target="../media/image47.png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12" Type="http://schemas.openxmlformats.org/officeDocument/2006/relationships/image" Target="../media/image3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0.png"/><Relationship Id="rId11" Type="http://schemas.openxmlformats.org/officeDocument/2006/relationships/image" Target="../media/image34.png"/><Relationship Id="rId5" Type="http://schemas.openxmlformats.org/officeDocument/2006/relationships/image" Target="../media/image5.png"/><Relationship Id="rId10" Type="http://schemas.openxmlformats.org/officeDocument/2006/relationships/image" Target="../media/image44.png"/><Relationship Id="rId4" Type="http://schemas.openxmlformats.org/officeDocument/2006/relationships/image" Target="../media/image4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5.png"/><Relationship Id="rId7" Type="http://schemas.openxmlformats.org/officeDocument/2006/relationships/image" Target="../media/image3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0.png"/><Relationship Id="rId11" Type="http://schemas.openxmlformats.org/officeDocument/2006/relationships/image" Target="../media/image51.png"/><Relationship Id="rId5" Type="http://schemas.openxmlformats.org/officeDocument/2006/relationships/image" Target="../media/image42.png"/><Relationship Id="rId10" Type="http://schemas.openxmlformats.org/officeDocument/2006/relationships/image" Target="../media/image50.png"/><Relationship Id="rId4" Type="http://schemas.openxmlformats.org/officeDocument/2006/relationships/image" Target="../media/image48.png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Commitment Schemes and Identification/Authentication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1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Consider a hash function H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005390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Use the commitment scheme </a:t>
            </a:r>
            <a:endParaRPr lang="fr-FR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95736" y="2492896"/>
                <a:ext cx="3240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Commit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492896"/>
                <a:ext cx="324036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1560" y="3068960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Is this commitment binding if H is one-way?</a:t>
            </a:r>
            <a:endParaRPr lang="fr-FR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501008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If H is one-way, is this commitment hiding?</a:t>
            </a:r>
            <a:endParaRPr lang="fr-FR" sz="2100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1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2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1556792"/>
                <a:ext cx="820891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∈{0,1}</m:t>
                    </m:r>
                  </m:oMath>
                </a14:m>
                <a:endParaRPr lang="fr-FR" sz="21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208912" cy="415498"/>
              </a:xfrm>
              <a:prstGeom prst="rect">
                <a:avLst/>
              </a:prstGeom>
              <a:blipFill rotWithShape="1">
                <a:blip r:embed="rId2"/>
                <a:stretch>
                  <a:fillRect l="-668" t="-10145" b="-246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11560" y="2564904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Use the commitment scheme </a:t>
            </a:r>
            <a:endParaRPr lang="fr-FR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1720" y="3068960"/>
                <a:ext cx="540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Commit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dirty="0" smtClean="0"/>
                  <a:t>, 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{0, …,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−1}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068960"/>
                <a:ext cx="5400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2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1560" y="2060848"/>
                <a:ext cx="7632848" cy="440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Setup: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en-US" sz="2100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100" b="0" i="1" smtClean="0">
                        <a:latin typeface="Cambria Math"/>
                      </a:rPr>
                      <m:t>= &lt;</m:t>
                    </m:r>
                    <m:r>
                      <a:rPr lang="en-US" sz="2100" b="0" i="1" smtClean="0">
                        <a:latin typeface="Cambria Math"/>
                      </a:rPr>
                      <m:t>𝑔</m:t>
                    </m:r>
                    <m:r>
                      <a:rPr lang="en-US" sz="21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fr-FR" dirty="0" smtClean="0"/>
                  <a:t>, prime </a:t>
                </a:r>
                <a:r>
                  <a:rPr lang="fr-FR" dirty="0" err="1" smtClean="0"/>
                  <a:t>field</a:t>
                </a:r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fr-F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 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fr-FR" dirty="0" smtClean="0"/>
                  <a:t>\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{1}</m:t>
                    </m:r>
                  </m:oMath>
                </a14:m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fr-FR" dirty="0" smtClean="0"/>
                  <a:t> </a:t>
                </a:r>
                <a:r>
                  <a:rPr lang="fr-FR" u="sng" dirty="0" err="1" smtClean="0"/>
                  <a:t>unknown</a:t>
                </a:r>
                <a:r>
                  <a:rPr lang="fr-FR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060848"/>
                <a:ext cx="7632848" cy="440377"/>
              </a:xfrm>
              <a:prstGeom prst="rect">
                <a:avLst/>
              </a:prstGeom>
              <a:blipFill rotWithShape="1">
                <a:blip r:embed="rId4"/>
                <a:stretch>
                  <a:fillRect l="-719" t="-11111" r="-240" b="-180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11560" y="3517558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Is this commitment binding?</a:t>
            </a:r>
            <a:endParaRPr lang="fr-FR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933056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Is this commitment hiding?</a:t>
            </a:r>
            <a:endParaRPr lang="fr-FR" sz="21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365104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What happens if the value s is known?</a:t>
            </a:r>
            <a:endParaRPr lang="fr-FR" sz="21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4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3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1628800"/>
                <a:ext cx="7632848" cy="440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Setup: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en-US" sz="2100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100" b="0" i="1" smtClean="0">
                        <a:latin typeface="Cambria Math"/>
                      </a:rPr>
                      <m:t>= &lt;</m:t>
                    </m:r>
                    <m:r>
                      <a:rPr lang="en-US" sz="2100" b="0" i="1" smtClean="0">
                        <a:latin typeface="Cambria Math"/>
                      </a:rPr>
                      <m:t>𝑔</m:t>
                    </m:r>
                    <m:r>
                      <a:rPr lang="en-US" sz="21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fr-FR" dirty="0" smtClean="0"/>
                  <a:t>, prime </a:t>
                </a:r>
                <a:r>
                  <a:rPr lang="fr-FR" dirty="0" err="1" smtClean="0"/>
                  <a:t>field</a:t>
                </a:r>
                <a:r>
                  <a:rPr lang="fr-FR" dirty="0" smtClean="0"/>
                  <a:t>.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 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28800"/>
                <a:ext cx="7632848" cy="440377"/>
              </a:xfrm>
              <a:prstGeom prst="rect">
                <a:avLst/>
              </a:prstGeom>
              <a:blipFill rotWithShape="1">
                <a:blip r:embed="rId2"/>
                <a:stretch>
                  <a:fillRect l="-719" t="-11111" b="-180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11560" y="2132856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Use the commitment scheme </a:t>
            </a:r>
            <a:endParaRPr lang="fr-FR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1720" y="2636912"/>
                <a:ext cx="540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Commit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fr-FR" dirty="0" smtClean="0"/>
                  <a:t>, 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{0, …,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−1}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636912"/>
                <a:ext cx="5400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11560" y="3140968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Is this commitment hiding?</a:t>
            </a:r>
            <a:endParaRPr lang="fr-FR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589566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Is this commitment binding?</a:t>
            </a:r>
            <a:endParaRPr lang="fr-FR" sz="2100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1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&amp; Authentication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86" y="193206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04070"/>
            <a:ext cx="848866" cy="848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292494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292494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707740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Goal (identification)</a:t>
            </a:r>
            <a:r>
              <a:rPr lang="en-US" dirty="0" smtClean="0"/>
              <a:t>: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4093622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The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 wants to convince the verifier she is who she pre-tends to be</a:t>
            </a:r>
            <a:endParaRPr lang="fr-FR" sz="19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4797152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Example: interview/application/exam</a:t>
            </a:r>
            <a:endParaRPr lang="fr-FR" sz="19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55776" y="2204864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55776" y="2564904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1560" y="5245750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Goal (authentication)</a:t>
            </a:r>
            <a:r>
              <a:rPr lang="en-US" dirty="0" smtClean="0"/>
              <a:t>: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5661248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err="1" smtClean="0"/>
              <a:t>Prover</a:t>
            </a:r>
            <a:r>
              <a:rPr lang="en-US" sz="1900" dirty="0" smtClean="0"/>
              <a:t> wants to prove she’s legitimate</a:t>
            </a:r>
            <a:endParaRPr lang="fr-FR" sz="1900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6021288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Example: owner of a house, student at University, </a:t>
            </a:r>
            <a:r>
              <a:rPr lang="en-US" sz="1900" dirty="0" err="1" smtClean="0"/>
              <a:t>etc</a:t>
            </a:r>
            <a:endParaRPr lang="fr-FR" sz="19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555776" y="2924944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 descr="#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49197"/>
            <a:ext cx="450982" cy="45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#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118" y="1988840"/>
            <a:ext cx="450982" cy="45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948264" y="1988840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</a:t>
            </a:r>
            <a:endParaRPr lang="fr-FR" dirty="0"/>
          </a:p>
        </p:txBody>
      </p:sp>
      <p:pic>
        <p:nvPicPr>
          <p:cNvPr id="21" name="Picture 4" descr="#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86619"/>
            <a:ext cx="450982" cy="45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1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20" grpId="0" animBg="1"/>
      <p:bldP spid="2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Challenge-Response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Two-move protocol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Verifier starts, sending a challenge</a:t>
            </a:r>
            <a:endParaRPr lang="fr-FR" sz="19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420888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err="1" smtClean="0"/>
              <a:t>Prover</a:t>
            </a:r>
            <a:r>
              <a:rPr lang="en-US" sz="1900" dirty="0" smtClean="0"/>
              <a:t> sends a response</a:t>
            </a:r>
            <a:endParaRPr lang="fr-FR" sz="19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828255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Based on the challenge-response, the verifier must make his decision</a:t>
            </a:r>
            <a:endParaRPr lang="fr-FR" sz="1900" dirty="0"/>
          </a:p>
        </p:txBody>
      </p:sp>
      <p:pic>
        <p:nvPicPr>
          <p:cNvPr id="8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3908215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980224"/>
            <a:ext cx="848866" cy="8488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35696" y="490109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00192" y="490109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87824" y="422108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59832" y="4725144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2305" y="3813016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challenge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3923928" y="4355812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fr-FR" dirty="0"/>
          </a:p>
        </p:txBody>
      </p:sp>
      <p:pic>
        <p:nvPicPr>
          <p:cNvPr id="16" name="Picture 2" descr="#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54" y="3861048"/>
            <a:ext cx="450982" cy="45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#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500" y="4458827"/>
            <a:ext cx="450982" cy="45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9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Challenge-Response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2476017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506202"/>
            <a:ext cx="696889" cy="6968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317290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324491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7824" y="274085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59832" y="314893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2305" y="2332786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challenge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277959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3661574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Symmetric authentication: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4124399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Verifier stores a </a:t>
            </a:r>
            <a:r>
              <a:rPr lang="en-US" sz="1900" dirty="0" err="1" smtClean="0"/>
              <a:t>keyring</a:t>
            </a:r>
            <a:r>
              <a:rPr lang="en-US" sz="1900" dirty="0" smtClean="0"/>
              <a:t> of many keys (each corresponding to one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)</a:t>
            </a:r>
            <a:endParaRPr lang="fr-FR" sz="1900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4869160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Goal of challenge-response: verifier can decide whether the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 is legitimate or not </a:t>
            </a:r>
            <a:endParaRPr lang="fr-FR" sz="1900" dirty="0"/>
          </a:p>
        </p:txBody>
      </p:sp>
      <p:sp>
        <p:nvSpPr>
          <p:cNvPr id="18" name="TextBox 17"/>
          <p:cNvSpPr txBox="1"/>
          <p:nvPr/>
        </p:nvSpPr>
        <p:spPr>
          <a:xfrm>
            <a:off x="3922305" y="1772816"/>
            <a:ext cx="12257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fr-FR" i="1" dirty="0"/>
          </a:p>
        </p:txBody>
      </p:sp>
      <p:cxnSp>
        <p:nvCxnSpPr>
          <p:cNvPr id="19" name="Straight Connector 18"/>
          <p:cNvCxnSpPr>
            <a:stCxn id="18" idx="1"/>
            <a:endCxn id="4" idx="0"/>
          </p:cNvCxnSpPr>
          <p:nvPr/>
        </p:nvCxnSpPr>
        <p:spPr>
          <a:xfrm flipH="1">
            <a:off x="2347367" y="1957482"/>
            <a:ext cx="1574938" cy="518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0"/>
            <a:endCxn id="18" idx="3"/>
          </p:cNvCxnSpPr>
          <p:nvPr/>
        </p:nvCxnSpPr>
        <p:spPr>
          <a:xfrm flipH="1" flipV="1">
            <a:off x="5148064" y="1957482"/>
            <a:ext cx="1644589" cy="548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19194" y="1769287"/>
            <a:ext cx="328870" cy="37639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27584" y="5589240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Property 1</a:t>
            </a:r>
            <a:r>
              <a:rPr lang="en-US" sz="1900" dirty="0" smtClean="0"/>
              <a:t>: a legitimate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 can always authenticate</a:t>
            </a:r>
            <a:endParaRPr lang="fr-FR" sz="1900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924599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Property 2</a:t>
            </a:r>
            <a:r>
              <a:rPr lang="en-US" sz="1900" dirty="0" smtClean="0"/>
              <a:t>: an illegitimate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 can never authenticate</a:t>
            </a:r>
            <a:endParaRPr lang="fr-FR" sz="1900" dirty="0"/>
          </a:p>
        </p:txBody>
      </p:sp>
      <p:sp>
        <p:nvSpPr>
          <p:cNvPr id="21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61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 animBg="1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Challenge-Response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2476017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506202"/>
            <a:ext cx="696889" cy="6968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317290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324491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7824" y="274085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59832" y="314893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2305" y="2332786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challenge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277959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3922305" y="1772816"/>
            <a:ext cx="12257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fr-FR" i="1" dirty="0"/>
          </a:p>
        </p:txBody>
      </p:sp>
      <p:cxnSp>
        <p:nvCxnSpPr>
          <p:cNvPr id="13" name="Straight Connector 12"/>
          <p:cNvCxnSpPr>
            <a:stCxn id="12" idx="1"/>
            <a:endCxn id="4" idx="0"/>
          </p:cNvCxnSpPr>
          <p:nvPr/>
        </p:nvCxnSpPr>
        <p:spPr>
          <a:xfrm flipH="1">
            <a:off x="2347367" y="1957482"/>
            <a:ext cx="1574938" cy="518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0"/>
            <a:endCxn id="12" idx="3"/>
          </p:cNvCxnSpPr>
          <p:nvPr/>
        </p:nvCxnSpPr>
        <p:spPr>
          <a:xfrm flipH="1" flipV="1">
            <a:off x="5148064" y="1957482"/>
            <a:ext cx="1644589" cy="548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19194" y="1769287"/>
            <a:ext cx="328870" cy="37639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1560" y="3661574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Exercise 4: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27584" y="4124399"/>
                <a:ext cx="7992888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Can the verifier always send the same challenge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/>
                      </a:rPr>
                      <m:t>𝑐h𝑔</m:t>
                    </m:r>
                  </m:oMath>
                </a14:m>
                <a:r>
                  <a:rPr lang="fr-FR" sz="1900" dirty="0" smtClean="0"/>
                  <a:t>?</a:t>
                </a:r>
                <a:endParaRPr lang="fr-FR" sz="19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124399"/>
                <a:ext cx="7992888" cy="384721"/>
              </a:xfrm>
              <a:prstGeom prst="rect">
                <a:avLst/>
              </a:prstGeom>
              <a:blipFill rotWithShape="1">
                <a:blip r:embed="rId5"/>
                <a:stretch>
                  <a:fillRect l="-610" t="-9524" b="-25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27584" y="4509120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Can the set of possible challenges be small?</a:t>
            </a:r>
            <a:endParaRPr lang="fr-FR" sz="1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27584" y="4916487"/>
                <a:ext cx="7992888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The response should be a function of the secret key and the challenge: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/>
                      </a:rPr>
                      <m:t>𝑟𝑠𝑝</m:t>
                    </m:r>
                    <m:r>
                      <a:rPr lang="en-US" sz="1900" b="0" i="1" smtClean="0">
                        <a:latin typeface="Cambria Math"/>
                      </a:rPr>
                      <m:t> ≔</m:t>
                    </m:r>
                    <m:r>
                      <a:rPr lang="en-US" sz="1900" b="0" i="1" smtClean="0">
                        <a:latin typeface="Cambria Math"/>
                      </a:rPr>
                      <m:t>𝑓</m:t>
                    </m:r>
                    <m:r>
                      <a:rPr lang="en-US" sz="1900" b="0" i="1" smtClean="0">
                        <a:latin typeface="Cambria Math"/>
                      </a:rPr>
                      <m:t>(</m:t>
                    </m:r>
                    <m:r>
                      <a:rPr lang="en-US" sz="1900" b="0" i="1" smtClean="0">
                        <a:latin typeface="Cambria Math"/>
                      </a:rPr>
                      <m:t>𝐾</m:t>
                    </m:r>
                    <m:r>
                      <a:rPr lang="en-US" sz="1900" b="0" i="1" smtClean="0">
                        <a:latin typeface="Cambria Math"/>
                      </a:rPr>
                      <m:t>, </m:t>
                    </m:r>
                    <m:r>
                      <a:rPr lang="en-US" sz="1900" b="0" i="1" smtClean="0">
                        <a:latin typeface="Cambria Math"/>
                      </a:rPr>
                      <m:t>𝑐h𝑔</m:t>
                    </m:r>
                    <m:r>
                      <a:rPr lang="en-US" sz="19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1900" dirty="0" smtClean="0"/>
                  <a:t>.</a:t>
                </a:r>
                <a:endParaRPr lang="fr-FR" sz="19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16487"/>
                <a:ext cx="7992888" cy="677108"/>
              </a:xfrm>
              <a:prstGeom prst="rect">
                <a:avLst/>
              </a:prstGeom>
              <a:blipFill rotWithShape="1">
                <a:blip r:embed="rId6"/>
                <a:stretch>
                  <a:fillRect l="-610" t="-5405" b="-135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27584" y="5636567"/>
                <a:ext cx="7992888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Can we use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/>
                      </a:rPr>
                      <m:t>𝑟𝑠𝑝</m:t>
                    </m:r>
                    <m:r>
                      <a:rPr lang="en-US" sz="1900" b="0" i="1" smtClean="0">
                        <a:latin typeface="Cambria Math"/>
                      </a:rPr>
                      <m:t> ≔</m:t>
                    </m:r>
                    <m:r>
                      <a:rPr lang="en-US" sz="1900" b="0" i="1" smtClean="0">
                        <a:latin typeface="Cambria Math"/>
                      </a:rPr>
                      <m:t>𝐾</m:t>
                    </m:r>
                    <m:r>
                      <a:rPr lang="en-US" sz="1900" b="0" i="1" smtClean="0">
                        <a:latin typeface="Cambria Math"/>
                      </a:rPr>
                      <m:t>+</m:t>
                    </m:r>
                    <m:r>
                      <a:rPr lang="en-US" sz="1900" b="0" i="1" smtClean="0">
                        <a:latin typeface="Cambria Math"/>
                      </a:rPr>
                      <m:t>𝑐h𝑔</m:t>
                    </m:r>
                    <m:r>
                      <a:rPr lang="en-US" sz="1900" b="0" i="0" smtClean="0">
                        <a:latin typeface="Cambria Math"/>
                      </a:rPr>
                      <m:t>?</m:t>
                    </m:r>
                  </m:oMath>
                </a14:m>
                <a:r>
                  <a:rPr lang="fr-FR" sz="1900" dirty="0" smtClean="0"/>
                  <a:t> Can </a:t>
                </a:r>
                <a:r>
                  <a:rPr lang="fr-FR" sz="1900" dirty="0" err="1" smtClean="0"/>
                  <a:t>we</a:t>
                </a:r>
                <a:r>
                  <a:rPr lang="fr-FR" sz="1900" dirty="0" smtClean="0"/>
                  <a:t> use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/>
                      </a:rPr>
                      <m:t>𝑟𝑠𝑝</m:t>
                    </m:r>
                    <m:r>
                      <a:rPr lang="en-US" sz="1900" b="0" i="1" smtClean="0">
                        <a:latin typeface="Cambria Math"/>
                      </a:rPr>
                      <m:t>≔</m:t>
                    </m:r>
                    <m:r>
                      <a:rPr lang="en-US" sz="1900" b="0" i="1" smtClean="0">
                        <a:latin typeface="Cambria Math"/>
                      </a:rPr>
                      <m:t>𝐾</m:t>
                    </m:r>
                    <m:r>
                      <a:rPr lang="en-US" sz="1900" b="0" i="1" smtClean="0">
                        <a:latin typeface="Cambria Math"/>
                      </a:rPr>
                      <m:t>+</m:t>
                    </m:r>
                    <m:r>
                      <a:rPr lang="en-US" sz="1900" b="0" i="1" smtClean="0">
                        <a:latin typeface="Cambria Math"/>
                      </a:rPr>
                      <m:t>𝑐h𝑔</m:t>
                    </m:r>
                    <m:r>
                      <a:rPr lang="en-US" sz="19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/>
                          </a:rPr>
                          <m:t>𝑚𝑜𝑑</m:t>
                        </m:r>
                        <m:r>
                          <a:rPr lang="en-US" sz="19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900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sz="1900" b="0" i="1" smtClean="0">
                        <a:latin typeface="Cambria Math"/>
                      </a:rPr>
                      <m:t>?</m:t>
                    </m:r>
                  </m:oMath>
                </a14:m>
                <a:endParaRPr lang="fr-FR" sz="19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636567"/>
                <a:ext cx="7992888" cy="384721"/>
              </a:xfrm>
              <a:prstGeom prst="rect">
                <a:avLst/>
              </a:prstGeom>
              <a:blipFill rotWithShape="1">
                <a:blip r:embed="rId7"/>
                <a:stretch>
                  <a:fillRect l="-610" t="-9524" b="-25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27584" y="6021288"/>
                <a:ext cx="7992888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Can we use a function that is one-way? Like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900" i="1">
                            <a:latin typeface="Cambria Math"/>
                          </a:rPr>
                          <m:t>𝐻</m:t>
                        </m:r>
                        <m:r>
                          <a:rPr lang="en-US" sz="1900" i="1">
                            <a:latin typeface="Cambria Math"/>
                          </a:rPr>
                          <m:t>(</m:t>
                        </m:r>
                        <m:r>
                          <a:rPr lang="en-US" sz="1900" i="1">
                            <a:latin typeface="Cambria Math"/>
                          </a:rPr>
                          <m:t>𝐾</m:t>
                        </m:r>
                        <m:r>
                          <a:rPr lang="en-US" sz="19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900" b="0" i="1" smtClean="0">
                            <a:latin typeface="Cambria Math"/>
                          </a:rPr>
                          <m:t>𝑐h𝑔</m:t>
                        </m:r>
                      </m:sup>
                    </m:sSup>
                  </m:oMath>
                </a14:m>
                <a:r>
                  <a:rPr lang="fr-FR" sz="1900" dirty="0" smtClean="0"/>
                  <a:t>?</a:t>
                </a:r>
                <a:endParaRPr lang="fr-FR" sz="19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6021288"/>
                <a:ext cx="7992888" cy="389979"/>
              </a:xfrm>
              <a:prstGeom prst="rect">
                <a:avLst/>
              </a:prstGeom>
              <a:blipFill rotWithShape="1">
                <a:blip r:embed="rId8"/>
                <a:stretch>
                  <a:fillRect l="-610" t="-7813" b="-2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Challenge-Response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2204079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34264"/>
            <a:ext cx="696889" cy="6968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29009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97297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7824" y="246892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59832" y="2876992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2305" y="206084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challenge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2507660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3661574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Exercise 5: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4124399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Design a challenge-response protocol using a symmetric encryption function</a:t>
            </a:r>
            <a:endParaRPr lang="fr-FR" sz="1900" dirty="0"/>
          </a:p>
        </p:txBody>
      </p:sp>
      <p:sp>
        <p:nvSpPr>
          <p:cNvPr id="18" name="TextBox 17"/>
          <p:cNvSpPr txBox="1"/>
          <p:nvPr/>
        </p:nvSpPr>
        <p:spPr>
          <a:xfrm>
            <a:off x="827584" y="4797152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Now use a PK encryption scheme</a:t>
            </a:r>
            <a:endParaRPr lang="fr-FR" sz="1900" dirty="0"/>
          </a:p>
        </p:txBody>
      </p:sp>
      <p:sp>
        <p:nvSpPr>
          <p:cNvPr id="19" name="TextBox 18"/>
          <p:cNvSpPr txBox="1"/>
          <p:nvPr/>
        </p:nvSpPr>
        <p:spPr>
          <a:xfrm>
            <a:off x="827584" y="5157192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Use a pseudo-random hash function</a:t>
            </a:r>
            <a:endParaRPr lang="fr-FR" sz="1900" dirty="0"/>
          </a:p>
        </p:txBody>
      </p:sp>
      <p:sp>
        <p:nvSpPr>
          <p:cNvPr id="20" name="TextBox 19"/>
          <p:cNvSpPr txBox="1"/>
          <p:nvPr/>
        </p:nvSpPr>
        <p:spPr>
          <a:xfrm>
            <a:off x="827584" y="5492551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Now use a signature scheme</a:t>
            </a:r>
            <a:endParaRPr lang="fr-FR" sz="1900" dirty="0"/>
          </a:p>
        </p:txBody>
      </p:sp>
      <p:sp>
        <p:nvSpPr>
          <p:cNvPr id="21" name="TextBox 20"/>
          <p:cNvSpPr txBox="1"/>
          <p:nvPr/>
        </p:nvSpPr>
        <p:spPr>
          <a:xfrm>
            <a:off x="827584" y="5877272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Use a commitment scheme and a 1-way hash function</a:t>
            </a:r>
            <a:endParaRPr lang="fr-FR" sz="1900" dirty="0"/>
          </a:p>
        </p:txBody>
      </p: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6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661574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Exercise 6:</a:t>
            </a:r>
            <a:endParaRPr lang="fr-FR" dirty="0"/>
          </a:p>
        </p:txBody>
      </p:sp>
      <p:pic>
        <p:nvPicPr>
          <p:cNvPr id="5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2204079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34264"/>
            <a:ext cx="696889" cy="6968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29009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297297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87824" y="246892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59832" y="2876992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22305" y="2060848"/>
                <a:ext cx="1404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𝑐h𝑔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305" y="2060848"/>
                <a:ext cx="140415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165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51920" y="2507660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𝑟𝑠𝑝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𝑐h𝑔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507660"/>
                <a:ext cx="1728192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353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27584" y="4124399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Use the protocol above, assuming the hash function </a:t>
            </a:r>
            <a:r>
              <a:rPr lang="en-US" sz="1900" dirty="0" err="1" smtClean="0"/>
              <a:t>produ-ces</a:t>
            </a:r>
            <a:r>
              <a:rPr lang="en-US" sz="1900" dirty="0" smtClean="0"/>
              <a:t> pseudo-random outputs</a:t>
            </a:r>
            <a:endParaRPr lang="fr-FR" sz="1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7584" y="4840124"/>
                <a:ext cx="7992888" cy="96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Imagine the verifier stores a large number of symmetric keys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9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900" dirty="0" smtClean="0"/>
                  <a:t> (of possible legitimate </a:t>
                </a:r>
                <a:r>
                  <a:rPr lang="en-US" sz="1900" dirty="0" err="1" smtClean="0"/>
                  <a:t>provers</a:t>
                </a:r>
                <a:r>
                  <a:rPr lang="en-US" sz="1900" dirty="0" smtClean="0"/>
                  <a:t>). What is the problem with this?</a:t>
                </a:r>
                <a:endParaRPr lang="fr-FR" sz="19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840124"/>
                <a:ext cx="7992888" cy="969496"/>
              </a:xfrm>
              <a:prstGeom prst="rect">
                <a:avLst/>
              </a:prstGeom>
              <a:blipFill rotWithShape="1">
                <a:blip r:embed="rId6"/>
                <a:stretch>
                  <a:fillRect l="-610" t="-3774" r="-686" b="-94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827584" y="5771872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What is a simple denial-of-service attack that an attacker can run against a verifier who stores very many keys?</a:t>
            </a:r>
            <a:endParaRPr lang="fr-FR" sz="1900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4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</a:t>
            </a:r>
            <a:endParaRPr lang="fr-FR" dirty="0"/>
          </a:p>
        </p:txBody>
      </p:sp>
      <p:pic>
        <p:nvPicPr>
          <p:cNvPr id="4" name="Picture 3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2204079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34264"/>
            <a:ext cx="696889" cy="6968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29009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97297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7824" y="246892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59832" y="2876992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22305" y="2060848"/>
                <a:ext cx="1404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𝑐h𝑔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305" y="2060848"/>
                <a:ext cx="140415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79912" y="2507660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𝑟𝑠𝑝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507660"/>
                <a:ext cx="172819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11560" y="3717032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Exercise 7: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4124399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A </a:t>
            </a:r>
            <a:r>
              <a:rPr lang="en-US" sz="1900" i="1" dirty="0" smtClean="0"/>
              <a:t>mutual authentication</a:t>
            </a:r>
            <a:r>
              <a:rPr lang="en-US" sz="1900" dirty="0" smtClean="0"/>
              <a:t> protocol is one in which both parties can verify the legitimacy of their partner </a:t>
            </a:r>
            <a:endParaRPr lang="fr-FR" sz="1900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4840124"/>
            <a:ext cx="799288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Start from a basic 2-move challenge-response protocol. Can you think of a 3-move protocol that ensures MUTUAL authentication?</a:t>
            </a:r>
            <a:endParaRPr lang="fr-FR" sz="1900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5805264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Design a mutual authentication protocol using only a (keyed) hash function. What are the required properties?</a:t>
            </a:r>
            <a:endParaRPr lang="fr-FR" sz="1900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1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 Schemes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86" y="193206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04070"/>
            <a:ext cx="848866" cy="8488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7664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707740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Example</a:t>
            </a:r>
            <a:r>
              <a:rPr lang="en-US" dirty="0" smtClean="0"/>
              <a:t>: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4093622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Alice and Bob must agree who will clean tonight</a:t>
            </a:r>
            <a:endParaRPr lang="fr-FR" sz="19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4437112"/>
            <a:ext cx="74168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They are at their offices. Each tosses a coin &amp; they call:</a:t>
            </a:r>
            <a:endParaRPr lang="fr-FR" sz="19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4772471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 smtClean="0"/>
              <a:t>If tosses are the same, then Alice cleans</a:t>
            </a:r>
            <a:endParaRPr lang="fr-FR" sz="1900" dirty="0"/>
          </a:p>
        </p:txBody>
      </p:sp>
      <p:sp>
        <p:nvSpPr>
          <p:cNvPr id="13" name="TextBox 12"/>
          <p:cNvSpPr txBox="1"/>
          <p:nvPr/>
        </p:nvSpPr>
        <p:spPr>
          <a:xfrm>
            <a:off x="1115616" y="5132511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 smtClean="0"/>
              <a:t>If tosses are different, then Bob cleans</a:t>
            </a:r>
            <a:endParaRPr lang="fr-FR" sz="1900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5517232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FF0000"/>
                </a:solidFill>
              </a:rPr>
              <a:t>Who talks first?</a:t>
            </a:r>
            <a:endParaRPr lang="fr-FR" sz="19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62" y="1916832"/>
            <a:ext cx="546726" cy="5576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179" y="1916832"/>
            <a:ext cx="585564" cy="5855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627412"/>
            <a:ext cx="585564" cy="5855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36912"/>
            <a:ext cx="585564" cy="58556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635896" y="202077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563888" y="274085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21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8: the age game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One of your friends, a girl, asks you to guess her age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077398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You know the penalty for guessing she is too old: she’ll kick you and punch you, and probably then kill you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85293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So you say: I bet you I know your age. But you have to give me your ID card to check it. If it’s right, I will prove to you that I knew your age. If I am wrong, I’m buying you flowers, chocolates, and an expensive dinner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293096"/>
            <a:ext cx="78488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Use a commitment scheme. The idea is that you want to be</a:t>
            </a:r>
            <a:r>
              <a:rPr lang="fr-FR" sz="1900" dirty="0"/>
              <a:t> </a:t>
            </a:r>
            <a:r>
              <a:rPr lang="fr-FR" sz="1900" dirty="0" smtClean="0"/>
              <a:t>able to </a:t>
            </a:r>
            <a:r>
              <a:rPr lang="fr-FR" sz="1900" dirty="0" err="1" smtClean="0"/>
              <a:t>prove</a:t>
            </a:r>
            <a:r>
              <a:rPr lang="fr-FR" sz="1900" dirty="0" smtClean="0"/>
              <a:t> </a:t>
            </a:r>
            <a:r>
              <a:rPr lang="fr-FR" sz="1900" dirty="0" err="1" smtClean="0"/>
              <a:t>that</a:t>
            </a:r>
            <a:r>
              <a:rPr lang="fr-FR" sz="1900" dirty="0" smtClean="0"/>
              <a:t> </a:t>
            </a:r>
            <a:r>
              <a:rPr lang="fr-FR" sz="1900" dirty="0" err="1" smtClean="0"/>
              <a:t>your</a:t>
            </a:r>
            <a:r>
              <a:rPr lang="fr-FR" sz="1900" dirty="0" smtClean="0"/>
              <a:t> </a:t>
            </a:r>
            <a:r>
              <a:rPr lang="fr-FR" sz="1900" dirty="0" err="1" smtClean="0"/>
              <a:t>guess</a:t>
            </a:r>
            <a:r>
              <a:rPr lang="fr-FR" sz="1900" dirty="0" smtClean="0"/>
              <a:t> </a:t>
            </a:r>
            <a:r>
              <a:rPr lang="fr-FR" sz="1900" dirty="0" err="1" smtClean="0"/>
              <a:t>was</a:t>
            </a:r>
            <a:r>
              <a:rPr lang="fr-FR" sz="1900" dirty="0" smtClean="0"/>
              <a:t> right (if the </a:t>
            </a:r>
            <a:r>
              <a:rPr lang="fr-FR" sz="1900" dirty="0" err="1" smtClean="0"/>
              <a:t>number</a:t>
            </a:r>
            <a:r>
              <a:rPr lang="fr-FR" sz="1900" dirty="0" smtClean="0"/>
              <a:t> </a:t>
            </a:r>
            <a:r>
              <a:rPr lang="fr-FR" sz="1900" dirty="0" err="1" smtClean="0"/>
              <a:t>you</a:t>
            </a:r>
            <a:r>
              <a:rPr lang="fr-FR" sz="1900" dirty="0" smtClean="0"/>
              <a:t> </a:t>
            </a:r>
            <a:r>
              <a:rPr lang="fr-FR" sz="1900" dirty="0" err="1" smtClean="0"/>
              <a:t>guessed</a:t>
            </a:r>
            <a:r>
              <a:rPr lang="fr-FR" sz="1900" dirty="0" smtClean="0"/>
              <a:t> </a:t>
            </a:r>
            <a:r>
              <a:rPr lang="fr-FR" sz="1900" dirty="0" err="1" smtClean="0"/>
              <a:t>is</a:t>
            </a:r>
            <a:r>
              <a:rPr lang="fr-FR" sz="1900" dirty="0" smtClean="0"/>
              <a:t> at </a:t>
            </a:r>
            <a:r>
              <a:rPr lang="fr-FR" sz="1900" dirty="0" err="1" smtClean="0"/>
              <a:t>most</a:t>
            </a:r>
            <a:r>
              <a:rPr lang="fr-FR" sz="1900" dirty="0" smtClean="0"/>
              <a:t> </a:t>
            </a:r>
            <a:r>
              <a:rPr lang="fr-FR" sz="1900" dirty="0" err="1" smtClean="0"/>
              <a:t>her</a:t>
            </a:r>
            <a:r>
              <a:rPr lang="fr-FR" sz="1900" dirty="0" smtClean="0"/>
              <a:t> </a:t>
            </a:r>
            <a:r>
              <a:rPr lang="fr-FR" sz="1900" dirty="0" err="1" smtClean="0"/>
              <a:t>age</a:t>
            </a:r>
            <a:r>
              <a:rPr lang="fr-FR" sz="1900" dirty="0" smtClean="0"/>
              <a:t> – as </a:t>
            </a:r>
            <a:r>
              <a:rPr lang="fr-FR" sz="1900" dirty="0" err="1" smtClean="0"/>
              <a:t>you</a:t>
            </a:r>
            <a:r>
              <a:rPr lang="fr-FR" sz="1900" dirty="0" smtClean="0"/>
              <a:t> </a:t>
            </a:r>
            <a:r>
              <a:rPr lang="fr-FR" sz="1900" dirty="0" err="1" smtClean="0"/>
              <a:t>will</a:t>
            </a:r>
            <a:r>
              <a:rPr lang="fr-FR" sz="1900" dirty="0" smtClean="0"/>
              <a:t> </a:t>
            </a:r>
            <a:r>
              <a:rPr lang="fr-FR" sz="1900" dirty="0" err="1" smtClean="0"/>
              <a:t>see</a:t>
            </a:r>
            <a:r>
              <a:rPr lang="fr-FR" sz="1900" dirty="0" smtClean="0"/>
              <a:t> </a:t>
            </a:r>
            <a:r>
              <a:rPr lang="fr-FR" sz="1900" dirty="0" err="1" smtClean="0"/>
              <a:t>from</a:t>
            </a:r>
            <a:r>
              <a:rPr lang="fr-FR" sz="1900" dirty="0" smtClean="0"/>
              <a:t> </a:t>
            </a:r>
            <a:r>
              <a:rPr lang="fr-FR" sz="1900" dirty="0" err="1" smtClean="0"/>
              <a:t>her</a:t>
            </a:r>
            <a:r>
              <a:rPr lang="fr-FR" sz="1900" dirty="0" smtClean="0"/>
              <a:t> ID) or </a:t>
            </a:r>
            <a:r>
              <a:rPr lang="fr-FR" sz="1900" dirty="0" err="1" smtClean="0"/>
              <a:t>withold</a:t>
            </a:r>
            <a:r>
              <a:rPr lang="fr-FR" sz="1900" dirty="0" smtClean="0"/>
              <a:t> </a:t>
            </a:r>
            <a:r>
              <a:rPr lang="fr-FR" sz="1900" dirty="0" err="1" smtClean="0"/>
              <a:t>any</a:t>
            </a:r>
            <a:r>
              <a:rPr lang="fr-FR" sz="1900" dirty="0" smtClean="0"/>
              <a:t> information about </a:t>
            </a:r>
            <a:r>
              <a:rPr lang="fr-FR" sz="1900" dirty="0" err="1" smtClean="0"/>
              <a:t>your</a:t>
            </a:r>
            <a:r>
              <a:rPr lang="fr-FR" sz="1900" dirty="0" smtClean="0"/>
              <a:t> </a:t>
            </a:r>
            <a:r>
              <a:rPr lang="fr-FR" sz="1900" dirty="0" err="1" smtClean="0"/>
              <a:t>guess</a:t>
            </a:r>
            <a:r>
              <a:rPr lang="fr-FR" sz="1900" dirty="0" smtClean="0"/>
              <a:t> (if </a:t>
            </a:r>
            <a:r>
              <a:rPr lang="fr-FR" sz="1900" dirty="0" err="1" smtClean="0"/>
              <a:t>you</a:t>
            </a:r>
            <a:r>
              <a:rPr lang="fr-FR" sz="1900" dirty="0" smtClean="0"/>
              <a:t> </a:t>
            </a:r>
            <a:r>
              <a:rPr lang="fr-FR" sz="1900" dirty="0" err="1" smtClean="0"/>
              <a:t>guessed</a:t>
            </a:r>
            <a:r>
              <a:rPr lang="fr-FR" sz="1900" dirty="0" smtClean="0"/>
              <a:t> </a:t>
            </a:r>
            <a:r>
              <a:rPr lang="fr-FR" sz="1900" dirty="0" err="1" smtClean="0"/>
              <a:t>wrongly</a:t>
            </a:r>
            <a:r>
              <a:rPr lang="fr-FR" sz="1900" dirty="0" smtClean="0"/>
              <a:t>). That </a:t>
            </a:r>
            <a:r>
              <a:rPr lang="fr-FR" sz="1900" dirty="0" err="1" smtClean="0"/>
              <a:t>way</a:t>
            </a:r>
            <a:r>
              <a:rPr lang="fr-FR" sz="1900" dirty="0" smtClean="0"/>
              <a:t>, </a:t>
            </a:r>
            <a:r>
              <a:rPr lang="fr-FR" sz="1900" dirty="0" err="1" smtClean="0"/>
              <a:t>she</a:t>
            </a:r>
            <a:r>
              <a:rPr lang="fr-FR" sz="1900" dirty="0" smtClean="0"/>
              <a:t> </a:t>
            </a:r>
            <a:r>
              <a:rPr lang="fr-FR" sz="1900" dirty="0" err="1" smtClean="0"/>
              <a:t>will</a:t>
            </a:r>
            <a:r>
              <a:rPr lang="fr-FR" sz="1900" dirty="0" smtClean="0"/>
              <a:t> at least not know how </a:t>
            </a:r>
            <a:r>
              <a:rPr lang="fr-FR" sz="1900" dirty="0" err="1" smtClean="0"/>
              <a:t>old</a:t>
            </a:r>
            <a:r>
              <a:rPr lang="fr-FR" sz="1900" dirty="0" smtClean="0"/>
              <a:t> </a:t>
            </a:r>
            <a:r>
              <a:rPr lang="fr-FR" sz="1900" dirty="0" err="1" smtClean="0"/>
              <a:t>you</a:t>
            </a:r>
            <a:r>
              <a:rPr lang="fr-FR" sz="1900" dirty="0" smtClean="0"/>
              <a:t> </a:t>
            </a:r>
            <a:r>
              <a:rPr lang="fr-FR" sz="1900" dirty="0" err="1" smtClean="0"/>
              <a:t>thought</a:t>
            </a:r>
            <a:r>
              <a:rPr lang="fr-FR" sz="1900" dirty="0" smtClean="0"/>
              <a:t> </a:t>
            </a:r>
            <a:r>
              <a:rPr lang="fr-FR" sz="1900" dirty="0" err="1" smtClean="0"/>
              <a:t>she</a:t>
            </a:r>
            <a:r>
              <a:rPr lang="fr-FR" sz="1900" dirty="0" smtClean="0"/>
              <a:t> </a:t>
            </a:r>
            <a:r>
              <a:rPr lang="fr-FR" sz="1900" dirty="0" err="1" smtClean="0"/>
              <a:t>was</a:t>
            </a:r>
            <a:r>
              <a:rPr lang="fr-FR" sz="1900" dirty="0" smtClean="0"/>
              <a:t> </a:t>
            </a:r>
            <a:endParaRPr lang="en-US" sz="1900" dirty="0" smtClean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446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62" y="2071302"/>
            <a:ext cx="585564" cy="5855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 Schemes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86" y="193206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04070"/>
            <a:ext cx="848866" cy="8488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281286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707740"/>
            <a:ext cx="44791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Alice and Bob toss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4093622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Alice talks first</a:t>
            </a:r>
            <a:endParaRPr lang="fr-FR" sz="19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4916487"/>
            <a:ext cx="74168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Bob talks first</a:t>
            </a:r>
            <a:endParaRPr lang="fr-FR" sz="19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114" y="2079249"/>
            <a:ext cx="546726" cy="5576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061802"/>
            <a:ext cx="585564" cy="58556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3888" y="2204864"/>
            <a:ext cx="75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563888" y="217524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5821814"/>
            <a:ext cx="3888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How can we avoid this?</a:t>
            </a:r>
            <a:endParaRPr lang="fr-FR" sz="21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990" y="1772816"/>
            <a:ext cx="960754" cy="108580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518" y="1911147"/>
            <a:ext cx="960754" cy="10858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258244" y="4478343"/>
            <a:ext cx="45460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FF0000"/>
                </a:solidFill>
              </a:rPr>
              <a:t>Bob says he tossed the same value</a:t>
            </a:r>
            <a:endParaRPr lang="fr-FR" sz="19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7704" y="5301208"/>
            <a:ext cx="535227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FF0000"/>
                </a:solidFill>
              </a:rPr>
              <a:t>Alice says she tossed the opposite value</a:t>
            </a:r>
            <a:endParaRPr lang="fr-FR" sz="1900" dirty="0">
              <a:solidFill>
                <a:srgbClr val="FF0000"/>
              </a:solidFill>
            </a:endParaRPr>
          </a:p>
        </p:txBody>
      </p:sp>
      <p:sp>
        <p:nvSpPr>
          <p:cNvPr id="12" name="Moon 11"/>
          <p:cNvSpPr/>
          <p:nvPr/>
        </p:nvSpPr>
        <p:spPr>
          <a:xfrm>
            <a:off x="4788024" y="1855278"/>
            <a:ext cx="144016" cy="370493"/>
          </a:xfrm>
          <a:prstGeom prst="mo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Moon 25"/>
          <p:cNvSpPr/>
          <p:nvPr/>
        </p:nvSpPr>
        <p:spPr>
          <a:xfrm flipH="1">
            <a:off x="5292080" y="1872846"/>
            <a:ext cx="144016" cy="352926"/>
          </a:xfrm>
          <a:prstGeom prst="mo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  <a:scene3d>
            <a:camera prst="orthographicFront">
              <a:rot lat="0" lon="0" rev="20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Moon 26"/>
          <p:cNvSpPr/>
          <p:nvPr/>
        </p:nvSpPr>
        <p:spPr>
          <a:xfrm>
            <a:off x="2555776" y="1852771"/>
            <a:ext cx="144016" cy="370493"/>
          </a:xfrm>
          <a:prstGeom prst="mo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Moon 27"/>
          <p:cNvSpPr/>
          <p:nvPr/>
        </p:nvSpPr>
        <p:spPr>
          <a:xfrm flipH="1">
            <a:off x="3028988" y="1870339"/>
            <a:ext cx="144016" cy="352926"/>
          </a:xfrm>
          <a:prstGeom prst="mo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  <a:scene3d>
            <a:camera prst="orthographicFront">
              <a:rot lat="0" lon="0" rev="20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82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0" grpId="0"/>
      <p:bldP spid="20" grpId="1"/>
      <p:bldP spid="22" grpId="0"/>
      <p:bldP spid="21" grpId="0"/>
      <p:bldP spid="25" grpId="0"/>
      <p:bldP spid="12" grpId="0" animBg="1"/>
      <p:bldP spid="12" grpId="1" animBg="1"/>
      <p:bldP spid="26" grpId="0" animBg="1"/>
      <p:bldP spid="26" grpId="1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 Schemes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86" y="193206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04070"/>
            <a:ext cx="848866" cy="848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7664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76" y="1916832"/>
            <a:ext cx="585564" cy="5855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3949606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Commitment: an envelope with a strange seal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381654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Alice talks first</a:t>
            </a:r>
            <a:endParaRPr lang="fr-FR" sz="1900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4772471"/>
            <a:ext cx="76328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u="sng" dirty="0" smtClean="0"/>
              <a:t>Commit phase</a:t>
            </a:r>
            <a:r>
              <a:rPr lang="en-US" sz="1900" dirty="0" smtClean="0"/>
              <a:t>: she hides toss in envelope, gives it to Bob</a:t>
            </a:r>
            <a:endParaRPr lang="fr-FR" sz="1900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5560204"/>
            <a:ext cx="76328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u="sng" dirty="0" smtClean="0"/>
              <a:t>Reveal phase</a:t>
            </a:r>
            <a:r>
              <a:rPr lang="en-US" sz="1900" dirty="0" smtClean="0"/>
              <a:t>: Alice tells Bob how to unseal envelope</a:t>
            </a:r>
            <a:endParaRPr lang="fr-FR" sz="19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882" y="2695918"/>
            <a:ext cx="546726" cy="5576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44824"/>
            <a:ext cx="585564" cy="5855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82074"/>
            <a:ext cx="546726" cy="5576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72816"/>
            <a:ext cx="929733" cy="776857"/>
          </a:xfrm>
          <a:prstGeom prst="rect">
            <a:avLst/>
          </a:prstGeom>
        </p:spPr>
      </p:pic>
      <p:sp>
        <p:nvSpPr>
          <p:cNvPr id="20" name="Curved Down Arrow 19"/>
          <p:cNvSpPr/>
          <p:nvPr/>
        </p:nvSpPr>
        <p:spPr>
          <a:xfrm>
            <a:off x="1032717" y="1481007"/>
            <a:ext cx="1711935" cy="557480"/>
          </a:xfrm>
          <a:prstGeom prst="curvedDownArrow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584" y="5157192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Bob reveals toss</a:t>
            </a:r>
            <a:endParaRPr lang="fr-FR" sz="1900" dirty="0"/>
          </a:p>
        </p:txBody>
      </p:sp>
      <p:sp>
        <p:nvSpPr>
          <p:cNvPr id="22" name="TextBox 21"/>
          <p:cNvSpPr txBox="1"/>
          <p:nvPr/>
        </p:nvSpPr>
        <p:spPr>
          <a:xfrm>
            <a:off x="3059832" y="2132856"/>
            <a:ext cx="108012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Bob cleans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23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0" grpId="0" animBg="1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 Schemes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86" y="193206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04070"/>
            <a:ext cx="848866" cy="848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7664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585564" cy="5855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79" y="1759747"/>
            <a:ext cx="929733" cy="7768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882" y="2695918"/>
            <a:ext cx="546726" cy="5576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238" y="1466965"/>
            <a:ext cx="585564" cy="5855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65" y="2708920"/>
            <a:ext cx="546726" cy="5576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1560" y="3717032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Properties: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4149080"/>
            <a:ext cx="76328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u="sng" dirty="0" smtClean="0"/>
              <a:t>Hiding</a:t>
            </a:r>
            <a:r>
              <a:rPr lang="en-US" sz="1900" dirty="0" smtClean="0"/>
              <a:t>: The content of the envelope is not visible </a:t>
            </a:r>
            <a:endParaRPr lang="fr-FR" sz="1900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4509120"/>
            <a:ext cx="604867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Bob doesn’t know anything about Alice’s toss</a:t>
            </a:r>
            <a:endParaRPr lang="fr-FR" sz="1900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4941168"/>
            <a:ext cx="76328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u="sng" dirty="0" smtClean="0"/>
              <a:t>Binding</a:t>
            </a:r>
            <a:r>
              <a:rPr lang="en-US" sz="1900" dirty="0" smtClean="0"/>
              <a:t>: Alice can’t change the content in the envelope</a:t>
            </a:r>
            <a:endParaRPr lang="fr-FR" sz="1900" dirty="0"/>
          </a:p>
        </p:txBody>
      </p:sp>
      <p:sp>
        <p:nvSpPr>
          <p:cNvPr id="17" name="TextBox 16"/>
          <p:cNvSpPr txBox="1"/>
          <p:nvPr/>
        </p:nvSpPr>
        <p:spPr>
          <a:xfrm>
            <a:off x="2267744" y="5348535"/>
            <a:ext cx="604867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Alice can’t cheat after getting Bob’s toss</a:t>
            </a:r>
            <a:endParaRPr lang="fr-FR" sz="1900" dirty="0"/>
          </a:p>
        </p:txBody>
      </p:sp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87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 Schemes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910" y="193206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04070"/>
            <a:ext cx="848866" cy="848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285293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3717032"/>
            <a:ext cx="17641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Formally: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51720" y="3717032"/>
                <a:ext cx="4384104" cy="42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latin typeface="Cambria Math"/>
                        </a:rPr>
                        <m:t>𝐶𝑜𝑚𝑚𝑖𝑡</m:t>
                      </m:r>
                      <m:r>
                        <a:rPr lang="en-US" sz="2100" b="0" i="1" smtClean="0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21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latin typeface="Cambria Math"/>
                            </a:rPr>
                            <m:t>{0,1}</m:t>
                          </m:r>
                        </m:e>
                        <m:sup>
                          <m:r>
                            <a:rPr lang="en-US" sz="21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21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1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latin typeface="Cambria Math"/>
                              <a:ea typeface="Cambria Math"/>
                            </a:rPr>
                            <m:t>{0,1}</m:t>
                          </m:r>
                        </m:e>
                        <m:sup>
                          <m:r>
                            <a:rPr lang="en-US" sz="21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100" b="0" i="1" smtClean="0">
                          <a:latin typeface="Cambria Math"/>
                          <a:ea typeface="Cambria Math"/>
                        </a:rPr>
                        <m:t>→ </m:t>
                      </m:r>
                      <m:sSup>
                        <m:sSupPr>
                          <m:ctrlPr>
                            <a:rPr lang="en-US" sz="21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latin typeface="Cambria Math"/>
                              <a:ea typeface="Cambria Math"/>
                            </a:rPr>
                            <m:t>{0,1}</m:t>
                          </m:r>
                        </m:e>
                        <m:sup>
                          <m:r>
                            <a:rPr lang="en-US" sz="21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717032"/>
                <a:ext cx="4384104" cy="421654"/>
              </a:xfrm>
              <a:prstGeom prst="rect">
                <a:avLst/>
              </a:prstGeom>
              <a:blipFill rotWithShape="1">
                <a:blip r:embed="rId4"/>
                <a:stretch>
                  <a:fillRect b="-188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11560" y="4149080"/>
            <a:ext cx="35283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Commitment hiding: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9552" y="1988840"/>
                <a:ext cx="108012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108012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4469" t="-6349" b="-2222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483767" y="2099821"/>
            <a:ext cx="309634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42590" y="1724691"/>
                <a:ext cx="23786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𝐶𝑜𝑚𝑚𝑖𝑡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590" y="1724691"/>
                <a:ext cx="2378698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47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203848" y="2132856"/>
            <a:ext cx="18722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</a:t>
            </a:r>
            <a:endParaRPr lang="fr-FR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483768" y="2924944"/>
            <a:ext cx="309634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842591" y="2549814"/>
                <a:ext cx="23786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591" y="2549814"/>
                <a:ext cx="237869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60232" y="2710661"/>
                <a:ext cx="2088232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Check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𝐶𝑜𝑚𝑚𝑖𝑡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710661"/>
                <a:ext cx="2088232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3704" b="-74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23528" y="2339588"/>
                <a:ext cx="144016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dirty="0" smtClean="0"/>
                  <a:t>Random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339588"/>
                <a:ext cx="144016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101" b="-1935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79712" y="4581128"/>
                <a:ext cx="5328592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Dist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𝐶𝑜𝑚𝑚𝑖𝑡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Dist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𝑤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𝐶𝑜𝑚𝑚𝑖𝑡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𝑤</m:t>
                      </m:r>
                      <m:r>
                        <a:rPr lang="en-US" i="1"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581128"/>
                <a:ext cx="5328592" cy="404983"/>
              </a:xfrm>
              <a:prstGeom prst="rect">
                <a:avLst/>
              </a:prstGeom>
              <a:blipFill rotWithShape="1">
                <a:blip r:embed="rId10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11560" y="5029726"/>
            <a:ext cx="3816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Commitment binding: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55576" y="5517232"/>
                <a:ext cx="8280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∈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en-US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Prob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←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: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𝐶𝑜𝑚𝑚𝑖𝑡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𝐶𝑜𝑚𝑚𝑖𝑡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≪1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517232"/>
                <a:ext cx="8280920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4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9" grpId="0"/>
      <p:bldP spid="20" grpId="0"/>
      <p:bldP spid="22" grpId="0"/>
      <p:bldP spid="23" grpId="0" animBg="1"/>
      <p:bldP spid="24" grpId="0" animBg="1"/>
      <p:bldP spid="25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Pedersen Commitments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3717032"/>
                <a:ext cx="7632848" cy="440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Setup: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en-US" sz="2100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100" b="0" i="1" smtClean="0">
                        <a:latin typeface="Cambria Math"/>
                      </a:rPr>
                      <m:t>= &lt;</m:t>
                    </m:r>
                    <m:r>
                      <a:rPr lang="en-US" sz="2100" b="0" i="1" smtClean="0">
                        <a:latin typeface="Cambria Math"/>
                      </a:rPr>
                      <m:t>𝑔</m:t>
                    </m:r>
                    <m:r>
                      <a:rPr lang="en-US" sz="21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fr-FR" dirty="0" smtClean="0"/>
                  <a:t>, prime </a:t>
                </a:r>
                <a:r>
                  <a:rPr lang="fr-FR" dirty="0" err="1" smtClean="0"/>
                  <a:t>field</a:t>
                </a:r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fr-F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 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fr-FR" dirty="0" smtClean="0"/>
                  <a:t>\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{1}</m:t>
                    </m:r>
                  </m:oMath>
                </a14:m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fr-FR" dirty="0" smtClean="0"/>
                  <a:t> </a:t>
                </a:r>
                <a:r>
                  <a:rPr lang="fr-FR" u="sng" dirty="0" err="1" smtClean="0"/>
                  <a:t>unknown</a:t>
                </a:r>
                <a:r>
                  <a:rPr lang="fr-FR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717032"/>
                <a:ext cx="7632848" cy="440377"/>
              </a:xfrm>
              <a:prstGeom prst="rect">
                <a:avLst/>
              </a:prstGeom>
              <a:blipFill rotWithShape="1">
                <a:blip r:embed="rId2"/>
                <a:stretch>
                  <a:fillRect l="-719" t="-11111" r="-240" b="-180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4149080"/>
                <a:ext cx="763284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Commitment of input value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∈{0,1}</m:t>
                    </m:r>
                  </m:oMath>
                </a14:m>
                <a:r>
                  <a:rPr lang="en-US" sz="2100" dirty="0" smtClean="0"/>
                  <a:t>:</a:t>
                </a:r>
                <a:endParaRPr lang="fr-F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49080"/>
                <a:ext cx="7632848" cy="415498"/>
              </a:xfrm>
              <a:prstGeom prst="rect">
                <a:avLst/>
              </a:prstGeom>
              <a:blipFill rotWithShape="1">
                <a:blip r:embed="rId3"/>
                <a:stretch>
                  <a:fillRect l="-719" t="-10294" b="-264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" descr="people_juliane_krug_07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02" y="193206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04070"/>
            <a:ext cx="848866" cy="8488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1680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9552" y="1979548"/>
                <a:ext cx="111720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∈{0,1}</m:t>
                      </m:r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79548"/>
                <a:ext cx="111720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774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5535" y="2339588"/>
                <a:ext cx="136815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dirty="0" smtClean="0"/>
                  <a:t>Random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2339588"/>
                <a:ext cx="136815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655" b="-1935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2483767" y="2099821"/>
            <a:ext cx="309634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42590" y="1724691"/>
                <a:ext cx="23786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𝐶𝑜𝑚𝑚𝑖𝑡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590" y="1724691"/>
                <a:ext cx="237869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47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31640" y="4653136"/>
                <a:ext cx="61926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Choose random witness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{1, …,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−1}</m:t>
                    </m:r>
                  </m:oMath>
                </a14:m>
                <a:r>
                  <a:rPr lang="en-US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653136"/>
                <a:ext cx="6192688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91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31640" y="5075892"/>
                <a:ext cx="61926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Compute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𝐶𝑜𝑚𝑚𝑖𝑡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075892"/>
                <a:ext cx="6192688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591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203848" y="2132856"/>
            <a:ext cx="18722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</a:t>
            </a:r>
            <a:endParaRPr lang="fr-FR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83768" y="2924944"/>
            <a:ext cx="309634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42591" y="2549814"/>
                <a:ext cx="23786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591" y="2549814"/>
                <a:ext cx="2378698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660232" y="2708920"/>
                <a:ext cx="2088232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Check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𝐶𝑜𝑚𝑚𝑖𝑡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708920"/>
                <a:ext cx="2088232" cy="646331"/>
              </a:xfrm>
              <a:prstGeom prst="rect">
                <a:avLst/>
              </a:prstGeom>
              <a:blipFill rotWithShape="1">
                <a:blip r:embed="rId12"/>
                <a:stretch>
                  <a:fillRect t="-3704" b="-74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11560" y="5461774"/>
                <a:ext cx="763284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>
                    <a:solidFill>
                      <a:srgbClr val="FF0000"/>
                    </a:solidFill>
                  </a:rPr>
                  <a:t>Binding</a:t>
                </a:r>
                <a:r>
                  <a:rPr lang="en-US" sz="2100" dirty="0" smtClean="0"/>
                  <a:t>: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1−2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p>
                    </m:sSup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61774"/>
                <a:ext cx="7632848" cy="415498"/>
              </a:xfrm>
              <a:prstGeom prst="rect">
                <a:avLst/>
              </a:prstGeom>
              <a:blipFill rotWithShape="1">
                <a:blip r:embed="rId13"/>
                <a:stretch>
                  <a:fillRect l="-719" t="-10294" b="-264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131343" y="5916649"/>
                <a:ext cx="4384873" cy="46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Thus we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343" y="5916649"/>
                <a:ext cx="4384873" cy="464679"/>
              </a:xfrm>
              <a:prstGeom prst="rect">
                <a:avLst/>
              </a:prstGeom>
              <a:blipFill rotWithShape="1">
                <a:blip r:embed="rId14"/>
                <a:stretch>
                  <a:fillRect l="-1252" b="-65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220569" y="5949280"/>
            <a:ext cx="14837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Impossible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17010" y="3708703"/>
            <a:ext cx="1599406" cy="5123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18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  <p:bldP spid="16" grpId="0"/>
      <p:bldP spid="21" grpId="0"/>
      <p:bldP spid="22" grpId="0"/>
      <p:bldP spid="2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Pedersen Commitments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3717032"/>
                <a:ext cx="7632848" cy="440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Setup: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en-US" sz="2100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100" b="0" i="1" smtClean="0">
                        <a:latin typeface="Cambria Math"/>
                      </a:rPr>
                      <m:t>= &lt;</m:t>
                    </m:r>
                    <m:r>
                      <a:rPr lang="en-US" sz="2100" b="0" i="1" smtClean="0">
                        <a:latin typeface="Cambria Math"/>
                      </a:rPr>
                      <m:t>𝑔</m:t>
                    </m:r>
                    <m:r>
                      <a:rPr lang="en-US" sz="21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fr-FR" dirty="0" smtClean="0"/>
                  <a:t>, prime </a:t>
                </a:r>
                <a:r>
                  <a:rPr lang="fr-FR" dirty="0" err="1" smtClean="0"/>
                  <a:t>field</a:t>
                </a:r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fr-F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 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fr-FR" dirty="0" smtClean="0"/>
                  <a:t>\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{1}</m:t>
                    </m:r>
                  </m:oMath>
                </a14:m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fr-FR" dirty="0" smtClean="0"/>
                  <a:t> </a:t>
                </a:r>
                <a:r>
                  <a:rPr lang="fr-FR" u="sng" dirty="0" err="1" smtClean="0"/>
                  <a:t>unknown</a:t>
                </a:r>
                <a:r>
                  <a:rPr lang="fr-FR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717032"/>
                <a:ext cx="7632848" cy="440377"/>
              </a:xfrm>
              <a:prstGeom prst="rect">
                <a:avLst/>
              </a:prstGeom>
              <a:blipFill rotWithShape="1">
                <a:blip r:embed="rId2"/>
                <a:stretch>
                  <a:fillRect l="-719" t="-11111" r="-240" b="-180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4149080"/>
                <a:ext cx="763284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Commitment of input value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∈{0,1}</m:t>
                    </m:r>
                  </m:oMath>
                </a14:m>
                <a:r>
                  <a:rPr lang="en-US" sz="2100" dirty="0" smtClean="0"/>
                  <a:t>:</a:t>
                </a:r>
                <a:endParaRPr lang="fr-F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49080"/>
                <a:ext cx="7632848" cy="415498"/>
              </a:xfrm>
              <a:prstGeom prst="rect">
                <a:avLst/>
              </a:prstGeom>
              <a:blipFill rotWithShape="1">
                <a:blip r:embed="rId3"/>
                <a:stretch>
                  <a:fillRect l="-719" t="-10294" b="-264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" descr="people_juliane_krug_07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02" y="193206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04070"/>
            <a:ext cx="848866" cy="8488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1680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9552" y="1979548"/>
                <a:ext cx="111720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∈{0,1}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79548"/>
                <a:ext cx="111720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774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5535" y="2339588"/>
                <a:ext cx="136815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dirty="0" smtClean="0"/>
                  <a:t>Random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2339588"/>
                <a:ext cx="136815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655" b="-1935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2483767" y="2099821"/>
            <a:ext cx="309634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42590" y="1724691"/>
                <a:ext cx="23786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𝐶𝑜𝑚𝑚𝑖𝑡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590" y="1724691"/>
                <a:ext cx="237869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47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31640" y="4653136"/>
                <a:ext cx="61926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Choose random witness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{1, …,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−1}</m:t>
                    </m:r>
                  </m:oMath>
                </a14:m>
                <a:r>
                  <a:rPr lang="en-US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653136"/>
                <a:ext cx="6192688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91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31640" y="5075892"/>
                <a:ext cx="61926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Compute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𝐶𝑜𝑚𝑚𝑖𝑡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075892"/>
                <a:ext cx="6192688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591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203848" y="2132856"/>
            <a:ext cx="18722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</a:t>
            </a:r>
            <a:endParaRPr lang="fr-FR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83768" y="2924944"/>
            <a:ext cx="309634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42591" y="2549814"/>
                <a:ext cx="23786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591" y="2549814"/>
                <a:ext cx="2378698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660232" y="2710661"/>
                <a:ext cx="2088232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Check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𝐶𝑜𝑚𝑚𝑖𝑡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710661"/>
                <a:ext cx="2088232" cy="646331"/>
              </a:xfrm>
              <a:prstGeom prst="rect">
                <a:avLst/>
              </a:prstGeom>
              <a:blipFill rotWithShape="1">
                <a:blip r:embed="rId12"/>
                <a:stretch>
                  <a:fillRect t="-3704" b="-74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11560" y="5461774"/>
            <a:ext cx="15481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rgbClr val="FF0000"/>
                </a:solidFill>
              </a:rPr>
              <a:t>Hiding</a:t>
            </a:r>
            <a:r>
              <a:rPr lang="en-US" sz="2100" dirty="0" smtClean="0"/>
              <a:t>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763688" y="5517232"/>
                <a:ext cx="5328592" cy="415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Dist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𝐶𝑜𝑚𝑚𝑖𝑡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𝑤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Dist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𝑤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𝐶𝑜𝑚𝑚𝑖𝑡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i="1"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517232"/>
                <a:ext cx="5328592" cy="415242"/>
              </a:xfrm>
              <a:prstGeom prst="rect">
                <a:avLst/>
              </a:prstGeom>
              <a:blipFill rotWithShape="1"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4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DLog</a:t>
            </a:r>
            <a:r>
              <a:rPr lang="en-US" dirty="0" smtClean="0"/>
              <a:t>-based Commitments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02" y="193206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04070"/>
            <a:ext cx="848866" cy="848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6488" y="1916832"/>
                <a:ext cx="901176" cy="3907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88" y="1916832"/>
                <a:ext cx="901176" cy="3907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535" y="2339588"/>
                <a:ext cx="136815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dirty="0" smtClean="0"/>
                  <a:t>Random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2339588"/>
                <a:ext cx="136815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655" b="-1935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2483767" y="2099821"/>
            <a:ext cx="309634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42590" y="1724691"/>
                <a:ext cx="23786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𝐶𝑜𝑚𝑚𝑖𝑡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590" y="1724691"/>
                <a:ext cx="2378698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47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203848" y="2132856"/>
            <a:ext cx="18722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</a:t>
            </a:r>
            <a:endParaRPr lang="fr-FR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83768" y="2924944"/>
            <a:ext cx="309634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42591" y="2549814"/>
                <a:ext cx="23786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591" y="2549814"/>
                <a:ext cx="237869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60232" y="2708920"/>
                <a:ext cx="2088232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Check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𝐶𝑜𝑚𝑚𝑖𝑡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708920"/>
                <a:ext cx="2088232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3704" b="-74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1560" y="3573016"/>
                <a:ext cx="709278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Setup: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prime,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 | (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 smtClean="0"/>
                  <a:t> prime,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 ∈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fr-FR" dirty="0" smtClean="0"/>
                  <a:t> </a:t>
                </a:r>
                <a:r>
                  <a:rPr lang="fr-FR" dirty="0" err="1" smtClean="0"/>
                  <a:t>with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ord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fr-FR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573016"/>
                <a:ext cx="7092788" cy="415498"/>
              </a:xfrm>
              <a:prstGeom prst="rect">
                <a:avLst/>
              </a:prstGeom>
              <a:blipFill rotWithShape="1">
                <a:blip r:embed="rId9"/>
                <a:stretch>
                  <a:fillRect l="-773" t="-13235" b="-235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1560" y="4149080"/>
                <a:ext cx="5328592" cy="440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Commitment of input value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∈ </m:t>
                    </m:r>
                    <m:sSub>
                      <m:sSubPr>
                        <m:ctrlPr>
                          <a:rPr lang="en-US" sz="21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100" dirty="0" smtClean="0"/>
                  <a:t>:</a:t>
                </a:r>
                <a:endParaRPr lang="fr-F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49080"/>
                <a:ext cx="5328592" cy="440377"/>
              </a:xfrm>
              <a:prstGeom prst="rect">
                <a:avLst/>
              </a:prstGeom>
              <a:blipFill rotWithShape="1">
                <a:blip r:embed="rId10"/>
                <a:stretch>
                  <a:fillRect l="-1030" t="-11111" b="-180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79712" y="4581128"/>
                <a:ext cx="540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𝐶𝑜𝑚𝑚𝑖𝑡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𝑚𝑜𝑑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    (no randomness) </a:t>
                </a:r>
                <a:endParaRPr lang="fr-F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581128"/>
                <a:ext cx="5400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11560" y="5004847"/>
            <a:ext cx="47525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Computationally </a:t>
            </a:r>
            <a:r>
              <a:rPr lang="en-US" sz="2100" dirty="0" smtClean="0">
                <a:solidFill>
                  <a:srgbClr val="FF0000"/>
                </a:solidFill>
              </a:rPr>
              <a:t>hiding</a:t>
            </a:r>
            <a:r>
              <a:rPr lang="en-US" sz="2100" dirty="0" smtClean="0"/>
              <a:t>: </a:t>
            </a:r>
            <a:r>
              <a:rPr lang="en-US" sz="2100" dirty="0" err="1" smtClean="0"/>
              <a:t>DLog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611560" y="5389766"/>
            <a:ext cx="51845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Perfectly </a:t>
            </a:r>
            <a:r>
              <a:rPr lang="en-US" sz="2100" dirty="0" smtClean="0">
                <a:solidFill>
                  <a:srgbClr val="FF0000"/>
                </a:solidFill>
              </a:rPr>
              <a:t>binding</a:t>
            </a:r>
            <a:r>
              <a:rPr lang="en-US" sz="2100" dirty="0" smtClean="0"/>
              <a:t> by construction</a:t>
            </a:r>
            <a:endParaRPr lang="fr-FR" dirty="0"/>
          </a:p>
        </p:txBody>
      </p: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06/11/2014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05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52562</TotalTime>
  <Words>1637</Words>
  <Application>Microsoft Office PowerPoint</Application>
  <PresentationFormat>On-screen Show (4:3)</PresentationFormat>
  <Paragraphs>220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Commitment Schemes and Identification/Authentication</vt:lpstr>
      <vt:lpstr>Commitment Schemes</vt:lpstr>
      <vt:lpstr>Commitment Schemes</vt:lpstr>
      <vt:lpstr>Commitment Schemes</vt:lpstr>
      <vt:lpstr>Commitment Schemes</vt:lpstr>
      <vt:lpstr>Commitment Schemes</vt:lpstr>
      <vt:lpstr>Pedersen Commitments</vt:lpstr>
      <vt:lpstr>Pedersen Commitments</vt:lpstr>
      <vt:lpstr>DLog-based Commitments</vt:lpstr>
      <vt:lpstr>Exercise 1</vt:lpstr>
      <vt:lpstr>Exercise 2</vt:lpstr>
      <vt:lpstr>Exercise 3</vt:lpstr>
      <vt:lpstr>Identification &amp; Authentication</vt:lpstr>
      <vt:lpstr>Challenge-Response</vt:lpstr>
      <vt:lpstr>Challenge-Response</vt:lpstr>
      <vt:lpstr>Challenge-Response</vt:lpstr>
      <vt:lpstr>Challenge-Response</vt:lpstr>
      <vt:lpstr>Exercises</vt:lpstr>
      <vt:lpstr>Exercises</vt:lpstr>
      <vt:lpstr>Exercise 8: the age game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Cristina</dc:creator>
  <cp:lastModifiedBy>Maria Cristina Onete</cp:lastModifiedBy>
  <cp:revision>3759</cp:revision>
  <dcterms:created xsi:type="dcterms:W3CDTF">2013-09-18T18:56:52Z</dcterms:created>
  <dcterms:modified xsi:type="dcterms:W3CDTF">2014-11-06T06:07:42Z</dcterms:modified>
</cp:coreProperties>
</file>